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71" r:id="rId5"/>
    <p:sldId id="282" r:id="rId6"/>
    <p:sldId id="272" r:id="rId7"/>
    <p:sldId id="280" r:id="rId8"/>
    <p:sldId id="261" r:id="rId9"/>
    <p:sldId id="270" r:id="rId10"/>
    <p:sldId id="273" r:id="rId11"/>
    <p:sldId id="276" r:id="rId12"/>
    <p:sldId id="277" r:id="rId13"/>
    <p:sldId id="27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C78"/>
    <a:srgbClr val="F9966F"/>
    <a:srgbClr val="A6DF89"/>
    <a:srgbClr val="1783A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48" autoAdjust="0"/>
    <p:restoredTop sz="94628" autoAdjust="0"/>
  </p:normalViewPr>
  <p:slideViewPr>
    <p:cSldViewPr>
      <p:cViewPr varScale="1">
        <p:scale>
          <a:sx n="111" d="100"/>
          <a:sy n="111" d="100"/>
        </p:scale>
        <p:origin x="-162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floor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5687275201710926E-3"/>
                  <c:y val="-7.7165816827962641E-2"/>
                </c:manualLayout>
              </c:layout>
              <c:showVal val="1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2388138012676488E-3"/>
                  <c:y val="-0.12337375095577617"/>
                </c:manualLayout>
              </c:layout>
              <c:showVal val="1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9565575813705114E-2"/>
                  <c:y val="0.11754841782285627"/>
                </c:manualLayout>
              </c:layout>
              <c:showVal val="1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829493535530297E-3"/>
                  <c:y val="0.11401944800952733"/>
                </c:manualLayout>
              </c:layout>
              <c:showVal val="1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8580246913580277E-4"/>
                  <c:y val="-5.0296576364077854E-2"/>
                </c:manualLayout>
              </c:layout>
              <c:showVal val="1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35063672596481E-3"/>
                  <c:y val="-0.11853388370506555"/>
                </c:manualLayout>
              </c:layout>
              <c:showVal val="1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7845764071157782E-2"/>
                  <c:y val="-6.0407460080705834E-2"/>
                </c:manualLayout>
              </c:layout>
              <c:showVal val="1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lbertus MT Lt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eparator>
</c:separator>
            <c:showLeaderLines val="1"/>
            <c:leaderLines>
              <c:spPr>
                <a:ln w="9525" cap="flat" cmpd="sng" algn="ctr">
                  <a:solidFill>
                    <a:srgbClr val="C00000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прибыль</c:v>
                </c:pt>
                <c:pt idx="1">
                  <c:v>Налог на доходы физ.лиц</c:v>
                </c:pt>
                <c:pt idx="2">
                  <c:v>Налоги на имущество</c:v>
                </c:pt>
                <c:pt idx="3">
                  <c:v>Налоги на совокупный доход</c:v>
                </c:pt>
                <c:pt idx="4">
                  <c:v>Аренда земли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10304.9</c:v>
                </c:pt>
                <c:pt idx="1">
                  <c:v>84366.8</c:v>
                </c:pt>
                <c:pt idx="2">
                  <c:v>74464.2</c:v>
                </c:pt>
                <c:pt idx="3">
                  <c:v>116489</c:v>
                </c:pt>
                <c:pt idx="4">
                  <c:v>42963.5</c:v>
                </c:pt>
                <c:pt idx="5">
                  <c:v>7916.4</c:v>
                </c:pt>
                <c:pt idx="6">
                  <c:v>145299.9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21046801283788"/>
          <c:y val="6.8320788095320703E-2"/>
          <c:w val="0.33983250596429809"/>
          <c:h val="0.8633584238093586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3830780408894426E-2"/>
          <c:y val="2.8663221726262216E-2"/>
          <c:w val="0.84656474770830858"/>
          <c:h val="0.7559659169814475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01.02.2016г.</c:v>
                </c:pt>
              </c:strCache>
            </c:strRef>
          </c:tx>
          <c:dLbls>
            <c:dLbl>
              <c:idx val="6"/>
              <c:layout>
                <c:manualLayout>
                  <c:x val="1.1569271685387147E-2"/>
                  <c:y val="-3.061160546434401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/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единый налог на вмененный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53715.7</c:v>
                </c:pt>
                <c:pt idx="1">
                  <c:v>4189.92</c:v>
                </c:pt>
                <c:pt idx="2">
                  <c:v>105459.47</c:v>
                </c:pt>
                <c:pt idx="3">
                  <c:v>39645.57</c:v>
                </c:pt>
                <c:pt idx="4">
                  <c:v>43486.8</c:v>
                </c:pt>
                <c:pt idx="5">
                  <c:v>-32973.259999999995</c:v>
                </c:pt>
                <c:pt idx="6">
                  <c:v>69337.37000000001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01.02.2017г.</c:v>
                </c:pt>
              </c:strCache>
            </c:strRef>
          </c:tx>
          <c:dLbls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единый налог на вмененный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145299.9</c:v>
                </c:pt>
                <c:pt idx="1">
                  <c:v>7916.4</c:v>
                </c:pt>
                <c:pt idx="2">
                  <c:v>116489</c:v>
                </c:pt>
                <c:pt idx="3">
                  <c:v>42963.5</c:v>
                </c:pt>
                <c:pt idx="4">
                  <c:v>74464.2</c:v>
                </c:pt>
                <c:pt idx="5">
                  <c:v>10304.9</c:v>
                </c:pt>
                <c:pt idx="6">
                  <c:v>84366.8</c:v>
                </c:pt>
              </c:numCache>
            </c:numRef>
          </c:val>
        </c:ser>
        <c:dLbls>
          <c:showVal val="1"/>
        </c:dLbls>
        <c:gapWidth val="134"/>
        <c:overlap val="-45"/>
        <c:axId val="94399104"/>
        <c:axId val="94433664"/>
      </c:barChart>
      <c:catAx>
        <c:axId val="94399104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900">
                <a:solidFill>
                  <a:schemeClr val="accent1">
                    <a:lumMod val="50000"/>
                  </a:schemeClr>
                </a:solidFill>
                <a:latin typeface="Antique Olive" pitchFamily="34" charset="0"/>
              </a:defRPr>
            </a:pPr>
            <a:endParaRPr lang="ru-RU"/>
          </a:p>
        </c:txPr>
        <c:crossAx val="94433664"/>
        <c:crosses val="autoZero"/>
        <c:auto val="1"/>
        <c:lblAlgn val="ctr"/>
        <c:lblOffset val="100"/>
      </c:catAx>
      <c:valAx>
        <c:axId val="94433664"/>
        <c:scaling>
          <c:orientation val="minMax"/>
        </c:scaling>
        <c:axPos val="b"/>
        <c:majorGridlines>
          <c:spPr>
            <a:ln w="28575"/>
          </c:spPr>
        </c:majorGridlines>
        <c:numFmt formatCode="General" sourceLinked="1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94399104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1217064075966252"/>
          <c:y val="0.17552758683852809"/>
          <c:w val="0.23702053938451267"/>
          <c:h val="0.13649001706402394"/>
        </c:manualLayout>
      </c:layout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gap"/>
  </c:chart>
  <c:spPr>
    <a:noFill/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sideWall>
      <c:spPr>
        <a:pattFill prst="pct60">
          <a:fgClr>
            <a:schemeClr val="accent1"/>
          </a:fgClr>
          <a:bgClr>
            <a:schemeClr val="bg1"/>
          </a:bgClr>
        </a:pattFill>
      </c:spPr>
    </c:sideWall>
    <c:backWall>
      <c:spPr>
        <a:pattFill prst="pct6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7722197533607376"/>
          <c:y val="7.0512443172556213E-2"/>
          <c:w val="0.62330736399659292"/>
          <c:h val="0.82257367850527663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dLbls>
            <c:dLbl>
              <c:idx val="0"/>
              <c:layout>
                <c:manualLayout>
                  <c:x val="-3.2334370255156897E-2"/>
                  <c:y val="5.750665628226262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295.60000000000002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7.3487205125356461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7.7036497848950725E-2"/>
                  <c:y val="2.784540581499779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300.8</c:v>
                </c:pt>
              </c:numCache>
            </c:numRef>
          </c:val>
        </c:ser>
        <c:dLbls/>
        <c:shape val="cylinder"/>
        <c:axId val="94060928"/>
        <c:axId val="94062464"/>
        <c:axId val="83391360"/>
      </c:bar3DChart>
      <c:catAx>
        <c:axId val="9406092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94062464"/>
        <c:crosses val="autoZero"/>
        <c:auto val="1"/>
        <c:lblAlgn val="ctr"/>
        <c:lblOffset val="100"/>
      </c:catAx>
      <c:valAx>
        <c:axId val="940624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94060928"/>
        <c:crosses val="autoZero"/>
        <c:crossBetween val="between"/>
      </c:valAx>
      <c:serAx>
        <c:axId val="8339136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94062464"/>
        <c:crosses val="autoZero"/>
      </c:serAx>
    </c:plotArea>
    <c:legend>
      <c:legendPos val="r"/>
      <c:layout>
        <c:manualLayout>
          <c:xMode val="edge"/>
          <c:yMode val="edge"/>
          <c:x val="0.77956037292152724"/>
          <c:y val="0.29479247794823499"/>
          <c:w val="0.20056950370894641"/>
          <c:h val="0.2263937440002898"/>
        </c:manualLayout>
      </c:layout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sideWall>
      <c:spPr>
        <a:pattFill prst="pct70">
          <a:fgClr>
            <a:schemeClr val="accent1"/>
          </a:fgClr>
          <a:bgClr>
            <a:schemeClr val="bg1"/>
          </a:bgClr>
        </a:pattFill>
      </c:spPr>
    </c:sideWall>
    <c:backWall>
      <c:spPr>
        <a:pattFill prst="pct7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8557017711133261"/>
          <c:y val="2.8864491727281703E-2"/>
          <c:w val="0.56371659367864602"/>
          <c:h val="0.85675966529993841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/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6.9047469020855082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0" baseline="0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atin typeface="Georgia" panose="02040502050405020303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181</c:v>
                </c:pt>
              </c:numCache>
            </c:numRef>
          </c:val>
        </c:ser>
        <c:dLbls/>
        <c:shape val="cylinder"/>
        <c:axId val="95225344"/>
        <c:axId val="95226880"/>
        <c:axId val="95170048"/>
      </c:bar3DChart>
      <c:catAx>
        <c:axId val="9522534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95226880"/>
        <c:crosses val="autoZero"/>
        <c:auto val="1"/>
        <c:lblAlgn val="ctr"/>
        <c:lblOffset val="100"/>
      </c:catAx>
      <c:valAx>
        <c:axId val="952268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95225344"/>
        <c:crosses val="autoZero"/>
        <c:crossBetween val="between"/>
      </c:valAx>
      <c:serAx>
        <c:axId val="9517004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95226880"/>
        <c:crosses val="autoZero"/>
      </c:serAx>
    </c:plotArea>
    <c:legend>
      <c:legendPos val="r"/>
      <c:layout>
        <c:manualLayout>
          <c:xMode val="edge"/>
          <c:yMode val="edge"/>
          <c:x val="0.78054326429007892"/>
          <c:y val="0.28837108847825982"/>
          <c:w val="0.20275763630429955"/>
          <c:h val="0.23347809641221057"/>
        </c:manualLayout>
      </c:layout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4092323075213893E-3"/>
          <c:y val="0.11762555693853986"/>
          <c:w val="0.65129204099732796"/>
          <c:h val="0.87365386015114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1599914824278789E-2"/>
                  <c:y val="-0.11711742848549797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3267993371106914E-2"/>
                  <c:y val="-0.13937025031506253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1078769025663808E-2"/>
                  <c:y val="-0.12726489102475777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5184956301151722E-2"/>
                  <c:y val="-5.4104693687808639E-2"/>
                </c:manualLayout>
              </c:layout>
              <c:numFmt formatCode="_-* #,##0.0_р_._-;\-* #,##0.0_р_._-;_-* &quot;-&quot;?_р_._-;_-@_-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rgbClr val="002060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4278691256527071E-3"/>
                  <c:y val="-1.6560180948662094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002049540791764"/>
                  <c:y val="1.9727514972622758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8.8495606969595991E-2"/>
                  <c:y val="-6.2909964673628194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536072380846573E-2"/>
                  <c:y val="-3.0705607311922668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0408195385697917E-2"/>
                  <c:y val="-0.11902771680490658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3.4071214309521168E-2"/>
                  <c:y val="-0.11715153260239131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9.6041817112913361E-2"/>
                  <c:y val="-0.1150201397399023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r>
                      <a:rPr lang="en-US" dirty="0" smtClean="0"/>
                      <a:t>    </a:t>
                    </a:r>
                    <a:endParaRPr lang="en-US" dirty="0"/>
                  </a:p>
                </c:rich>
              </c:tx>
              <c:dLblPos val="bestFit"/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10002349276006368"/>
                      <c:h val="6.6552696353880794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7.6472058660148876E-2"/>
                  <c:y val="-4.7450270933175644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/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>
                        <a:lumMod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ru-RU"/>
              </a:p>
            </c:txPr>
            <c:dLblPos val="bestFit"/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гос. и мун. долга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49605.7</c:v>
                </c:pt>
                <c:pt idx="1">
                  <c:v>1811.2</c:v>
                </c:pt>
                <c:pt idx="2">
                  <c:v>183443.1</c:v>
                </c:pt>
                <c:pt idx="3">
                  <c:v>17210.599999999995</c:v>
                </c:pt>
                <c:pt idx="4">
                  <c:v>45.2</c:v>
                </c:pt>
                <c:pt idx="5">
                  <c:v>208278.5</c:v>
                </c:pt>
                <c:pt idx="6">
                  <c:v>37783.9</c:v>
                </c:pt>
                <c:pt idx="7">
                  <c:v>1035</c:v>
                </c:pt>
                <c:pt idx="8">
                  <c:v>10706</c:v>
                </c:pt>
                <c:pt idx="9">
                  <c:v>8123.8</c:v>
                </c:pt>
                <c:pt idx="10">
                  <c:v>0</c:v>
                </c:pt>
                <c:pt idx="11">
                  <c:v>14485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8216934229530068"/>
          <c:y val="1.4822702080625784E-3"/>
          <c:w val="0.31195168521765143"/>
          <c:h val="0.96944912009089657"/>
        </c:manualLayout>
      </c:layout>
      <c:spPr>
        <a:solidFill>
          <a:schemeClr val="bg2">
            <a:lumMod val="90000"/>
          </a:schemeClr>
        </a:solidFill>
        <a:effectLst>
          <a:outerShdw blurRad="50800" dist="38100" dir="13500000" algn="br" rotWithShape="0">
            <a:schemeClr val="accent1">
              <a:lumMod val="50000"/>
              <a:alpha val="40000"/>
            </a:schemeClr>
          </a:outerShdw>
        </a:effectLst>
      </c:spPr>
      <c:txPr>
        <a:bodyPr/>
        <a:lstStyle/>
        <a:p>
          <a:pPr>
            <a:defRPr sz="12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zero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830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519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649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651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1002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865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1634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753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591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E2307-1E40-4E12-8716-25BFDA8E7013}" type="datetime1">
              <a:rPr lang="en-US" smtClean="0"/>
              <a:pPr/>
              <a:t>3/6/2017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3/6/2017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3/6/2017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1EFC2E-847F-4CF8-8289-FAA88B334687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1EFC2E-847F-4CF8-8289-FAA88B334687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3/6/2017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3/6/2017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Основные параметры исполнения бюджета города Сочи  на 01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февраля  2017 года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587727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Департамент по финансам и бюджету администрации города Сочи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0222636"/>
              </p:ext>
            </p:extLst>
          </p:nvPr>
        </p:nvGraphicFramePr>
        <p:xfrm>
          <a:off x="395535" y="1124744"/>
          <a:ext cx="8424937" cy="5472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672408"/>
                <a:gridCol w="1368152"/>
                <a:gridCol w="1368152"/>
                <a:gridCol w="1080120"/>
              </a:tblGrid>
              <a:tr h="885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01.02.20</a:t>
                      </a:r>
                      <a:r>
                        <a:rPr lang="en-US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0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48 494,2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399,7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0,82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778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278 045,8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1 376,1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0,49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88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339 222,5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478,2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0,14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57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"Информационное освещение деятельности органов местного самоуправления муниципального образования 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29 550,0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42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259 077,4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1 811,2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11318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районных социально ориентированных казачьих обществ Черноморского окружного казачьего общества Кубанского войскового казачьего общества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34 345,4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82081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01.02.2017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26078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38424831"/>
              </p:ext>
            </p:extLst>
          </p:nvPr>
        </p:nvGraphicFramePr>
        <p:xfrm>
          <a:off x="357158" y="1142984"/>
          <a:ext cx="8424936" cy="6127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385"/>
                <a:gridCol w="3443235"/>
                <a:gridCol w="1391946"/>
                <a:gridCol w="1391946"/>
                <a:gridCol w="1245424"/>
              </a:tblGrid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01.02.2017г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"Постолимпийское использование олимпийских объектов и развития Имеретинской низменности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329 145,8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"Транспортное обслуживание населения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320 926,5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175 353,3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54,64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"Управление муниципальным имуществом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61 863,4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937,7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1,52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89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малого и среднего предпринимательства в городе Сочи»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1 000,0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международных, внешнеэкономических, внутренних связей и городских </a:t>
                      </a:r>
                      <a:r>
                        <a:rPr lang="ru-RU" sz="12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имиджевых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мероприятий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14 700,0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территориального общественного самоуправления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12 336,7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"Социальная поддержка граждан"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208 964,8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10 706,0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5,12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5714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01.02.2017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23000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0293978"/>
              </p:ext>
            </p:extLst>
          </p:nvPr>
        </p:nvGraphicFramePr>
        <p:xfrm>
          <a:off x="395537" y="1124744"/>
          <a:ext cx="8568952" cy="6307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9"/>
                <a:gridCol w="3672408"/>
                <a:gridCol w="1296144"/>
                <a:gridCol w="1368152"/>
                <a:gridCol w="1152129"/>
              </a:tblGrid>
              <a:tr h="1059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01.02.2017г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65 875,7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2 265,3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3,44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106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209 211,5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874,1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0,42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информационного общества и формирование электронного правительства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117,9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3 309,5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1,71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437 112,2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15 238,3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3,49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 поддержка сельского хозяйства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3 373,9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24,0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0,71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здравоохранения 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433 394,8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1 035,0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0,24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ntique Olive" panose="020B0603020204030204" pitchFamily="34" charset="0"/>
                          <a:ea typeface="+mn-ea"/>
                          <a:cs typeface="+mn-cs"/>
                        </a:rPr>
                        <a:t>Муниципальная программа города Сочи «Обеспечение участия города Сочи в подготовке и проведении Кубка конфедераций в 2017 году и чемпионата мира по футболу 2018 года в Российской Федерации»</a:t>
                      </a:r>
                    </a:p>
                    <a:p>
                      <a:pPr algn="l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18 624,4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015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Итого расходов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9 062 038,1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469 062,7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5,18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486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01.02.2017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окончание)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78557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5000945"/>
              </p:ext>
            </p:extLst>
          </p:nvPr>
        </p:nvGraphicFramePr>
        <p:xfrm>
          <a:off x="598280" y="2060848"/>
          <a:ext cx="8064896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16224"/>
                <a:gridCol w="1728192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6 400 000,0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481 804,7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7,53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4 043 924,3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81 399,3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2,01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 доходов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10 443 924,3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563 204,0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5,39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280" y="156927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280" y="4653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7208582"/>
              </p:ext>
            </p:extLst>
          </p:nvPr>
        </p:nvGraphicFramePr>
        <p:xfrm>
          <a:off x="2123728" y="4590420"/>
          <a:ext cx="6552728" cy="9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1368152"/>
              </a:tblGrid>
              <a:tr h="5667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287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10 443 924,3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532 527,9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5,1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5440" y="76470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Основные параметры исполнения бюджета города Сочи </a:t>
            </a:r>
            <a:endParaRPr lang="ru-RU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 01.02.2017 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доходной части бюджета города Сочи на 01.02.2017 год (тыс. руб.)</a:t>
            </a:r>
            <a:endParaRPr lang="ru-RU" sz="1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908108"/>
              </p:ext>
            </p:extLst>
          </p:nvPr>
        </p:nvGraphicFramePr>
        <p:xfrm>
          <a:off x="251520" y="1772816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2569649"/>
              </p:ext>
            </p:extLst>
          </p:nvPr>
        </p:nvGraphicFramePr>
        <p:xfrm>
          <a:off x="283136" y="2690232"/>
          <a:ext cx="8753360" cy="41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768" y="72701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Показатели исполнения доходной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налоговые и неналоговые доходы (тыс.руб.)</a:t>
            </a:r>
            <a:endParaRPr lang="ru-RU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4378107"/>
              </p:ext>
            </p:extLst>
          </p:nvPr>
        </p:nvGraphicFramePr>
        <p:xfrm>
          <a:off x="1403647" y="1556792"/>
          <a:ext cx="6768753" cy="88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7775"/>
                <a:gridCol w="2371454"/>
                <a:gridCol w="192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01.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2.2017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 01.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2.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2016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% динамики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481 804, 7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282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861,6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170,3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492896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В том числе в разрезе доходных источников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84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Динамика поступления доходов в бюджет города Сочи </a:t>
            </a:r>
            <a:br>
              <a:rPr lang="ru-RU" sz="1800" b="1" dirty="0" smtClean="0"/>
            </a:br>
            <a:r>
              <a:rPr lang="ru-RU" sz="1800" b="1" dirty="0" smtClean="0"/>
              <a:t>за январь 2015-2017 г.г.</a:t>
            </a:r>
            <a:endParaRPr lang="ru-RU" sz="1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4040233198"/>
              </p:ext>
            </p:extLst>
          </p:nvPr>
        </p:nvGraphicFramePr>
        <p:xfrm>
          <a:off x="467544" y="2060848"/>
          <a:ext cx="4320480" cy="441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829920283"/>
              </p:ext>
            </p:extLst>
          </p:nvPr>
        </p:nvGraphicFramePr>
        <p:xfrm>
          <a:off x="4427984" y="2204864"/>
          <a:ext cx="4608512" cy="4282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35239152"/>
              </p:ext>
            </p:extLst>
          </p:nvPr>
        </p:nvGraphicFramePr>
        <p:xfrm>
          <a:off x="265900" y="2148139"/>
          <a:ext cx="8640960" cy="436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912" y="102056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Сумма расходов бюджета города по состоянию на 01.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.2017 года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составила –532 527,9тыс.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рублей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778807"/>
            <a:ext cx="30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Структура расходов: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65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065007"/>
              </p:ext>
            </p:extLst>
          </p:nvPr>
        </p:nvGraphicFramePr>
        <p:xfrm>
          <a:off x="179512" y="1285858"/>
          <a:ext cx="8784974" cy="5169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2806"/>
                <a:gridCol w="850776"/>
                <a:gridCol w="1825308"/>
                <a:gridCol w="1338042"/>
                <a:gridCol w="1338042"/>
              </a:tblGrid>
              <a:tr h="702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2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Код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Годовые назначения,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 %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 ВОПРОСЫ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1 122 059,70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49 605,69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4,42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40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159 203,40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1 811,19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1,14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87290">
                <a:tc>
                  <a:txBody>
                    <a:bodyPr/>
                    <a:lstStyle/>
                    <a:p>
                      <a:pPr algn="l" fontAlgn="ctr"/>
                      <a:endParaRPr lang="ru-RU" sz="90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ЭКОНОМИКА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04 00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1 148 076,00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183 443,07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1,14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922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 ХОЗЯЙСТВО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05 00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1 214 931,40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17 210,57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1,42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ОКРУЖАЮЩЕЙ 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СРЕДЫ</a:t>
                      </a:r>
                      <a:r>
                        <a:rPr lang="en-US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06 00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3 897,90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45,20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1,16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4 783 702,40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208 278,51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4,35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КУЛЬТУРА, КИНЕМАТОГРАФИЯ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08 00</a:t>
                      </a:r>
                      <a:endParaRPr lang="ru-RU" sz="12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591 498,80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37 783,91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6,39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09 00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435 799,30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1 034,96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 ПОЛИТИКА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260 236,50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10 706,01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4,11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 КУЛЬТУРА И СПОРТ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322 199,90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8 123,77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2,52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 МАССОВОЙ ИНФОРМАЦИИ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29 550,0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2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ГОСУДАРСТВЕННОГО И МУНИЦИПАЛЬНОГО ДОЛГА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372 769,00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14 485,02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3,89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2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6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10 443 924,30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532 527,89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5,10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54868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Исполнение расходной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по состоянию на 01.02.2017 года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43369362"/>
              </p:ext>
            </p:extLst>
          </p:nvPr>
        </p:nvGraphicFramePr>
        <p:xfrm>
          <a:off x="179512" y="1268760"/>
          <a:ext cx="8784978" cy="5239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/>
                <a:gridCol w="760949"/>
                <a:gridCol w="741098"/>
                <a:gridCol w="708404"/>
                <a:gridCol w="719302"/>
                <a:gridCol w="784693"/>
                <a:gridCol w="817388"/>
                <a:gridCol w="817388"/>
                <a:gridCol w="708404"/>
                <a:gridCol w="711128"/>
              </a:tblGrid>
              <a:tr h="3218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Направление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(раздел, подраздел)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февраля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2017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 февраля 2016 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 прошлый год,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kumimoji="0" lang="ru-RU" sz="900" b="0" i="0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вопросы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1 122,06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10,75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49 ,61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9,32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4,42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262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9,78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2,50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04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безопасность 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159,20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1,52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1,81 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0,34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1,14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0,84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1,87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26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экономика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1 148,08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10,99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183,44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34,45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1,14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833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6,69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1,45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хозяйство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1 214,93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11,64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17,21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3,23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1,42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526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1,11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1,94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окружающей среды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1,16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0,18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4 783,70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45,80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208,28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39,11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4,35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451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62,55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1,53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591,50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5,66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37,78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7,09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6,39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451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4,57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3,40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435,80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4,17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0,19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444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2,45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политика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260,24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2,49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10,71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2,01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4,11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264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3,25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0,14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Физ.культура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и спорт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322,20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3,09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8,12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1,53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2,52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1,38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2,97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массовой информации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0,78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2,86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60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муниципального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долга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372,76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3,57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14,49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2,72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  <a:r>
                        <a:rPr lang="en-US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8,75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8,15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98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Итого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10 443,92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532,53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5,10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 </a:t>
                      </a:r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676</a:t>
                      </a:r>
                      <a:r>
                        <a:rPr lang="en-US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241</a:t>
                      </a:r>
                      <a:r>
                        <a:rPr lang="en-US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13,57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48680"/>
            <a:ext cx="825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в сравнении с аналогичным периодом прошлого года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8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55704340"/>
              </p:ext>
            </p:extLst>
          </p:nvPr>
        </p:nvGraphicFramePr>
        <p:xfrm>
          <a:off x="343926" y="1628800"/>
          <a:ext cx="8280920" cy="5150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01.02.2017г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"Образование"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4 572 061,0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198 997,8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4,35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5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"Дети Сочи" </a:t>
                      </a:r>
                    </a:p>
                  </a:txBody>
                  <a:tcPr marL="7620" marR="7620" marT="762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26 841,1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9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"Культура"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746 017,1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44 962,3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6,03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10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"Молодежь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30 923,8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351,9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1,14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10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"Физическая культура и спорт"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359 276,5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9 874,2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2,75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335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"Доступная среда"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2 420,0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0700000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"Меры по профилактике наркомании, вредных зависимостей и пропаганде здорового образа жизни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961,8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санаторно-курортного и туристского комплекса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25 153,9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1 068,3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4,25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01.02.2017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03840" y="135993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 </a:t>
            </a:r>
            <a:r>
              <a:rPr lang="ru-RU" sz="1100" dirty="0" err="1" smtClean="0"/>
              <a:t>тыс.рублей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xmlns="" val="248366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9FDC98-7AF7-4E72-BB26-8372763C82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1381</Words>
  <Application>Microsoft Office PowerPoint</Application>
  <PresentationFormat>Экран (4:3)</PresentationFormat>
  <Paragraphs>465</Paragraphs>
  <Slides>12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Слайд 1</vt:lpstr>
      <vt:lpstr>Слайд 2</vt:lpstr>
      <vt:lpstr>Структура доходной части бюджета города Сочи на 01.02.2017 год (тыс. руб.)</vt:lpstr>
      <vt:lpstr>Слайд 4</vt:lpstr>
      <vt:lpstr>Динамика поступления доходов в бюджет города Сочи  за январь 2015-2017 г.г.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2013-09-23T05:31:03Z</dcterms:created>
  <dcterms:modified xsi:type="dcterms:W3CDTF">2017-03-06T08:58:50Z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