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59" r:id="rId6"/>
    <p:sldId id="272" r:id="rId7"/>
    <p:sldId id="26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272120091231693E-2"/>
          <c:y val="9.1868373281533647E-2"/>
          <c:w val="0.55496133016032767"/>
          <c:h val="0.81038953831211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18E-3"/>
                  <c:y val="-7.716581682796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83393348451479E-4"/>
                  <c:y val="9.3121972088290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445805385438E-2"/>
                  <c:y val="6.048770335426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05246289161152E-2"/>
                  <c:y val="-5.17996924393315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72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8598059599353579E-2"/>
                  <c:y val="-0.1185338837050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Налоги на имущество</c:v>
                </c:pt>
                <c:pt idx="2">
                  <c:v>Единый налог на вмененный доход</c:v>
                </c:pt>
                <c:pt idx="3">
                  <c:v>Аренда земли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670092.96</c:v>
                </c:pt>
                <c:pt idx="1">
                  <c:v>409588.82</c:v>
                </c:pt>
                <c:pt idx="2">
                  <c:v>257626.12</c:v>
                </c:pt>
                <c:pt idx="3">
                  <c:v>502130.75</c:v>
                </c:pt>
                <c:pt idx="4">
                  <c:v>27600.76</c:v>
                </c:pt>
                <c:pt idx="5">
                  <c:v>324967.09999999998</c:v>
                </c:pt>
                <c:pt idx="6">
                  <c:v>71702.710000000006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689E-2"/>
          <c:w val="0.33983250596429793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19157926437899"/>
          <c:y val="4.7028845753249636E-2"/>
          <c:w val="0.7609633329372949"/>
          <c:h val="0.7559659169814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01.06.2015г.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42E-2"/>
                  <c:y val="-3.0611605464343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269578.19</c:v>
                </c:pt>
                <c:pt idx="1">
                  <c:v>27600.75</c:v>
                </c:pt>
                <c:pt idx="2">
                  <c:v>241312.32</c:v>
                </c:pt>
                <c:pt idx="3">
                  <c:v>502130.76</c:v>
                </c:pt>
                <c:pt idx="4">
                  <c:v>409588.82</c:v>
                </c:pt>
                <c:pt idx="5">
                  <c:v>71702.710000000006</c:v>
                </c:pt>
                <c:pt idx="6">
                  <c:v>670092.96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01.06.2014г.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260291.69</c:v>
                </c:pt>
                <c:pt idx="1">
                  <c:v>37303.29</c:v>
                </c:pt>
                <c:pt idx="2">
                  <c:v>271654.58</c:v>
                </c:pt>
                <c:pt idx="3">
                  <c:v>476061.05</c:v>
                </c:pt>
                <c:pt idx="4">
                  <c:v>291972.18</c:v>
                </c:pt>
                <c:pt idx="5">
                  <c:v>156666.31</c:v>
                </c:pt>
                <c:pt idx="6">
                  <c:v>1057553.9099999999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79161208"/>
        <c:axId val="179159640"/>
      </c:barChart>
      <c:catAx>
        <c:axId val="179161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79159640"/>
        <c:crosses val="autoZero"/>
        <c:auto val="1"/>
        <c:lblAlgn val="ctr"/>
        <c:lblOffset val="100"/>
        <c:noMultiLvlLbl val="0"/>
      </c:catAx>
      <c:valAx>
        <c:axId val="179159640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79161208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8750582633411628"/>
          <c:y val="0.50610689598658021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E-2"/>
          <c:w val="0.62330736399659292"/>
          <c:h val="0.822573678505276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89E-2"/>
                  <c:y val="5.7506656282262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1821.1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789764100285156E-3"/>
                  <c:y val="1.150133125645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1889.2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36497848950697E-2"/>
                  <c:y val="2.7845405814997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1483.5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160816"/>
        <c:axId val="179811144"/>
        <c:axId val="179713984"/>
      </c:bar3DChart>
      <c:catAx>
        <c:axId val="179160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9811144"/>
        <c:crosses val="autoZero"/>
        <c:auto val="1"/>
        <c:lblAlgn val="ctr"/>
        <c:lblOffset val="100"/>
        <c:noMultiLvlLbl val="0"/>
      </c:catAx>
      <c:valAx>
        <c:axId val="179811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9160816"/>
        <c:crosses val="autoZero"/>
        <c:crossBetween val="between"/>
      </c:valAx>
      <c:serAx>
        <c:axId val="179713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9811144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493"/>
          <c:w val="0.20056950370894644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58"/>
          <c:y val="2.8864491727281703E-2"/>
          <c:w val="0.56371659367864602"/>
          <c:h val="0.85675966529993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04746902085506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708.4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812320"/>
        <c:axId val="179812712"/>
        <c:axId val="179715680"/>
      </c:bar3DChart>
      <c:catAx>
        <c:axId val="17981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9812712"/>
        <c:crosses val="autoZero"/>
        <c:auto val="1"/>
        <c:lblAlgn val="ctr"/>
        <c:lblOffset val="100"/>
        <c:noMultiLvlLbl val="0"/>
      </c:catAx>
      <c:valAx>
        <c:axId val="179812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9812320"/>
        <c:crosses val="autoZero"/>
        <c:crossBetween val="between"/>
      </c:valAx>
      <c:serAx>
        <c:axId val="17971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981271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2"/>
          <c:h val="0.23347809641221054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762555693853981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599914824278785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267993371106914E-2"/>
                  <c:y val="-0.13937025031506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410028515350254E-2"/>
                  <c:y val="-0.115637447144341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5622268821982738E-2"/>
                  <c:y val="0.16681674004010999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3860705292004585"/>
                  <c:y val="0.13168972852665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83877254379143E-2"/>
                  <c:y val="1.68206540025186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495606969595977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0951491500944341E-2"/>
                  <c:y val="-8.0122014917003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2502592304558752E-2"/>
                  <c:y val="-0.12248115919206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2601470207013983E-2"/>
                  <c:y val="-3.21746020919327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0796601303558863E-2"/>
                  <c:y val="-0.113566709254850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7.6472058660148876E-2"/>
                  <c:y val="-4.7450270933175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гос. и мун. долга</c:v>
                </c:pt>
                <c:pt idx="9">
                  <c:v>здравоохранение</c:v>
                </c:pt>
                <c:pt idx="10">
                  <c:v>средства массовой информации</c:v>
                </c:pt>
                <c:pt idx="11">
                  <c:v>охрана окружающей среды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439430.29</c:v>
                </c:pt>
                <c:pt idx="1">
                  <c:v>45238.32</c:v>
                </c:pt>
                <c:pt idx="2">
                  <c:v>434794.73</c:v>
                </c:pt>
                <c:pt idx="3">
                  <c:v>498903.96</c:v>
                </c:pt>
                <c:pt idx="4">
                  <c:v>1805260.69</c:v>
                </c:pt>
                <c:pt idx="5">
                  <c:v>249610.35</c:v>
                </c:pt>
                <c:pt idx="6">
                  <c:v>139247.31</c:v>
                </c:pt>
                <c:pt idx="7">
                  <c:v>42616.44</c:v>
                </c:pt>
                <c:pt idx="8">
                  <c:v>55172.87</c:v>
                </c:pt>
                <c:pt idx="9">
                  <c:v>142228.64000000001</c:v>
                </c:pt>
                <c:pt idx="10">
                  <c:v>6612.76</c:v>
                </c:pt>
                <c:pt idx="11">
                  <c:v>1745.57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04831676032263"/>
          <c:y val="3.0550977434196651E-2"/>
          <c:w val="0.31195168521765126"/>
          <c:h val="0.96944912009089645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0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6/16/2015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6/16/2015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6/16/2015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6/16/2015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июня  2015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84593"/>
              </p:ext>
            </p:extLst>
          </p:nvPr>
        </p:nvGraphicFramePr>
        <p:xfrm>
          <a:off x="395535" y="1397000"/>
          <a:ext cx="8280920" cy="496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 Муниципальная программа города Сочи "Обеспечение доступным жильем жителей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136 980,80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17 194,2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12,55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 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702 203,20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108 533,29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15,46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11. Муниципальная программа "Дорожная деятельность на территории муниципального образования город-курорт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334 512,3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57 361,68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17,15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 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33 224,20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6 612,76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13. Муниципальная программа "Обеспечение безопасности на территории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324 870,4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112 355,67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34,58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14. 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10 074,80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3 300,0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32,75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38310"/>
              </p:ext>
            </p:extLst>
          </p:nvPr>
        </p:nvGraphicFramePr>
        <p:xfrm>
          <a:off x="395535" y="1397000"/>
          <a:ext cx="8280920" cy="491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15. Муниципальная программа города Сочи "Обеспечение участия города Сочи в организации и проведении XXII Олимпийских и XI </a:t>
                      </a:r>
                      <a:r>
                        <a:rPr lang="ru-RU" sz="11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Паралимпийских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зимних игр 2014 года"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985 710,40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320 316,76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32,50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Муниципальная программа «Транспортное обслуживание населения муниципального образования город-курорт Сочи на 2014-2017 годы»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352 761,00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110 760,41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31,40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17. Муниципальная программа "Управление муниципальным имуществом города-курорта Сочи"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57 948,30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19 412,14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33,50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18. Муниципальная программа "Поддержка малого и среднего предпринимательства в городе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4 000,00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270,21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6,76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19. Муниципальная программа "Развитие международных, внешнеэкономических, внутренних связей и городских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имиджевых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мероприятий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18 476,70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4262,16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23,07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20. Муниципальная программа "Развитие территориального общественного самоуправления в муниципальном образовании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2 946,00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22,37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21. Муниципальная программа города Сочи "Социальная поддержка граждан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185 686,2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75 940,49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70878"/>
              </p:ext>
            </p:extLst>
          </p:nvPr>
        </p:nvGraphicFramePr>
        <p:xfrm>
          <a:off x="369041" y="1700808"/>
          <a:ext cx="8280920" cy="5040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54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22. Муниципальная программа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60 825,00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19 966,85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32,83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9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23. Муниципальная программа  города Сочи "Развитие инфраструктуры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382 827,6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231 490,16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60,47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24. Муниципальная программа "Развитие информационного общества и формирование электронного правительства в муниципальном образовании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229 115,00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108 207,89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47,23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25. Муниципальная программа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368 170,90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84 469,22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22,94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26.Муниципальная программа «Развитие и поддержка сельского хозяйства в городе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Сочи на 2015-2017 годы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12 474,10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749,98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6,01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27. Муниципальная программа «Развитие здравоохранения в городе курорте Сочи» на 2015-2017 годы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460 627,0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140 562,96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30,52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10 509 583,5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3 443 196,92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32,76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4001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6 980 000,00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2 192 006,51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31,40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4 863 904,10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1 628 860,41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33,49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11 843 904,10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3 820 866,91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32,26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49036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12 146 403,70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3 860 861,93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31,79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01.06.2015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01.06.2015 год 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586879"/>
              </p:ext>
            </p:extLst>
          </p:nvPr>
        </p:nvGraphicFramePr>
        <p:xfrm>
          <a:off x="251520" y="2249488"/>
          <a:ext cx="8568952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404928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11368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01.06.2015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01.06.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2014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2 192 006,51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2 551 503,0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85,91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январь-май 2013-2015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3277966"/>
              </p:ext>
            </p:extLst>
          </p:nvPr>
        </p:nvGraphicFramePr>
        <p:xfrm>
          <a:off x="467544" y="2060848"/>
          <a:ext cx="4320480" cy="44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5514998"/>
              </p:ext>
            </p:extLst>
          </p:nvPr>
        </p:nvGraphicFramePr>
        <p:xfrm>
          <a:off x="4427984" y="2204864"/>
          <a:ext cx="4608512" cy="428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68774"/>
              </p:ext>
            </p:extLst>
          </p:nvPr>
        </p:nvGraphicFramePr>
        <p:xfrm>
          <a:off x="251520" y="2204864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26130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01.06.2015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  3 860 861,93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тыс.рублей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912" y="1977558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8695"/>
              </p:ext>
            </p:extLst>
          </p:nvPr>
        </p:nvGraphicFramePr>
        <p:xfrm>
          <a:off x="179512" y="1285858"/>
          <a:ext cx="8784974" cy="513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66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1 586 255,50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439 430,29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170 086,0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45 238,32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26,60</a:t>
                      </a: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1 313 855,40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434 794,73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33,09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2 231 069,0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498 903,96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22,36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6 359,70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1 745,57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27,45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5 076 065,00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1 805 260,69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35,56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666 376,70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249 610,35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462 248,50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142 228,64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302 892,70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139 247,31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45,97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142 769,70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42 616,44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29,85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33 657,5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6 612,76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19,65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154 768,0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55 172,87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35,65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12 146 403,70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3 860 861,93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31,79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5326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01.06.2015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40102"/>
              </p:ext>
            </p:extLst>
          </p:nvPr>
        </p:nvGraphicFramePr>
        <p:xfrm>
          <a:off x="179512" y="1268760"/>
          <a:ext cx="8784978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июня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2015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июня 2014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1 586,25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439,43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27,70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1448,41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367,06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25,3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170,08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26,60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143,03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41,38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28,9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1 313,86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434,79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33,09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1979,62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699,16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2 231,07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18,37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498,90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3297,87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292,25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0,05</a:t>
                      </a: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27,45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5 076,06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41,79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1 805,26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46,76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4826,27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1645,87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34,1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666,38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249,61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37,46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609,94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201,80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33,1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462,25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142,22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447,78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168,22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37,6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302,89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139,25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260,74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69,50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26,7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Физ.культура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142,77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42,62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29,85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158,14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54,74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34,6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33,66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36,78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81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154,77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55,17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76,7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12 146,40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3 860,86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31,79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13291,30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3582,13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27,0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94157"/>
              </p:ext>
            </p:extLst>
          </p:nvPr>
        </p:nvGraphicFramePr>
        <p:xfrm>
          <a:off x="343926" y="1628800"/>
          <a:ext cx="8280920" cy="507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Муниципальная программа города Сочи "Развитие отрасли "Образование" города Сочи" на 2014-2016 годы - всего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4 605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725,00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1 615 924,05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35,09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 Муниципальная программа города Сочи "Дети Сочи" на 2014-2016 годы-всего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17 420,20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2 096,55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 Муниципальная программа города Сочи "Развитие отрасли "Культура" города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770 413,70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245 853,55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31,91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 Муниципальная программа  города Сочи "Молодежь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41 928,2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12 279,31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29,29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 Муниципальная программа города Сочи "Развитие отрасли "Физическая культура и спорт" города Сочи (2014-2016 годы)"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369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130 908,39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35,45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 Муниципальная программа города Сочи "Доступная среда"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 Муниципальная программа города Сочи "Меры по профилактике наркомании, вредных зависимостей и пропаганде здорового образа жизни в городе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2 548,50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3,77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8. Муниципальная программа "Развитие санаторно-курортного и туристского комплекса в муниципальном образовании город-курорт Сочи на 2014-2018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27 785,20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11 296,11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40,66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тыс.рублях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1356</Words>
  <Application>Microsoft Office PowerPoint</Application>
  <PresentationFormat>Экран (4:3)</PresentationFormat>
  <Paragraphs>441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Unicode MS</vt:lpstr>
      <vt:lpstr>Albertus MT</vt:lpstr>
      <vt:lpstr>Albertus MT Lt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01.06.2015 год </vt:lpstr>
      <vt:lpstr>Презентация PowerPoint</vt:lpstr>
      <vt:lpstr>Динамика поступления доходов в бюджет города Сочи  за январь-май 2013-2015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2015-06-16T13:09:06Z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