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5687275201710933E-3"/>
                  <c:y val="-7.716581682796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2388138012676505E-3"/>
                  <c:y val="-0.12337375095577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29493535530302E-3"/>
                  <c:y val="0.11401944800952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8580246913580288E-4"/>
                  <c:y val="-5.0296576364077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94032.8</c:v>
                </c:pt>
                <c:pt idx="1">
                  <c:v>592877.19999999995</c:v>
                </c:pt>
                <c:pt idx="2">
                  <c:v>179342.7</c:v>
                </c:pt>
                <c:pt idx="3">
                  <c:v>277378.2</c:v>
                </c:pt>
                <c:pt idx="4">
                  <c:v>492837.3</c:v>
                </c:pt>
                <c:pt idx="5">
                  <c:v>27025.200000000001</c:v>
                </c:pt>
                <c:pt idx="6">
                  <c:v>477369.9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5692351279967"/>
          <c:y val="2.8663221726262213E-2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01.05.2016г.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309743.2</c:v>
                </c:pt>
                <c:pt idx="1">
                  <c:v>24272.5</c:v>
                </c:pt>
                <c:pt idx="2">
                  <c:v>252098.6</c:v>
                </c:pt>
                <c:pt idx="3">
                  <c:v>458318.4</c:v>
                </c:pt>
                <c:pt idx="4">
                  <c:v>277710.2</c:v>
                </c:pt>
                <c:pt idx="5">
                  <c:v>38761.800000000003</c:v>
                </c:pt>
                <c:pt idx="6">
                  <c:v>531656.19999999995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01.05.2017г.</c:v>
                </c:pt>
              </c:strCache>
            </c:strRef>
          </c:tx>
          <c:invertIfNegative val="0"/>
          <c:dLbls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477369.9</c:v>
                </c:pt>
                <c:pt idx="1">
                  <c:v>27025.200000000001</c:v>
                </c:pt>
                <c:pt idx="2">
                  <c:v>277378.2</c:v>
                </c:pt>
                <c:pt idx="3">
                  <c:v>492837.3</c:v>
                </c:pt>
                <c:pt idx="4">
                  <c:v>179342.7</c:v>
                </c:pt>
                <c:pt idx="5">
                  <c:v>94032.8</c:v>
                </c:pt>
                <c:pt idx="6">
                  <c:v>592877.19999999995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219961952"/>
        <c:axId val="219962344"/>
      </c:barChart>
      <c:catAx>
        <c:axId val="21996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219962344"/>
        <c:crosses val="autoZero"/>
        <c:auto val="1"/>
        <c:lblAlgn val="ctr"/>
        <c:lblOffset val="100"/>
        <c:noMultiLvlLbl val="0"/>
      </c:catAx>
      <c:valAx>
        <c:axId val="219962344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219961952"/>
        <c:crosses val="autoZero"/>
        <c:crossBetween val="between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279504098997418"/>
          <c:y val="0.48774137881168833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7722197533607376"/>
          <c:y val="7.05124431725562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1198.5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1166.5999999999999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4673508499055564E-2"/>
                  <c:y val="2.0036541631196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     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1216.5999999999999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9962736"/>
        <c:axId val="134348024"/>
        <c:axId val="134055568"/>
      </c:bar3DChart>
      <c:catAx>
        <c:axId val="219962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34348024"/>
        <c:crosses val="autoZero"/>
        <c:auto val="1"/>
        <c:lblAlgn val="ctr"/>
        <c:lblOffset val="100"/>
        <c:noMultiLvlLbl val="0"/>
      </c:catAx>
      <c:valAx>
        <c:axId val="134348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19962736"/>
        <c:crosses val="autoZero"/>
        <c:crossBetween val="between"/>
      </c:valAx>
      <c:serAx>
        <c:axId val="134055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34348024"/>
        <c:crosses val="autoZero"/>
      </c:serAx>
    </c:plotArea>
    <c:legend>
      <c:legendPos val="r"/>
      <c:layout>
        <c:manualLayout>
          <c:xMode val="edge"/>
          <c:yMode val="edge"/>
          <c:x val="0.77956037292152724"/>
          <c:y val="0.29479247794823504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598.1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726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924.3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4349200"/>
        <c:axId val="134349592"/>
        <c:axId val="220028440"/>
      </c:bar3DChart>
      <c:catAx>
        <c:axId val="134349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134349592"/>
        <c:crosses val="autoZero"/>
        <c:auto val="1"/>
        <c:lblAlgn val="ctr"/>
        <c:lblOffset val="100"/>
        <c:noMultiLvlLbl val="0"/>
      </c:catAx>
      <c:valAx>
        <c:axId val="13434959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34349200"/>
        <c:crosses val="autoZero"/>
        <c:crossBetween val="between"/>
      </c:valAx>
      <c:serAx>
        <c:axId val="220028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34349592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>
                      <a:solidFill>
                        <a:srgbClr val="002060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6434285079435621E-2"/>
                  <c:y val="-0.1171515326023913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7698716346331888E-2"/>
                  <c:y val="-6.41499583197336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3 309,5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15886660741398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9.4108987890234447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502693.6</c:v>
                </c:pt>
                <c:pt idx="1">
                  <c:v>55951.199999999997</c:v>
                </c:pt>
                <c:pt idx="2">
                  <c:v>408872.8</c:v>
                </c:pt>
                <c:pt idx="3">
                  <c:v>218430.7</c:v>
                </c:pt>
                <c:pt idx="4">
                  <c:v>892.1</c:v>
                </c:pt>
                <c:pt idx="5">
                  <c:v>1546174.8</c:v>
                </c:pt>
                <c:pt idx="6">
                  <c:v>189458.1</c:v>
                </c:pt>
                <c:pt idx="7">
                  <c:v>167255.29999999999</c:v>
                </c:pt>
                <c:pt idx="8">
                  <c:v>72203.8</c:v>
                </c:pt>
                <c:pt idx="9">
                  <c:v>115008.7</c:v>
                </c:pt>
                <c:pt idx="10">
                  <c:v>5565.7</c:v>
                </c:pt>
                <c:pt idx="11">
                  <c:v>51512.4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5/25/2017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5/25/2017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5/25/2017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мая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925635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01.05.20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49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348,5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6 212,8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310 497,0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26 016,94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8,38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712 557,4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50 865,7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7,14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5 565,7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18,83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311 211,1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55 951,2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17,98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34 345,4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9 278,5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27,02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01.05.2017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45723"/>
              </p:ext>
            </p:extLst>
          </p:nvPr>
        </p:nvGraphicFramePr>
        <p:xfrm>
          <a:off x="357158" y="1142984"/>
          <a:ext cx="8424936" cy="593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714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01.05.2017г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611 304,7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108 835,5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686 389,2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263 886,9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38,45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15 101,0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890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14 700,0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1 390,2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9,46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12 336,7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2 203,0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17,86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212 564,8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62 573,3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29,44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01.05.2017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10062"/>
              </p:ext>
            </p:extLst>
          </p:nvPr>
        </p:nvGraphicFramePr>
        <p:xfrm>
          <a:off x="395537" y="1124744"/>
          <a:ext cx="8568952" cy="6307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10596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01.05.2017г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80 875,7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11 378,2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382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441,2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20 403,0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5,33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46 195,7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23,92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540 057,1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88 118,5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16,32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3 373,9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426,4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433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574,8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85 499,8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19,72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533 735,3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83 046,0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15,56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11 821 555,6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2 809 219,1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23,76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01.05.2017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075360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6 400 000,0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2 140 863,3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5 011 986,3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1 176 047,4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23,5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11 411 986,3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3 316 910,7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29,1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71120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12 182 486,3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3 334 019,2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01.05.2017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01.05.2017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742510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8495747"/>
              </p:ext>
            </p:extLst>
          </p:nvPr>
        </p:nvGraphicFramePr>
        <p:xfrm>
          <a:off x="283136" y="2690232"/>
          <a:ext cx="875336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81597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5.2017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5.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2 140 863,3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1 892 560,9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113,1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январь-апрель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6824761"/>
              </p:ext>
            </p:extLst>
          </p:nvPr>
        </p:nvGraphicFramePr>
        <p:xfrm>
          <a:off x="467544" y="1928802"/>
          <a:ext cx="432048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0315508"/>
              </p:ext>
            </p:extLst>
          </p:nvPr>
        </p:nvGraphicFramePr>
        <p:xfrm>
          <a:off x="4427984" y="2143116"/>
          <a:ext cx="460851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352241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3 334 019,3 тыс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828350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1 362 401,80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502 693,63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211 337,10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55 951,22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26,47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2 038 252,00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408 872,84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1 348 277,70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218 430,67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892,09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22,89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5 164 607,10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1 546 174,76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620 181,90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189 458,11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30,55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517 915,70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167 255,32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262 917,70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72 203,77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396 363,20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115 008,73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29,02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5 565,74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18,83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226784,20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51 512,38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22,71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12 182 486,30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3 334 019,25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27,37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</a:t>
            </a:r>
            <a:r>
              <a:rPr lang="ru-RU" b="1" u="sng" dirty="0" smtClean="0">
                <a:solidFill>
                  <a:srgbClr val="002060"/>
                </a:solidFill>
              </a:rPr>
              <a:t>01.05.2017 </a:t>
            </a:r>
            <a:r>
              <a:rPr lang="ru-RU" b="1" u="sng" dirty="0" smtClean="0">
                <a:solidFill>
                  <a:srgbClr val="002060"/>
                </a:solidFill>
              </a:rPr>
              <a:t>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472146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мая 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1 362,40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502,69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15,08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36,90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1 164,30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353,20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211,34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55,95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189,67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74,88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2 038,25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408,87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897,55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227,95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8,42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1 348,28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218,43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1 465,81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380,53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5 164,61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1 546,17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4 452,78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1 254,78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620,18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189,46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5,68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428,67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111,49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517,92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167,26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32,29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467,36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111,75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262,92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27,46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283,66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67,48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23,79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396,36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115,01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117,73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5,57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226,78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51,51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22,71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155,92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86,07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55,21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12 182,49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3 334,02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27,37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9 661,80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2 705,78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28,00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73924"/>
              </p:ext>
            </p:extLst>
          </p:nvPr>
        </p:nvGraphicFramePr>
        <p:xfrm>
          <a:off x="343926" y="1628800"/>
          <a:ext cx="8280920" cy="5150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01.05.2017г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5 258 188,3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1 495 465,6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28,44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26 841,1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1 523,1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5,67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879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589,8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240 824,8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27,38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31 646,8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6 342,7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20,04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366 633,8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114 363,5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31,19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13 637,8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438,8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3,22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27 753,9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7 312,1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26,35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01.05.2017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3840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1328</Words>
  <Application>Microsoft Office PowerPoint</Application>
  <PresentationFormat>Экран (4:3)</PresentationFormat>
  <Paragraphs>465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01.05.2017 год (тыс. руб.)</vt:lpstr>
      <vt:lpstr>Презентация PowerPoint</vt:lpstr>
      <vt:lpstr>Динамика поступления доходов в бюджет города Сочи  за январь-апрель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2017-05-25T13:52:19Z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