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71" r:id="rId7"/>
    <p:sldId id="259" r:id="rId8"/>
    <p:sldId id="264" r:id="rId9"/>
    <p:sldId id="265" r:id="rId10"/>
    <p:sldId id="266" r:id="rId11"/>
    <p:sldId id="267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27 сентября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5424" y="887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33932" y="44733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82745"/>
              </p:ext>
            </p:extLst>
          </p:nvPr>
        </p:nvGraphicFramePr>
        <p:xfrm>
          <a:off x="592182" y="785892"/>
          <a:ext cx="11092830" cy="5756155"/>
        </p:xfrm>
        <a:graphic>
          <a:graphicData uri="http://schemas.openxmlformats.org/drawingml/2006/table">
            <a:tbl>
              <a:tblPr/>
              <a:tblGrid>
                <a:gridCol w="7341327"/>
                <a:gridCol w="1175179"/>
                <a:gridCol w="1316395"/>
                <a:gridCol w="1259929"/>
              </a:tblGrid>
              <a:tr h="521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27 247,6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26 174,2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-1 073,4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953 222,5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954 720,1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1 497,6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ремонт и содержание автомобильных дорог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352 505,9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354 003,5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1 497,6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316 326,4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325 189,7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8 863,3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 администрации города Сочи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54 507,6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65 944,9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11 437,3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предупреждению и ликвидации чрезвычайных ситуаций, стихийных бедствий и их последствий, выполняемые в рамках специальных решений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9 566,3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6 202,3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-3 364,0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материально-технического обеспечения добровольных народных дружин на осуществление деятельности по охране общественного порядка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"Управление муниципальным имуществом города-курорта Сочи"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61 863,4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61 773,7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-89,7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Владение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пользование и распоряжение муниципальным имуществом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5 359,5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5 269,8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-89,7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"Социальная поддержка граждан"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210 764,8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209 214,8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-1 550,0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дополнительного материального обеспечения, доплаты к пенсиям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38 925,4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40 375,4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и помощь отдельным категориям граждан, проживающих на территории муниципального образования город-курорт Сочи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47 614,3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44 614,3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-3 000,0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943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50124" y="423716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93291"/>
              </p:ext>
            </p:extLst>
          </p:nvPr>
        </p:nvGraphicFramePr>
        <p:xfrm>
          <a:off x="570407" y="766894"/>
          <a:ext cx="11164393" cy="5890477"/>
        </p:xfrm>
        <a:graphic>
          <a:graphicData uri="http://schemas.openxmlformats.org/drawingml/2006/table">
            <a:tbl>
              <a:tblPr/>
              <a:tblGrid>
                <a:gridCol w="7323910"/>
                <a:gridCol w="1219203"/>
                <a:gridCol w="1402080"/>
                <a:gridCol w="1219200"/>
              </a:tblGrid>
              <a:tr h="420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333 678,9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289 459,4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-44 219,5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100 319,1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41 484,6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-58 834,5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сетей газоснабжения, теплоснабжения на территории муниципального образования город-курорт Сочи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71 832,0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73 266,0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1 434,0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органов местного самоуправления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48 873,7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48 954,7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капитальный ремонт, ремонт объектов муниципальной собственности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39 230,9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49 330,9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10 100,0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обустройство (проектирование, строительство, реконструкция, капитальный ремонт, приобретение и установка оборудования) мест массового отдыха населения и социально значимых объектов на территории муниципального образования город-курорт Сочи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65 684,4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68 684,4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525 006,6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537 098,0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12 091,4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162 799,2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175 640,6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12 841,4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40 440,0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39 690,0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-750,0</a:t>
                      </a:r>
                    </a:p>
                  </a:txBody>
                  <a:tcPr marL="3113" marR="3113" marT="3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440 142,6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442 542,6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2 400,0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Совершенствование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системы льготного лекарственного обеспечения в амбулаторных условиях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134 636,7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137 036,7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2 400,0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6953" y="10743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56963" y="53831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8882"/>
              </p:ext>
            </p:extLst>
          </p:nvPr>
        </p:nvGraphicFramePr>
        <p:xfrm>
          <a:off x="661850" y="876871"/>
          <a:ext cx="10990217" cy="5747729"/>
        </p:xfrm>
        <a:graphic>
          <a:graphicData uri="http://schemas.openxmlformats.org/drawingml/2006/table">
            <a:tbl>
              <a:tblPr/>
              <a:tblGrid>
                <a:gridCol w="7630151"/>
                <a:gridCol w="1087129"/>
                <a:gridCol w="1175659"/>
                <a:gridCol w="1097278"/>
              </a:tblGrid>
              <a:tr h="444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409 565,3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405 458,1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-4 107,2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Оказание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автономной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неком.организации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"Организационный комитет "Россия - 2018" и Международной федерации футбольных ассоциаций поддержки в отношении любых проверок, а также любых других оперативных вопросов, касающихся соревнований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11 136,0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10 063,0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-1 073,0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нормативно-правовых, материально-технических и социальных условий для успешной подготовки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398 429,3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395 395,1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-3 034,2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814 644,3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816 483,1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1 838,8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613 497,9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614 467,1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969,2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34 378,0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34 781,2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403,2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архивного дела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13 141,4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13 607,8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466,4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-403,2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-403,2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365 230,7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353 793,4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-11 437,3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40 844,8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29 407,5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-11 437,3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13 772 693,3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13 851 357,9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78 664,6</a:t>
                      </a:r>
                    </a:p>
                  </a:txBody>
                  <a:tcPr marL="2975" marR="2975" marT="2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9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27.09.2017 г. № 173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82270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12 981 900,4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13 045 242,8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63 342,4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6 048 979,4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6 112 321,8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63 342,4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13 772 693,3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13 851 357,9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78 664,6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-790 792,9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-806 115,1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-15 322,2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175" y="286160"/>
            <a:ext cx="10249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3922" y="747824"/>
            <a:ext cx="13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17917"/>
              </p:ext>
            </p:extLst>
          </p:nvPr>
        </p:nvGraphicFramePr>
        <p:xfrm>
          <a:off x="1079174" y="1117156"/>
          <a:ext cx="10249985" cy="5193875"/>
        </p:xfrm>
        <a:graphic>
          <a:graphicData uri="http://schemas.openxmlformats.org/drawingml/2006/table">
            <a:tbl>
              <a:tblPr/>
              <a:tblGrid>
                <a:gridCol w="5444255"/>
                <a:gridCol w="1545899"/>
                <a:gridCol w="1545899"/>
                <a:gridCol w="1713932"/>
              </a:tblGrid>
              <a:tr h="407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6 048 979,4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6 112 321,8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63 342,4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5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реализацию мероприятий по содействию созданию в субъектах Российской Федерации новых мест в общеобразовательных организациях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244 344,7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285 976,8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41 632,1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1 757 826,2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1 771 181,3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13 355,1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3 315 410,9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3 331 049,5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15 638,6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3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46 063,0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44 501,8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-1 561,2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-5 251,2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-10 973,4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-5 722,2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12 981 900,4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13 045 242,8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63 342,4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2453" y="89613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8761" y="97081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11380"/>
              </p:ext>
            </p:extLst>
          </p:nvPr>
        </p:nvGraphicFramePr>
        <p:xfrm>
          <a:off x="984067" y="1359575"/>
          <a:ext cx="10528661" cy="4966150"/>
        </p:xfrm>
        <a:graphic>
          <a:graphicData uri="http://schemas.openxmlformats.org/drawingml/2006/table">
            <a:tbl>
              <a:tblPr/>
              <a:tblGrid>
                <a:gridCol w="5682098"/>
                <a:gridCol w="1559034"/>
                <a:gridCol w="1559034"/>
                <a:gridCol w="1728495"/>
              </a:tblGrid>
              <a:tr h="54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1 434 180,4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1 425 809,2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-8 371,2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4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624 835,3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625 804,5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969,2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40 844,8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29 407,5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-11 437,3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608 475,0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610 571,9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2 096,9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214 352,4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222 425,7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8 073,3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213 092,4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221 165,7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8 073,3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2 387 725,8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2 388 273,8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548,0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677 152,8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675 079,0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-2 073,8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1 202 298,7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1 203 777,9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1 479,2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469 032,8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470 175,4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1 142,6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1 937 261,6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1 905 439,6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-31 822,0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278 703,1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276 817,6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-1 885,5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1" y="16058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089" y="93550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9619"/>
              </p:ext>
            </p:extLst>
          </p:nvPr>
        </p:nvGraphicFramePr>
        <p:xfrm>
          <a:off x="1010420" y="1639819"/>
          <a:ext cx="10424612" cy="4726147"/>
        </p:xfrm>
        <a:graphic>
          <a:graphicData uri="http://schemas.openxmlformats.org/drawingml/2006/table">
            <a:tbl>
              <a:tblPr/>
              <a:tblGrid>
                <a:gridCol w="5537005"/>
                <a:gridCol w="1572237"/>
                <a:gridCol w="1572237"/>
                <a:gridCol w="1743133"/>
              </a:tblGrid>
              <a:tr h="262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532 106,4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493 019,5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-39 086,9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781 385,0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792 257,8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10 872,8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жилищно-коммунального хозяйства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345 067,1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343 344,7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-1 722,4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5 697 854,1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5 787 242,7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89 388,6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1 540 398,9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1 591 618,4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51 219,5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2 894 208,0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2 973 774,8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79 566,8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702 271,1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661 771,4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-40 499,7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77 229,3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67 336,8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-9 892,5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476 916,5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485 911,0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8 994,5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666 193,0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684 048,1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17 855,1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567 400,9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585 256,0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17 855,1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521 888,7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524 288,7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2 400,0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194 777,5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198 675,3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3 897,8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Амбулаторная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164 126,9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166 491,5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2 364,6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3" y="-7949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6668" y="84895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46645"/>
              </p:ext>
            </p:extLst>
          </p:nvPr>
        </p:nvGraphicFramePr>
        <p:xfrm>
          <a:off x="1093380" y="1216341"/>
          <a:ext cx="10175512" cy="5143867"/>
        </p:xfrm>
        <a:graphic>
          <a:graphicData uri="http://schemas.openxmlformats.org/drawingml/2006/table">
            <a:tbl>
              <a:tblPr/>
              <a:tblGrid>
                <a:gridCol w="5359241"/>
                <a:gridCol w="1549290"/>
                <a:gridCol w="1549290"/>
                <a:gridCol w="1717691"/>
              </a:tblGrid>
              <a:tr h="148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Скорая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46 938,9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43 041,1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-3 897,8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здравоохранения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116 045,4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116 080,8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268 086,1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264 974,9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-3 111,2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Пенсионное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38 925,4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63 723,0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Охрана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семьи и детства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125 080,5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123 519,3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409 326,7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413 433,9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4 107,2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346 967,2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348 455,5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Массовый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30 470,4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33 089,3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13 772 693,3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13 851 357,9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78 664,6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77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4837" y="678719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78539"/>
              </p:ext>
            </p:extLst>
          </p:nvPr>
        </p:nvGraphicFramePr>
        <p:xfrm>
          <a:off x="820968" y="1017273"/>
          <a:ext cx="10731568" cy="5650735"/>
        </p:xfrm>
        <a:graphic>
          <a:graphicData uri="http://schemas.openxmlformats.org/drawingml/2006/table">
            <a:tbl>
              <a:tblPr/>
              <a:tblGrid>
                <a:gridCol w="6377282"/>
                <a:gridCol w="1593669"/>
                <a:gridCol w="1445623"/>
                <a:gridCol w="1314994"/>
              </a:tblGrid>
              <a:tr h="234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5 021 683,1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5 112 390,2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90 707,1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107 003,4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134 535,3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27 531,9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общественной инфраструктуры муниципального значения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86 568,3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106 255,9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19 687,6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по содействию созданию в субъектах Российской Федерации новых мест в общеобразовательных организациях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244 344,7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285 976,8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41 632,1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по содействию созданию в субъектах Российской Федерации новых мест в общеобразовательных организациях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20 628,0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24 142,7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3 514,7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65 957,8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66 757,8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обеспечению выплаты компенсации части родительской платы за присмотр и уход за детьми, посещающими образовательные организации, реализующие образовательную программу дошкольного образования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46 063,0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44 501,8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-1 561,2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обеспечению льготным питанием учащихся из многодетных семей в муниципальных общеобразовательных организациях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7 648,1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6 750,1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-898,0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882 496,3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893 471,7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10 975,4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5" y="9756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2583" y="473426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77970"/>
              </p:ext>
            </p:extLst>
          </p:nvPr>
        </p:nvGraphicFramePr>
        <p:xfrm>
          <a:off x="848741" y="868100"/>
          <a:ext cx="10676017" cy="5648753"/>
        </p:xfrm>
        <a:graphic>
          <a:graphicData uri="http://schemas.openxmlformats.org/drawingml/2006/table">
            <a:tbl>
              <a:tblPr/>
              <a:tblGrid>
                <a:gridCol w="6541974"/>
                <a:gridCol w="1424045"/>
                <a:gridCol w="1424044"/>
                <a:gridCol w="1285954"/>
              </a:tblGrid>
              <a:tr h="440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467 037,0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465 126,6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-1 910,4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Приобретение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движимого имущества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капитального ремонта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72 612,4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62 173,1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-10 439,3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Поэтапное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уровня средней заработной платы работников муниципальных учреждений Краснодарского края в целях выполнения указа Президента Российской Федерации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123 646,2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137 001,3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13 355,1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Укрепление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материально-технической базы, технического оснащения муниципальных учреждений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20 856,8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25 356,8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4 500,0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61 875,5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66 375,5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4 500,0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управления культуры администрации города Сочи и учреждений культуры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22 286,8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22 436,8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финансовой (бухгалтерской) отчетности бюджетных и автономных учреждений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46 798,8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46 648,8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-150,0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379 597,3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380 704,5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1 107,2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воспитание и физическое развитие граждан посредством организации и проведения (участия) физкультурных мероприятий и массовых спортивных мероприятий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12 970,0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13 351,1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381,1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67" y="8242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22280" y="513312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97839"/>
              </p:ext>
            </p:extLst>
          </p:nvPr>
        </p:nvGraphicFramePr>
        <p:xfrm>
          <a:off x="535578" y="851866"/>
          <a:ext cx="11164389" cy="5669203"/>
        </p:xfrm>
        <a:graphic>
          <a:graphicData uri="http://schemas.openxmlformats.org/drawingml/2006/table">
            <a:tbl>
              <a:tblPr/>
              <a:tblGrid>
                <a:gridCol w="7206342"/>
                <a:gridCol w="1358537"/>
                <a:gridCol w="1349829"/>
                <a:gridCol w="1249681"/>
              </a:tblGrid>
              <a:tr h="278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подготовки спортивных сборных команд города Сочи и участие в обеспечении подготовки спортивного резерва для спортивных сборных команд Краснодарского края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10 391,4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11 498,6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1 107,2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Содействие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развитию физической культуры и массового спорта в Краснодарском крае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12 201,8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11 820,7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-381,1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468 227,9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468 317,6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89,7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22 624,0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22 713,7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89,7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651 432,8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662 333,8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10 901,0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жилищного фонда, находящегося в муниципальной собственности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6 900,0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5 014,5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-1 885,5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гос.полномочий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Краснодарского края по предоставлению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доп.мер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соц.поддержки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 оплате услуг газоснабжения сжиженным углеводородным газом, реализуемым из групповых газовых резервуарных установок для бытовых нужд населения, переселенного из зоны строительства олимпийских объектов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г.Сочи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жилые дома, предоставленные взамен изъятых, до перевода их на природный газ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13 813,6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13 813,6</a:t>
                      </a:r>
                    </a:p>
                  </a:txBody>
                  <a:tcPr marL="3433" marR="3433" marT="34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Модернизация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развитие и капитальный ремонт систем наружного освещения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17 727,0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17 427,0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выполнения функций в сфере жилищно-коммунального хозяйства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34 811,9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35 158,2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346,3</a:t>
                      </a:r>
                    </a:p>
                  </a:txBody>
                  <a:tcPr marL="2732" marR="2732" marT="2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2769</TotalTime>
  <Words>2114</Words>
  <Application>Microsoft Office PowerPoint</Application>
  <PresentationFormat>Широкоэкранный</PresentationFormat>
  <Paragraphs>531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115</cp:revision>
  <cp:lastPrinted>2017-11-09T11:57:31Z</cp:lastPrinted>
  <dcterms:created xsi:type="dcterms:W3CDTF">2017-06-14T12:54:59Z</dcterms:created>
  <dcterms:modified xsi:type="dcterms:W3CDTF">2017-11-09T13:45:33Z</dcterms:modified>
</cp:coreProperties>
</file>