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56" r:id="rId3"/>
    <p:sldId id="257" r:id="rId4"/>
    <p:sldId id="258" r:id="rId5"/>
    <p:sldId id="263" r:id="rId6"/>
    <p:sldId id="259" r:id="rId7"/>
    <p:sldId id="264" r:id="rId8"/>
    <p:sldId id="265" r:id="rId9"/>
    <p:sldId id="266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C0FF-B320-4FD4-B657-593E6393E38B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00EB8-7528-4792-97C8-09129ECCD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6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00EB8-7528-4792-97C8-09129ECCDE4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6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26 декабря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7" y="383177"/>
            <a:ext cx="10014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в объекты муниципальной </a:t>
            </a:r>
          </a:p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города Сочи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14646"/>
              </p:ext>
            </p:extLst>
          </p:nvPr>
        </p:nvGraphicFramePr>
        <p:xfrm>
          <a:off x="1245325" y="1774256"/>
          <a:ext cx="9736182" cy="3912369"/>
        </p:xfrm>
        <a:graphic>
          <a:graphicData uri="http://schemas.openxmlformats.org/drawingml/2006/table">
            <a:tbl>
              <a:tblPr/>
              <a:tblGrid>
                <a:gridCol w="7582988"/>
                <a:gridCol w="2153194"/>
              </a:tblGrid>
              <a:tr h="568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объекта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учреждение в с.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ул. Астраханская,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265 255,1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Реконструкция школы N 88 в пос. Верхняя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Беранда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Лазаревского района г. Сочи,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157 228,0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Школа на 400 мест в пос.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Советквадже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Лазаревского района г. Сочи,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409 451,4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блока начальной школы на территории МОБУ СОШ N 100 на 400 мест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310 119,5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Газоснабжение села Раздольное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Хостинского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г. Сочи - разводящие сети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Газоснабжение с.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Пластунка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ул. Леселидзе, - разводящие сети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Хостинского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г. Сочи (2-я очередь) (включая проектно-изыскательские работы)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1 168 839,7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64291" y="1435702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0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39455"/>
              </p:ext>
            </p:extLst>
          </p:nvPr>
        </p:nvGraphicFramePr>
        <p:xfrm>
          <a:off x="1526861" y="2275818"/>
          <a:ext cx="9094725" cy="3877850"/>
        </p:xfrm>
        <a:graphic>
          <a:graphicData uri="http://schemas.openxmlformats.org/drawingml/2006/table">
            <a:tbl>
              <a:tblPr firstRow="1" bandRow="1"/>
              <a:tblGrid>
                <a:gridCol w="3587931"/>
                <a:gridCol w="1891633"/>
                <a:gridCol w="2072385"/>
                <a:gridCol w="1542776"/>
              </a:tblGrid>
              <a:tr h="399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Доходы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</a:p>
                    <a:p>
                      <a:pPr algn="just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13 204 532,3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13 293 546,3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89 014,0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Безвозмездные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6 271 611,3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6 360 625,3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89 014,0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-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14 072 732,1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Дефицит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Профицит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-838 893,7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-779 185,8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59 707,9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70878" y="1906486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26.12.2017 г. № 237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2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04692" y="709918"/>
            <a:ext cx="132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103" y="241474"/>
            <a:ext cx="93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51827"/>
              </p:ext>
            </p:extLst>
          </p:nvPr>
        </p:nvGraphicFramePr>
        <p:xfrm>
          <a:off x="921734" y="1086029"/>
          <a:ext cx="10511244" cy="5537313"/>
        </p:xfrm>
        <a:graphic>
          <a:graphicData uri="http://schemas.openxmlformats.org/drawingml/2006/table">
            <a:tbl>
              <a:tblPr/>
              <a:tblGrid>
                <a:gridCol w="5966746"/>
                <a:gridCol w="1550126"/>
                <a:gridCol w="1558834"/>
                <a:gridCol w="1435538"/>
              </a:tblGrid>
              <a:tr h="5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6 271 611,3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6 360 625,3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89 014,0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поддержку отрасли "Культура"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1 864 861,0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1 815 163,1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-49 697,9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3 393 471,2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3 451 216,8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57 745,6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содержание ребенка в семье опекуна и приемной семье, а также вознаграждение, причитающееся приемному родителю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79 136,7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92 985,6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45 934,6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81 864,4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77 641,9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-4 222,5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трансферты, передаваемые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в бюджеты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-11 112,0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-11 404,1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13 204 532,3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13 293 546,3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89 014,0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6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6787" y="375385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13998" y="99607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8831"/>
              </p:ext>
            </p:extLst>
          </p:nvPr>
        </p:nvGraphicFramePr>
        <p:xfrm>
          <a:off x="635725" y="1334628"/>
          <a:ext cx="11016343" cy="5119251"/>
        </p:xfrm>
        <a:graphic>
          <a:graphicData uri="http://schemas.openxmlformats.org/drawingml/2006/table">
            <a:tbl>
              <a:tblPr/>
              <a:tblGrid>
                <a:gridCol w="7428341"/>
                <a:gridCol w="1265314"/>
                <a:gridCol w="1179238"/>
                <a:gridCol w="1143450"/>
              </a:tblGrid>
              <a:tr h="45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1 438 929,3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1 429 015,1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-9 914,2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635 691,1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636 525,5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Судебная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-10 872,0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627 238,3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627 284,2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238 468,6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252 243,9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237 208,6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250 983,9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2 372 343,5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2 269 673,3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-102 670,2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675 323,5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576 674,6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-98 648,9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1 188 588,5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1 184 787,9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-3 800,6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Связь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41 986,2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35 662,6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-6 323,6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462 898,8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469 001,7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6 102,9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2 016 636,1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2 060 755,2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44 119,1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575 790,5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634 380,5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58 590,0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825 149,5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811 327,5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-13 822,0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5" y="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53170"/>
              </p:ext>
            </p:extLst>
          </p:nvPr>
        </p:nvGraphicFramePr>
        <p:xfrm>
          <a:off x="818606" y="1020896"/>
          <a:ext cx="10673956" cy="5559575"/>
        </p:xfrm>
        <a:graphic>
          <a:graphicData uri="http://schemas.openxmlformats.org/drawingml/2006/table">
            <a:tbl>
              <a:tblPr/>
              <a:tblGrid>
                <a:gridCol w="5669446"/>
                <a:gridCol w="1609842"/>
                <a:gridCol w="1609842"/>
                <a:gridCol w="1784826"/>
              </a:tblGrid>
              <a:tr h="339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337 066,5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336 417,6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5 860 137,8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5 919 820,0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59 682,2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1 611 630,2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1 624 995,8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3 020 599,1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3 101 567,9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664 209,9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681 323,9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67 336,8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66 917,8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489 631,2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438 284,0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-51 347,2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707 484,9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716 000,5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606 172,3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617 387,9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101 312,6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98 612,6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531 388,7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536 962,8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Скорая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43 041,1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38 818,6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-4 222,5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116 258,1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126 054,7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257 960,9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271 185,1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55 145,2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55 062,5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Охрана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семьи и детства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127 019,3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140 326,2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13 306,9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413 657,4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410 657,4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351 945,9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352 692,9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Массовый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29 762,4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-3 747,0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14 072 732,1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84054" y="622358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13542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9977" y="46177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09876"/>
              </p:ext>
            </p:extLst>
          </p:nvPr>
        </p:nvGraphicFramePr>
        <p:xfrm>
          <a:off x="594474" y="800333"/>
          <a:ext cx="11184556" cy="5878578"/>
        </p:xfrm>
        <a:graphic>
          <a:graphicData uri="http://schemas.openxmlformats.org/drawingml/2006/table">
            <a:tbl>
              <a:tblPr/>
              <a:tblGrid>
                <a:gridCol w="7797017"/>
                <a:gridCol w="1135489"/>
                <a:gridCol w="1192262"/>
                <a:gridCol w="1059788"/>
              </a:tblGrid>
              <a:tr h="116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5 203 565,9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5 264 751,6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61 185,7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развития сети и инфраструктуры образовательных организаций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870 167,2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865 573,2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-4 594,0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 и автономным учреждениям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3 841 354,7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3 958 975,5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117 620,8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автономной некоммерческой организации "Стандарты социального питания" на оказание услуг, связанных с обеспечением организации питания в муниципальных образовательных организациях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292 933,5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240 588,5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-52 345,0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востребованной системы оценки качества образования и образовательных результатов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54 211,2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53 914,6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муниципальной программы и прочие мероприятия в области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31 651,3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финансовой (бухгалтерской) отчетности бюджетных и автономных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87 369,5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88 290,9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28 095,3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28 012,6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профилактики безнадзорности, беспризорности и правонарушений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2 048,2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отдыха, оздоровления и занятости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22 260,7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898 527,6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906 635,5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муниципальных учреждений культуры, оказывающих муниципальные услуги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752 888,0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761 953,9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9 065,9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6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29244"/>
              </p:ext>
            </p:extLst>
          </p:nvPr>
        </p:nvGraphicFramePr>
        <p:xfrm>
          <a:off x="575224" y="840781"/>
          <a:ext cx="11223055" cy="5724769"/>
        </p:xfrm>
        <a:graphic>
          <a:graphicData uri="http://schemas.openxmlformats.org/drawingml/2006/table">
            <a:tbl>
              <a:tblPr/>
              <a:tblGrid>
                <a:gridCol w="7933509"/>
                <a:gridCol w="1097280"/>
                <a:gridCol w="1116530"/>
                <a:gridCol w="1075736"/>
              </a:tblGrid>
              <a:tr h="489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76 554,0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78 296,0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управления культуры администрации города Сочи и учреждений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финансовой (бухгалтерской) отчетности бюджетных и автономных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46 648,8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43 978,2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-2 670,6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702 646,8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761 495,1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58 848,3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 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28 510,7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-18 122,0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оказание финансовой помощи в целях предупреждения банкротства муниципального унитарного предприятия города Сочи "Водосток"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45 954,6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64 076,6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затрат, связанных с транспортировкой и захоронением твердых коммунальных отходов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27 266,0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23 529,7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940 881,7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937 643,4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-3 238,3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98478" y="55947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58816"/>
              </p:ext>
            </p:extLst>
          </p:nvPr>
        </p:nvGraphicFramePr>
        <p:xfrm>
          <a:off x="705163" y="747205"/>
          <a:ext cx="11066534" cy="5748029"/>
        </p:xfrm>
        <a:graphic>
          <a:graphicData uri="http://schemas.openxmlformats.org/drawingml/2006/table">
            <a:tbl>
              <a:tblPr/>
              <a:tblGrid>
                <a:gridCol w="7890197"/>
                <a:gridCol w="1027397"/>
                <a:gridCol w="1061285"/>
                <a:gridCol w="1087655"/>
              </a:tblGrid>
              <a:tr h="306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ремонт и содержание автомобильных дорог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342 532,5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339 794,2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59 088,8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58 588,8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341 232,6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355 007,9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Предупреждение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ликвидация чрезвычайных ситуаций, стихийных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бедствий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78 917,8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93 028,1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155 599,8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155 264,8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504 355,0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445 355,0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Оказание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финансовой поддержки автотранспортным предприятиям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470 916,8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413 272,5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-57 644,3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Повышение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эффективности работы городского транспорта общего пользования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7 335,7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5 980,0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-1 355,7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участия муниципального образования в выставках и форумах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205 019,0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216 893,1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осуществления переданных органам местного самоуправления отдельных государственных полномочий, направленных на социальную поддержку граждан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102 414,7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114 288,8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73 646,0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73 373,3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38435" y="44857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258367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36196"/>
              </p:ext>
            </p:extLst>
          </p:nvPr>
        </p:nvGraphicFramePr>
        <p:xfrm>
          <a:off x="670215" y="1093234"/>
          <a:ext cx="11136429" cy="5420777"/>
        </p:xfrm>
        <a:graphic>
          <a:graphicData uri="http://schemas.openxmlformats.org/drawingml/2006/table">
            <a:tbl>
              <a:tblPr/>
              <a:tblGrid>
                <a:gridCol w="7623208"/>
                <a:gridCol w="1232034"/>
                <a:gridCol w="1174282"/>
                <a:gridCol w="1106905"/>
              </a:tblGrid>
              <a:tr h="489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41 833,2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405 422,5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343 648,6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-61 773,9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395 359,5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333 585,6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-61 773,9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826 877,7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828 397,9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624 353,7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625 188,1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Непрограммные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в рамках реализации отдельных функций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200 488,2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201 174,0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358 342,0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347 470,0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-10 872,0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-10 872,0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Непрограммные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14 072 732,1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38435" y="72196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1768</TotalTime>
  <Words>1885</Words>
  <Application>Microsoft Office PowerPoint</Application>
  <PresentationFormat>Широкоэкранный</PresentationFormat>
  <Paragraphs>474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75</cp:revision>
  <dcterms:created xsi:type="dcterms:W3CDTF">2017-06-14T12:54:59Z</dcterms:created>
  <dcterms:modified xsi:type="dcterms:W3CDTF">2018-02-07T08:03:14Z</dcterms:modified>
</cp:coreProperties>
</file>