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2" r:id="rId2"/>
    <p:sldId id="256" r:id="rId3"/>
    <p:sldId id="267" r:id="rId4"/>
    <p:sldId id="258" r:id="rId5"/>
    <p:sldId id="261" r:id="rId6"/>
    <p:sldId id="259" r:id="rId7"/>
    <p:sldId id="260" r:id="rId8"/>
    <p:sldId id="268" r:id="rId9"/>
    <p:sldId id="269" r:id="rId10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1207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885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029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2879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256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22929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668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1811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399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574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95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126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416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030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377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959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95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2C420D6-618C-4C89-8739-CFC08E12BB3C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463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5503" y="1819173"/>
            <a:ext cx="1219199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9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4400" dirty="0" smtClean="0">
              <a:gradFill>
                <a:gsLst>
                  <a:gs pos="10000">
                    <a:schemeClr val="bg2">
                      <a:tint val="97000"/>
                      <a:hueMod val="92000"/>
                      <a:satMod val="169000"/>
                      <a:lumMod val="164000"/>
                    </a:schemeClr>
                  </a:gs>
                  <a:gs pos="100000">
                    <a:schemeClr val="bg2">
                      <a:shade val="96000"/>
                      <a:satMod val="120000"/>
                      <a:lumMod val="90000"/>
                    </a:schemeClr>
                  </a:gs>
                </a:gsLst>
                <a:lin ang="612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изменений от 26 апреля 2018 года</a:t>
            </a:r>
            <a:endParaRPr lang="ru-RU" sz="4000" b="1" dirty="0">
              <a:gradFill>
                <a:gsLst>
                  <a:gs pos="10000">
                    <a:schemeClr val="bg2">
                      <a:tint val="97000"/>
                      <a:hueMod val="92000"/>
                      <a:satMod val="169000"/>
                      <a:lumMod val="0"/>
                    </a:schemeClr>
                  </a:gs>
                  <a:gs pos="100000">
                    <a:schemeClr val="bg2">
                      <a:shade val="96000"/>
                      <a:satMod val="120000"/>
                      <a:lumMod val="90000"/>
                    </a:schemeClr>
                  </a:gs>
                </a:gsLst>
                <a:lin ang="612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45179" y="5621153"/>
            <a:ext cx="52842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по финансам и бюджету администрации города Сочи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443789" y="0"/>
            <a:ext cx="2165685" cy="1819173"/>
          </a:xfrm>
          <a:prstGeom prst="line">
            <a:avLst/>
          </a:prstGeom>
          <a:ln w="254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904775" y="0"/>
            <a:ext cx="2926080" cy="2473693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695074" y="0"/>
            <a:ext cx="1443789" cy="1260909"/>
          </a:xfrm>
          <a:prstGeom prst="line">
            <a:avLst/>
          </a:prstGeom>
          <a:ln w="19050">
            <a:solidFill>
              <a:schemeClr val="bg2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2367816" y="0"/>
            <a:ext cx="1925051" cy="1703672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481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chemeClr val="tx2">
                <a:lumMod val="60000"/>
                <a:lumOff val="40000"/>
              </a:schemeClr>
            </a:gs>
            <a:gs pos="0">
              <a:schemeClr val="tx2">
                <a:lumMod val="20000"/>
                <a:lumOff val="80000"/>
              </a:schemeClr>
            </a:gs>
            <a:gs pos="100000">
              <a:schemeClr val="bg2">
                <a:lumMod val="7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485008" y="1449758"/>
            <a:ext cx="1742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7642" y="615006"/>
            <a:ext cx="106331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Решением Городского Собрания Сочи от 26.04.2018 г. № 57 «О внесении изменений в решение Городского Собрания Сочи от 26.12.2017 г. № 216 «О бюджете города Сочи на 2018 год и на плановый период 2019 и 2020 годов», внесены следующие изменения: 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362228"/>
              </p:ext>
            </p:extLst>
          </p:nvPr>
        </p:nvGraphicFramePr>
        <p:xfrm>
          <a:off x="1456492" y="1819090"/>
          <a:ext cx="9235459" cy="4626789"/>
        </p:xfrm>
        <a:graphic>
          <a:graphicData uri="http://schemas.openxmlformats.org/drawingml/2006/table">
            <a:tbl>
              <a:tblPr/>
              <a:tblGrid>
                <a:gridCol w="4905391"/>
                <a:gridCol w="1392889"/>
                <a:gridCol w="1392889"/>
                <a:gridCol w="1544290"/>
              </a:tblGrid>
              <a:tr h="8892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1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Доходы всего </a:t>
                      </a:r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том числе: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11 474 377,1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11 959 393,7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485 016,6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073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Налоговые и неналоговые 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6 470 000,0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6 592 965,0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122 965,0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1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Безвозмездные поступления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5 004 377,1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5 366 428,7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362 051,6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1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-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12 181 543,6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12 703 315,8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521 772,2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1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Дефицит (-)  Профицит (+)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-707 166,5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-743 922,1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-36 755,6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879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89944" y="449715"/>
            <a:ext cx="1376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029178"/>
              </p:ext>
            </p:extLst>
          </p:nvPr>
        </p:nvGraphicFramePr>
        <p:xfrm>
          <a:off x="965964" y="830996"/>
          <a:ext cx="10391160" cy="5735345"/>
        </p:xfrm>
        <a:graphic>
          <a:graphicData uri="http://schemas.openxmlformats.org/drawingml/2006/table">
            <a:tbl>
              <a:tblPr/>
              <a:tblGrid>
                <a:gridCol w="6314402"/>
                <a:gridCol w="1375954"/>
                <a:gridCol w="1402080"/>
                <a:gridCol w="1298724"/>
              </a:tblGrid>
              <a:tr h="4383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74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Налоговые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неналоговые 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6 470 000,0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6 592 965,0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122 965,0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55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Доходы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получаемые в виде арендной платы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1 519 000,0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1 608 144,0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89 144,0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29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Прочие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неналоговые 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203 821,0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33 821,0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5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Безвозмездные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поступления: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5 004 377,1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5 366 428,7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362 051,6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17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Дотации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бюджетам городских округов на поддержку мер по обеспечению сбалансированности бюджетов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3 922,8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3 922,8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Прочие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субсидии бюджетам городских округов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1 498 192,4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1 736 910,1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238 717,7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8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Субвенции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бюджетам городских округов на выполнение передаваемых полномочий субъектов Российской Федерации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3 344 784,8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3 470 746,4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125 961,6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61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Субвенции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бюджетам городских округов на предоставление жилых помещений детям-сиротам и детям, оставшимся без попечения родителей, лицам из их числа по договорам найма специализированных жилых помещений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6 099,9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-6 099,9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бюджетов бюджетной системы Российской Федерации от возврата бюджетами бюджетной системы Российской Федерации и организациями остатков субсидий, субвенций и иных межбюджетных трансфертов, имеющих целевое назначение, прошлых лет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Возврат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остатков субсидий, субвенций и иных межбюджетных трансфертов, имеющих целевое назначение, прошлых лет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-361,7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-834,1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-472,4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ДОХОДОВ: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11 474 377,1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11 959 393,7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485 016,6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36552" y="109860"/>
            <a:ext cx="10249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поступлений доходов в бюджет города Сочи</a:t>
            </a:r>
            <a:endParaRPr lang="ru-RU" sz="2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02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  <a:alpha val="18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0052" y="160438"/>
            <a:ext cx="9711891" cy="830997"/>
          </a:xfrm>
          <a:prstGeom prst="rect">
            <a:avLst/>
          </a:prstGeom>
          <a:noFill/>
          <a:ln>
            <a:solidFill>
              <a:schemeClr val="accent1"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по разделам и подразделам классификации расходов бюджета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33112" y="979043"/>
            <a:ext cx="1511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881919"/>
              </p:ext>
            </p:extLst>
          </p:nvPr>
        </p:nvGraphicFramePr>
        <p:xfrm>
          <a:off x="957941" y="1353512"/>
          <a:ext cx="10276115" cy="4987144"/>
        </p:xfrm>
        <a:graphic>
          <a:graphicData uri="http://schemas.openxmlformats.org/drawingml/2006/table">
            <a:tbl>
              <a:tblPr/>
              <a:tblGrid>
                <a:gridCol w="6418217"/>
                <a:gridCol w="1367246"/>
                <a:gridCol w="1271452"/>
                <a:gridCol w="1219200"/>
              </a:tblGrid>
              <a:tr h="5710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4282" marR="4282" marT="4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Общегосударственные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1 161 056,4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1 276 764,4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115 708,0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327 699,3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443 407,3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115 708,0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6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Жилищно-коммунальное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1 434 345,0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1 451 990,0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17 645,0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1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Жилищное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236 589,4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235 823,4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-766,0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Коммунальное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233 439,5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228 727,2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-4 712,3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6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Благоустройство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625 627,7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648 106,0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22 478,3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05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338 688,4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339 333,4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Образование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5 034 059,2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5 377 744,7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343 685,5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63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Дошкольное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1 479 010,4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1 486 635,3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7 624,9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4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Общее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2 205 995,8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2 544 836,1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338 840,3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63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Дополнительное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 детей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790 838,5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791 563,2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Профессиональная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подготовка, переподготовка и повышение квалификации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1 654,6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-650,0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357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8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0662" y="258392"/>
            <a:ext cx="9711891" cy="830997"/>
          </a:xfrm>
          <a:prstGeom prst="rect">
            <a:avLst/>
          </a:prstGeom>
          <a:noFill/>
          <a:ln>
            <a:solidFill>
              <a:schemeClr val="accent1"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по разделам и подразделам классификации расходов бюджета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097715"/>
              </p:ext>
            </p:extLst>
          </p:nvPr>
        </p:nvGraphicFramePr>
        <p:xfrm>
          <a:off x="954047" y="1427943"/>
          <a:ext cx="10485120" cy="4981566"/>
        </p:xfrm>
        <a:graphic>
          <a:graphicData uri="http://schemas.openxmlformats.org/drawingml/2006/table">
            <a:tbl>
              <a:tblPr/>
              <a:tblGrid>
                <a:gridCol w="6244046"/>
                <a:gridCol w="1506583"/>
                <a:gridCol w="1436914"/>
                <a:gridCol w="1297577"/>
              </a:tblGrid>
              <a:tr h="605917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8" marR="4768" marT="47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Молодежная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политика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83 791,6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80 554,7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-3 236,9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образования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472 768,3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473 150,8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6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Культура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кинематография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737 238,3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757 934,7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20 696,4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63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Культура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644 041,5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665 153,6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21 112,1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4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культуры, кинематографии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93 196,8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92 781,1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-415,7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Здравоохранение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538 073,4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563 237,6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25 164,2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4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Стационарная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медицинская помощь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184 626,1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202 460,6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17 834,5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Амбулаторная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помощь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181 595,0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189 252,5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7 657,5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17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здравоохранения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129 356,8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129 029,0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-327,8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1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Физическая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 и спорт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691 137,7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690 010,8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-1 126,9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28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Физическая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618 008,5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616 881,6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-1 126,9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0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расходов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12 181 543,6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12 703 315,8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521 772,2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296970" y="1089389"/>
            <a:ext cx="1511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519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3000">
              <a:schemeClr val="tx2">
                <a:lumMod val="40000"/>
                <a:lumOff val="60000"/>
              </a:schemeClr>
            </a:gs>
            <a:gs pos="2186">
              <a:schemeClr val="tx2">
                <a:lumMod val="20000"/>
                <a:lumOff val="8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5331" y="64388"/>
            <a:ext cx="10828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81912" y="482240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228906"/>
              </p:ext>
            </p:extLst>
          </p:nvPr>
        </p:nvGraphicFramePr>
        <p:xfrm>
          <a:off x="725330" y="820794"/>
          <a:ext cx="10828422" cy="5852783"/>
        </p:xfrm>
        <a:graphic>
          <a:graphicData uri="http://schemas.openxmlformats.org/drawingml/2006/table">
            <a:tbl>
              <a:tblPr/>
              <a:tblGrid>
                <a:gridCol w="7441679"/>
                <a:gridCol w="1090201"/>
                <a:gridCol w="1140823"/>
                <a:gridCol w="1155719"/>
              </a:tblGrid>
              <a:tr h="4506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2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отрасли "Образование" города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4 732 020,0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5 088 909,4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356 889,4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8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развития сети и инфраструктуры образовательных организаций города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228 345,8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474 802,0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246 456,2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Предоставление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субсидий бюджетным и автономным учреждениям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4 064 122,2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4 172 953,5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108 831,3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Предоставление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субсидий частным образовательным организациям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17 428,2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19 076,0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1 647,8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Формирование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востребованной системы оценки качества образования и образовательных результатов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56 143,8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56 097,9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"Дети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29 350,3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26 113,3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-3 237,0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отдыха, оздоровления и занятости детей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25 947,3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22 710,3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-3 237,0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отрасли "Культура" города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948 666,5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970 253,9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21 587,4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9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Финансовое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деятельности муниципальных учреждений культуры, оказывающих муниципальные услуги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840 869,7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855 527,7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14 658,0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5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 управления культуры администрации города Сочи и учреждений культуры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22 868,9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22 661,2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-207,7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9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Реализация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 муниципальной программы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7 137,1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7 137,1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отрасли "Физическая культура и спорт" города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424 633,1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423 506,3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-1 126,8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3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Реализация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муниципальных услуг в области физической культуры и спорта муниципальными бюджетными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348 868,7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347 741,9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-1 126,8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981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9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539" y="80174"/>
            <a:ext cx="10828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337551"/>
              </p:ext>
            </p:extLst>
          </p:nvPr>
        </p:nvGraphicFramePr>
        <p:xfrm>
          <a:off x="838538" y="834872"/>
          <a:ext cx="10828422" cy="5831352"/>
        </p:xfrm>
        <a:graphic>
          <a:graphicData uri="http://schemas.openxmlformats.org/drawingml/2006/table">
            <a:tbl>
              <a:tblPr/>
              <a:tblGrid>
                <a:gridCol w="7399770"/>
                <a:gridCol w="1109495"/>
                <a:gridCol w="1193685"/>
                <a:gridCol w="1125472"/>
              </a:tblGrid>
              <a:tr h="2019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5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"Доступная среда"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6 570,0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6 300,0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5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уровня доступности приоритетных объектов и услуг в приоритетных сферах жизнедеятельности инвалидов и других маломобильных групп населения в городе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6 570,0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6 300,0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"Обеспечение доступным жильем жителей муниципального образования город-курорт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72 846,8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62 846,8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Создание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условий для массового строительства жилья, в том числе жилья эконом-класса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10 297,7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"Поддержка и развитие объектов жилищно-коммунального хозяйства и благоустройства муниципального образования город-курорт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300 015,6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299 894,6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-121,0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5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Поддержка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модернизация и капитальный ремонт объектов жилищного хозяйства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57 495,8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56 729,8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-766,0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5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Управление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реализацией муниципальной программы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50 100,4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50 745,4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5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"Транспортное обслуживание населения муниципального образования город-курорт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245 781,4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259 767,3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13 985,9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5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Оказание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финансовой поддержки автотранспортным предприятиям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219 000,0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232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985,9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985,9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инфраструктуры муниципального образования город-курорт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181 893,9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167 908,3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-13 985,6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Проектирование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строительство, реконструкция и капитальный ремонт, иные мероприятия по водоснабжению и водоотведению на территории муниципального образования город-курорт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53 932,4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49 220,1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-4 712,3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506203" y="496318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205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9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539" y="80174"/>
            <a:ext cx="10828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400" b="1" dirty="0">
              <a:solidFill>
                <a:prstClr val="black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220221"/>
              </p:ext>
            </p:extLst>
          </p:nvPr>
        </p:nvGraphicFramePr>
        <p:xfrm>
          <a:off x="838538" y="834872"/>
          <a:ext cx="10828422" cy="5762279"/>
        </p:xfrm>
        <a:graphic>
          <a:graphicData uri="http://schemas.openxmlformats.org/drawingml/2006/table">
            <a:tbl>
              <a:tblPr/>
              <a:tblGrid>
                <a:gridCol w="7399770"/>
                <a:gridCol w="1109495"/>
                <a:gridCol w="1193685"/>
                <a:gridCol w="1125472"/>
              </a:tblGrid>
              <a:tr h="3756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1099" marR="1099" marT="10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4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Проектирование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строительство и реконструкция дорог общего пользования местного значения и сооружений на них на территории муниципального образования город-курорт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15 093,9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1 108,3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-13 985,6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2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Создание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обустройство (проектирование, строительство, реконструкция, капитальный ремонт, приобретение и установка оборудования) мест массового отдыха населения и социально значимых объектов на территории муниципального образования город-курорт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4 412,3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9 124,6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4 712,3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4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"Благоустройство территории муниципального образования город-курорт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492 865,6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510 631,6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17 766,0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Озеленение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территории города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169 285,3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186 451,3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17 166,0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Санитарная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очистка территории города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15 334,7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15 934,7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3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здравоохранения города-курорта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514 123,9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532 338,1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18 214,2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Развитие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системы раннего выявления заболеваний, включая проведение медицинских осмотров населения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339 511,7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357 924,2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18 412,5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5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Совершенствование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системы льготного лекарственного обеспечения в амбулаторных условиях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161 381,6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161 833,3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5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Кадровое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системы здравоохранения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1 654,6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-650,0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Непрограммные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расходы органов местного самоуправления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185 500,0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115 500,0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Прочие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обязательства муниципального образования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145 500,0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115 500,0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9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12 181 543,6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12 703 315,8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521 772,2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506203" y="496318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073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5986" y="205192"/>
            <a:ext cx="100148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Капитальные вложения в объекты муниципальной </a:t>
            </a:r>
          </a:p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собственности города Сочи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03926" y="971415"/>
            <a:ext cx="1511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829191"/>
              </p:ext>
            </p:extLst>
          </p:nvPr>
        </p:nvGraphicFramePr>
        <p:xfrm>
          <a:off x="910959" y="1309969"/>
          <a:ext cx="10404909" cy="5177917"/>
        </p:xfrm>
        <a:graphic>
          <a:graphicData uri="http://schemas.openxmlformats.org/drawingml/2006/table">
            <a:tbl>
              <a:tblPr/>
              <a:tblGrid>
                <a:gridCol w="5709787"/>
                <a:gridCol w="1623460"/>
                <a:gridCol w="1568117"/>
                <a:gridCol w="1503545"/>
              </a:tblGrid>
              <a:tr h="5143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5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Строительство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блока начальной школы на территории МОБУ гимназии N 15 им. Н.Н. Белоусова на 400 мест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14 241,0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945,9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1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Строительство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блока начальной школы на территории МОБУ СОШ N 82 на 400 мест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14 393,7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702,5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308,8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31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Школа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800 мест с организацией отдыха и оздоровления детей по ул. Ландышевая в микрорайоне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Мамайка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Центрального района г. Сочи (проектно-изыскательские работы, строительство)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10 000,0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Строительство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малобюджетного спортивного комплекса по адресу: ул. Донская, 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11 148,8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148,8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0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Строительство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многофункциональной спортивно-игровой площадки с зоной уличных тренажеров и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воркаута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на территории МОБУ средней общеобразовательной школы N 92 города Сочи по адресу: г. Сочи, п.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Солоники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ул.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Солоники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д. 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3 092,3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092,3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Офис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врача общей практики, расположенный по улице Джапаридзе, в районе дома N 88, села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Пластунка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Хостинского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района города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1 847,1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847,1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96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258,3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270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824,8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211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566,5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299001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1648</TotalTime>
  <Words>1537</Words>
  <Application>Microsoft Office PowerPoint</Application>
  <PresentationFormat>Широкоэкранный</PresentationFormat>
  <Paragraphs>386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Зюзько</dc:creator>
  <cp:lastModifiedBy>Елена Зюзько</cp:lastModifiedBy>
  <cp:revision>85</cp:revision>
  <cp:lastPrinted>2018-06-18T08:41:40Z</cp:lastPrinted>
  <dcterms:created xsi:type="dcterms:W3CDTF">2017-06-14T12:54:59Z</dcterms:created>
  <dcterms:modified xsi:type="dcterms:W3CDTF">2018-06-19T08:35:41Z</dcterms:modified>
</cp:coreProperties>
</file>