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63" r:id="rId6"/>
    <p:sldId id="259" r:id="rId7"/>
    <p:sldId id="264" r:id="rId8"/>
    <p:sldId id="265" r:id="rId9"/>
    <p:sldId id="266" r:id="rId10"/>
    <p:sldId id="267" r:id="rId11"/>
    <p:sldId id="268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04.07.2017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26 апреля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1" y="47449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04722" y="40139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13533"/>
              </p:ext>
            </p:extLst>
          </p:nvPr>
        </p:nvGraphicFramePr>
        <p:xfrm>
          <a:off x="516153" y="739946"/>
          <a:ext cx="11303725" cy="5872261"/>
        </p:xfrm>
        <a:graphic>
          <a:graphicData uri="http://schemas.openxmlformats.org/drawingml/2006/table">
            <a:tbl>
              <a:tblPr/>
              <a:tblGrid>
                <a:gridCol w="7820297"/>
                <a:gridCol w="1184366"/>
                <a:gridCol w="1193074"/>
                <a:gridCol w="1105988"/>
              </a:tblGrid>
              <a:tr h="481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городских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и протокольно-организационное обеспечение полномочий Главы города Сочи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7 327,0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1 327,0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293 652,0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299 969,5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6 317,5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Строительство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реконструкция объектов социального и производственного комплексов, в том числе объектов общегражданского назначения, жилья, инфраструктуры, включая проектные и изыскательские работы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41 615,1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42 214,7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599,6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газоснабжения населения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22 459,7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26 785,7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4 326,0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капитальный ремонт, ремонт объектов муниципальной собственности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36 729,5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38 121,4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1 391,9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499 898,6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514 906,6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15 008,0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157 829,2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157 659,2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Санитарная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очистка территории города Сочи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22 498,7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22 698,7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детских спортивных площадок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40 300,0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39 770,0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-530,0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в области благоустройства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34 592,7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39 641,2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5 048,5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238 204,7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248 664,2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10 459,5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здравоохранения города-курорта Сочи"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433 574,8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433 748,6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Повышение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квалификации работников муниципальных учреждений здравоохранения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262,5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участия города Сочи в подготовке и проведении Кубка конфедераций в 2017 году и чемпионата мира по футболу в 2018 году в Российской Федерации"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364 080,4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390 203,4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26 123,0</a:t>
                      </a:r>
                    </a:p>
                  </a:txBody>
                  <a:tcPr marL="1263" marR="1263" marT="1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010" y="12309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6726"/>
              </p:ext>
            </p:extLst>
          </p:nvPr>
        </p:nvGraphicFramePr>
        <p:xfrm>
          <a:off x="590175" y="745121"/>
          <a:ext cx="11155681" cy="5937537"/>
        </p:xfrm>
        <a:graphic>
          <a:graphicData uri="http://schemas.openxmlformats.org/drawingml/2006/table">
            <a:tbl>
              <a:tblPr/>
              <a:tblGrid>
                <a:gridCol w="7844591"/>
                <a:gridCol w="1097280"/>
                <a:gridCol w="1135781"/>
                <a:gridCol w="1078029"/>
              </a:tblGrid>
              <a:tr h="429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0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Оказание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автономной некоммерческой организации "Организационный комитет "Россия - 2018" и Международной федерации футбольных ассоциаций поддержки в отношении любых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проверок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оперативных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вопросов, касающихся соревнований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9 436,0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11 136,0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подготовке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230 789,9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257 739,9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26 950,0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обеспечению финансирования оказания медицинской помощи в экстренной и неотложной формах в медицинских организациях муниципальной системы здравоохранения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рамках реализации Федерального закона от 7 июня 2013 года N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108-ФЗ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81 364,4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81 864,4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подготовке и организации проведения Кубка конфедераций ФИФА 2017 года и чемпионата мира по футболу ФИФА 2018 года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42 490,1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39 463,1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-3 027,0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777 792,9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778 399,2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606,3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611 371,5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611 902,3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530,8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-198 484,8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-198 484,8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182 116,5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416 644,6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234 528,1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40 656,6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320 090,1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279 433,5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66 353,3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-44 905,4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12 181 986,3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819 423,8</a:t>
                      </a:r>
                    </a:p>
                  </a:txBody>
                  <a:tcPr marL="2366" marR="2366" marT="2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56596" y="44245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33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8" y="374469"/>
            <a:ext cx="10014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в объекты муниципальной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 города Сочи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2634" y="1432494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47406"/>
              </p:ext>
            </p:extLst>
          </p:nvPr>
        </p:nvGraphicFramePr>
        <p:xfrm>
          <a:off x="981777" y="1771048"/>
          <a:ext cx="10404909" cy="2491740"/>
        </p:xfrm>
        <a:graphic>
          <a:graphicData uri="http://schemas.openxmlformats.org/drawingml/2006/table">
            <a:tbl>
              <a:tblPr/>
              <a:tblGrid>
                <a:gridCol w="5709787"/>
                <a:gridCol w="1623460"/>
                <a:gridCol w="1568117"/>
                <a:gridCol w="1503545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Школа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400 мест в пос.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Советквадже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Лазаревского района г. Сочи, строительство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20 602,9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409 451,4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388 848,5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Газоснабжение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Пластунка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ул. Леселидзе, разводящие сети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Хостинского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г. Сочи (2-я очередь) (включая проектно-изыскательские работы)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658 633,00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1 051 807,50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393 174,5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20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tx2">
                <a:lumMod val="60000"/>
                <a:lumOff val="40000"/>
              </a:schemeClr>
            </a:gs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27038" y="1913754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2" y="615006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26.04.2017 г. № 85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20208"/>
              </p:ext>
            </p:extLst>
          </p:nvPr>
        </p:nvGraphicFramePr>
        <p:xfrm>
          <a:off x="947284" y="2268059"/>
          <a:ext cx="9450750" cy="3742297"/>
        </p:xfrm>
        <a:graphic>
          <a:graphicData uri="http://schemas.openxmlformats.org/drawingml/2006/table">
            <a:tbl>
              <a:tblPr/>
              <a:tblGrid>
                <a:gridCol w="4721996"/>
                <a:gridCol w="1602377"/>
                <a:gridCol w="1546088"/>
                <a:gridCol w="1580289"/>
              </a:tblGrid>
              <a:tr h="785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всего</a:t>
                      </a:r>
                    </a:p>
                    <a:p>
                      <a:pPr algn="just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11 411 986,3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794 612,3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220 000,0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5 011 986,3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574 612,3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2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-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12 181 986,3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13 001 410,1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819 423,8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-770 000,0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-794 811,5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-24 811,5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7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2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8532" y="424683"/>
            <a:ext cx="132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2646" y="43543"/>
            <a:ext cx="9336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35164"/>
              </p:ext>
            </p:extLst>
          </p:nvPr>
        </p:nvGraphicFramePr>
        <p:xfrm>
          <a:off x="670560" y="757033"/>
          <a:ext cx="10932235" cy="5813784"/>
        </p:xfrm>
        <a:graphic>
          <a:graphicData uri="http://schemas.openxmlformats.org/drawingml/2006/table">
            <a:tbl>
              <a:tblPr/>
              <a:tblGrid>
                <a:gridCol w="7061873"/>
                <a:gridCol w="1366529"/>
                <a:gridCol w="1287183"/>
                <a:gridCol w="1216650"/>
              </a:tblGrid>
              <a:tr h="4224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6 400 000,0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получаемые в виде арендной платы за земельные участки, а также средства от продажи права на заключение договоров аренды земельных участков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1 570 000,0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6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 продажи земельных участков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421 300,0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121 300,0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267 111,0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315 811,0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48 700,0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5 011 986,3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5 586 598,6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574 612,3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реализацию федеральных целевых программ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388 872,7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388 872,7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муниципальных образований на обеспечение мероприятий по переселению граждан из аварийного жилищного фонда за счет средств, поступивших от государственной корпорации "Фонд содействия реформированию жилищно-коммунального хозяйства"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119 297,6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119 297,6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 бюджетам городских округов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1 264 588,7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1 335 347,4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70 758,7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3 285 706,3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3 285 701,1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городских округов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81 364,4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81 864,4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городских округов от возврата организациями остатков субсидий прошлых лет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-5 154,8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-5 154,8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11 411 986,3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12 206 598,6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794 612,3</a:t>
                      </a:r>
                    </a:p>
                  </a:txBody>
                  <a:tcPr marL="5164" marR="5164" marT="51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46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7117" y="165079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0834" y="882869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92936"/>
              </p:ext>
            </p:extLst>
          </p:nvPr>
        </p:nvGraphicFramePr>
        <p:xfrm>
          <a:off x="592182" y="1221423"/>
          <a:ext cx="11042469" cy="5408055"/>
        </p:xfrm>
        <a:graphic>
          <a:graphicData uri="http://schemas.openxmlformats.org/drawingml/2006/table">
            <a:tbl>
              <a:tblPr/>
              <a:tblGrid>
                <a:gridCol w="7496314"/>
                <a:gridCol w="1177635"/>
                <a:gridCol w="1245904"/>
                <a:gridCol w="1122616"/>
              </a:tblGrid>
              <a:tr h="563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1 204 646,9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1 442 282,8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237 635,9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0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622 708,9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623 239,7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530,8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66 353,3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21 447,9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-44 905,4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359 807,7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641 818,2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282 010,5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166 431,7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211 422,2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44 990,5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45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165 171,7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210 162,2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44 990,5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2 038 858,3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2 084 796,1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45 937,8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677 037,8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676 431,5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-606,3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865 421,5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899 529,0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34 107,5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457 317,5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469 754,1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12 436,6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1 349 387,2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1 622 930,7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273 543,5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131 199,2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272 692,5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141 493,3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356 875,0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381 738,6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24 863,6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529 120,9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625 848,0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96 727,1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жилищно-коммунального хозяйства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332 192,1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342 651,6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10 459,5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5" y="10725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05975" y="86368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610520"/>
              </p:ext>
            </p:extLst>
          </p:nvPr>
        </p:nvGraphicFramePr>
        <p:xfrm>
          <a:off x="661850" y="1202239"/>
          <a:ext cx="10981967" cy="5471016"/>
        </p:xfrm>
        <a:graphic>
          <a:graphicData uri="http://schemas.openxmlformats.org/drawingml/2006/table">
            <a:tbl>
              <a:tblPr/>
              <a:tblGrid>
                <a:gridCol w="7109147"/>
                <a:gridCol w="1349592"/>
                <a:gridCol w="1252562"/>
                <a:gridCol w="1270666"/>
              </a:tblGrid>
              <a:tr h="217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3849" marR="3849" marT="38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5 165 240,1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5 558 534,1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393 294,0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Дошкольное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1 513 128,6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1 518 278,6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5 150,0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2 428 123,5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2 822 826,2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394 702,7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691 782,3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684 505,7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-7 276,6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Профессиональная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436,3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173,8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образования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474 933,2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475 477,3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620 181,9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639 646,5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19 464,6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531 755,4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551 220,0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19 464,6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Здравоохранение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517 415,7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514 888,7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-2 527,0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Стационарная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192 278,4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189 478,4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-2 800,0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Амбулаторная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164 361,5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164 134,5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-227,0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Скорая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медицинская помощь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46 830,4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47 330,4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262 917,7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262 912,5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61 954,6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61 949,4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396 689,9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402 264,4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5 574,5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7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334 036,3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340 154,9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6 118,6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физической культуры и спорта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32 433,2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31 889,1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-544,1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-198 484,8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426 769,0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228 284,2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-198 484,8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12 181 986,3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13 001 410,1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819 423,8</a:t>
                      </a:r>
                    </a:p>
                  </a:txBody>
                  <a:tcPr marL="4175" marR="4175" marT="4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13542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59977" y="461779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6745"/>
              </p:ext>
            </p:extLst>
          </p:nvPr>
        </p:nvGraphicFramePr>
        <p:xfrm>
          <a:off x="569724" y="800333"/>
          <a:ext cx="11234056" cy="5886026"/>
        </p:xfrm>
        <a:graphic>
          <a:graphicData uri="http://schemas.openxmlformats.org/drawingml/2006/table">
            <a:tbl>
              <a:tblPr/>
              <a:tblGrid>
                <a:gridCol w="7628709"/>
                <a:gridCol w="1245326"/>
                <a:gridCol w="1219200"/>
                <a:gridCol w="1140821"/>
              </a:tblGrid>
              <a:tr h="130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4 925 627,0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4 909 295,8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-16 331,2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36 820,0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31 523,4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-5 296,6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общественной инфраструктуры муниципального значения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107 247,0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86 668,3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-20 578,7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30 565,5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31 109,6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544,1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"Дети Сочи"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26 841,1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26 835,9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детей-сирот и детей, оставшихся без попечения родителей, а также лиц из их числа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839 125,2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856 889,8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17 764,6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509 263,7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464 501,6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-44 762,1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99 642,1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70 249,9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-29 392,2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Поэтапное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средней заработной платы работников муниципальных учреждений Краснодарского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55 362,1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55 362,1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Укрепление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материально-технической базы, технического оснащения муниципальных учреждений культуры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10 600,0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6" y="84667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6756" y="55947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18450"/>
              </p:ext>
            </p:extLst>
          </p:nvPr>
        </p:nvGraphicFramePr>
        <p:xfrm>
          <a:off x="674226" y="898024"/>
          <a:ext cx="11025049" cy="5720487"/>
        </p:xfrm>
        <a:graphic>
          <a:graphicData uri="http://schemas.openxmlformats.org/drawingml/2006/table">
            <a:tbl>
              <a:tblPr/>
              <a:tblGrid>
                <a:gridCol w="7619999"/>
                <a:gridCol w="1193074"/>
                <a:gridCol w="1175657"/>
                <a:gridCol w="1036319"/>
              </a:tblGrid>
              <a:tr h="4971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Укрепление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материально-технической базы, технического оснащения муниципальных учреждений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20 856,8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20 856,8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36 376,5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41 376,5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управления культуры администрации города Сочи и учреждений культуры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22 657,2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22 777,2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финансовой (бухгалтерской) отчетности бюджетных и автономных учреждений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46 918,8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46 798,8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-120,0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367 177,9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372 535,0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5 357,1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303 612,0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306 812,0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помощь местным бюджетам для решения социально значимых вопросов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воспитание и физическое развитие граждан посредством организации и проведения (участия) физкультурных мероприятий и массовых спортивных мероприятий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10 298,8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12 100,0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1 801,2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департамента физической культуры и спорта администрации города Сочи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15 959,1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15 415,0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-544,1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27 753,9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38 723,3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10 969,4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17 423,9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28 393,3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10 969,4</a:t>
                      </a:r>
                    </a:p>
                  </a:txBody>
                  <a:tcPr marL="2605" marR="2605" marT="2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842" y="78378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34229" y="39019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896568"/>
              </p:ext>
            </p:extLst>
          </p:nvPr>
        </p:nvGraphicFramePr>
        <p:xfrm>
          <a:off x="653140" y="728747"/>
          <a:ext cx="11199225" cy="5889173"/>
        </p:xfrm>
        <a:graphic>
          <a:graphicData uri="http://schemas.openxmlformats.org/drawingml/2006/table">
            <a:tbl>
              <a:tblPr/>
              <a:tblGrid>
                <a:gridCol w="7923320"/>
                <a:gridCol w="1118175"/>
                <a:gridCol w="1126912"/>
                <a:gridCol w="1030818"/>
              </a:tblGrid>
              <a:tr h="4923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49 348,5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459 149,9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409 801,4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Проектирование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строительство жилых домов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подпрограммы "Стимулирование программ развития жилищного строительства субъектов Российской Федерации" федеральной целевой программы "Жилище" на 2015 - 2020 годы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409 451,4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409 451,4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250 370,0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432 718,5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182 348,5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30 131,0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30 931,0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модернизация и капитальный ремонт объектов коммунального хозяйства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61 040,5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80 978,5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19 938,0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модернизация и капитальный ремонт объектов благоустройства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12 577,0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12 377,0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Создание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условий для системного повышения качества комфорта городской среды и обустройства мест массового отдыха населения на территории муниципального образования город-курорт Сочи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119 297,6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119 297,6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21 045,7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21 045,7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реализацией муниципальной программы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59 835,8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61 303,0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1 467,2</a:t>
                      </a:r>
                    </a:p>
                  </a:txBody>
                  <a:tcPr marL="735" marR="735" marT="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8425" y="128583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3725" y="55947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018530"/>
              </p:ext>
            </p:extLst>
          </p:nvPr>
        </p:nvGraphicFramePr>
        <p:xfrm>
          <a:off x="566057" y="853442"/>
          <a:ext cx="11154419" cy="5706279"/>
        </p:xfrm>
        <a:graphic>
          <a:graphicData uri="http://schemas.openxmlformats.org/drawingml/2006/table">
            <a:tbl>
              <a:tblPr/>
              <a:tblGrid>
                <a:gridCol w="7592803"/>
                <a:gridCol w="1231504"/>
                <a:gridCol w="1178346"/>
                <a:gridCol w="1151766"/>
              </a:tblGrid>
              <a:tr h="49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2419" marR="2419" marT="24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616 666,8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650 774,3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34 107,5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технико-эксплуатационного и санитарного состояния автомобильных дорог общего пользования местного значения и обеспечение их соответствия требованиям технических регламентов, санитарных правил и нормативов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572 108,0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592 536,9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20 428,9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44 558,8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58 237,4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13 678,6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266 305,7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311 296,2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44 990,5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Мероприятия по предупреждению и ликвидации чрезвычайных ситуаций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85,1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85,1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Резервный фонд администрации города Сочи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7 906,0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52 811,4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44 905,4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564 080,6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609 509,2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45 428,6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государственной программы Краснодарского края "Развитие санаторно-курортного и туристского комплекса"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68 571,4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114 000,0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45 428,6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503 995,5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503 389,2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-606,3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транспорта и связи администрации города Сочи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18 596,7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17 990,4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-606,3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14 700,0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16 027,0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1 327,0</a:t>
                      </a:r>
                    </a:p>
                  </a:txBody>
                  <a:tcPr marL="1402" marR="1402" marT="14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1149</TotalTime>
  <Words>2333</Words>
  <Application>Microsoft Office PowerPoint</Application>
  <PresentationFormat>Широкоэкранный</PresentationFormat>
  <Paragraphs>588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69</cp:revision>
  <dcterms:created xsi:type="dcterms:W3CDTF">2017-06-14T12:54:59Z</dcterms:created>
  <dcterms:modified xsi:type="dcterms:W3CDTF">2017-07-04T07:26:06Z</dcterms:modified>
</cp:coreProperties>
</file>