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9" r:id="rId3"/>
    <p:sldId id="270" r:id="rId4"/>
    <p:sldId id="258" r:id="rId5"/>
    <p:sldId id="263" r:id="rId6"/>
    <p:sldId id="259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</a:t>
            </a:r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тября </a:t>
            </a:r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599" y="94344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52609" y="489300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00423"/>
              </p:ext>
            </p:extLst>
          </p:nvPr>
        </p:nvGraphicFramePr>
        <p:xfrm>
          <a:off x="637901" y="827854"/>
          <a:ext cx="11029406" cy="5748206"/>
        </p:xfrm>
        <a:graphic>
          <a:graphicData uri="http://schemas.openxmlformats.org/drawingml/2006/table">
            <a:tbl>
              <a:tblPr/>
              <a:tblGrid>
                <a:gridCol w="7601000"/>
                <a:gridCol w="1161442"/>
                <a:gridCol w="1152840"/>
                <a:gridCol w="1114124"/>
              </a:tblGrid>
              <a:tr h="420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537 098,0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536 428,0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-670,0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5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Озеленение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175 640,6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175 195,6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 захоронения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10 048,3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исполнительно-распорядительного органа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816 483,1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824 763,7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8 280,6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функционирования местной администрации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614 467,1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621 347,7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6 880,6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5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Непрограммные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в рамках реализации отдельных функций местной администрации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199 980,2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201 380,2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Управление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финансами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(муниципального) долга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353 793,4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356 070,4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2 277,0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245 679,3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254 641,8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8 962,5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резервного фонда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29 407,5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-6 685,5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управления финансового контроля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13 475,7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12 375,7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11 720,8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10 620,8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13 851 357,9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13 937 733,7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86 375,8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6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31838" y="1449758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0" y="367888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25.10.2017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178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18774"/>
              </p:ext>
            </p:extLst>
          </p:nvPr>
        </p:nvGraphicFramePr>
        <p:xfrm>
          <a:off x="1456492" y="1819090"/>
          <a:ext cx="9235459" cy="4626789"/>
        </p:xfrm>
        <a:graphic>
          <a:graphicData uri="http://schemas.openxmlformats.org/drawingml/2006/table">
            <a:tbl>
              <a:tblPr/>
              <a:tblGrid>
                <a:gridCol w="4905391"/>
                <a:gridCol w="1392889"/>
                <a:gridCol w="1392889"/>
                <a:gridCol w="1544290"/>
              </a:tblGrid>
              <a:tr h="889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всего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13 045 242,8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098 912,8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53 670,0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7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112 321,8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165 991,8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53 670,0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851 357,9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937 733,7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86 375,8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Дефицит 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-806 115,1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-838 820,9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-32 705,8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11637" y="1070041"/>
            <a:ext cx="1376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54187"/>
              </p:ext>
            </p:extLst>
          </p:nvPr>
        </p:nvGraphicFramePr>
        <p:xfrm>
          <a:off x="1148843" y="1439373"/>
          <a:ext cx="10391160" cy="4508581"/>
        </p:xfrm>
        <a:graphic>
          <a:graphicData uri="http://schemas.openxmlformats.org/drawingml/2006/table">
            <a:tbl>
              <a:tblPr/>
              <a:tblGrid>
                <a:gridCol w="5519240"/>
                <a:gridCol w="1567191"/>
                <a:gridCol w="1567191"/>
                <a:gridCol w="1737538"/>
              </a:tblGrid>
              <a:tr h="548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поступления: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6 112 321,8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165 991,8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53 670,0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5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округов на реализацию федеральных целевых программ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394 046,3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393 873,0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выполнение передаваемых полномочий субъектов Российской Федерации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3 331 049,5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381 458,6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50 409,1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3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городских округов на содержание ребенка в семье опекуна и приемной семье, а также вознаграждение, причитающееся приемному родителю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75 636,7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79 136,7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3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Возврат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остатков субсидий, субвенций и иных межбюджетных трансфертов, имеющих целевое назначение, прошлых лет из бюджетов городских округов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-10 973,4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-11 039,2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ВСЕГО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ДОХОДОВ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12 981 900,4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13 045 242,8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63 342,4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0019" y="320994"/>
            <a:ext cx="10249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города Сочи</a:t>
            </a:r>
            <a:endParaRPr lang="ru-RU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5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2451" y="0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48761" y="632261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374356"/>
              </p:ext>
            </p:extLst>
          </p:nvPr>
        </p:nvGraphicFramePr>
        <p:xfrm>
          <a:off x="984067" y="970815"/>
          <a:ext cx="10528661" cy="5416711"/>
        </p:xfrm>
        <a:graphic>
          <a:graphicData uri="http://schemas.openxmlformats.org/drawingml/2006/table">
            <a:tbl>
              <a:tblPr/>
              <a:tblGrid>
                <a:gridCol w="5682098"/>
                <a:gridCol w="1559034"/>
                <a:gridCol w="1559034"/>
                <a:gridCol w="1728495"/>
              </a:tblGrid>
              <a:tr h="474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1 425 809,2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437 696,8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11 887,6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625 804,5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632 685,1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6 880,6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1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107 831,4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106 731,4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фонды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29 407,5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22 722,0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-6 685,5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610 571,9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623 364,4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12 792,5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2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и правоохранительная деятельность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222 425,7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238 866,6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16 440,9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Защита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221 165,7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606,6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16 440,9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2 388 273,8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386 208,4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-2 065,4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1 203 777,9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206 152,9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национальной экономики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470 175,4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465 735,0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-4 440,4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1 905 439,6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933 112,2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27 672,6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276 817,6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279 867,6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3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493 019,5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512 612,1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19 592,6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1" y="160582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3089" y="935505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45077"/>
              </p:ext>
            </p:extLst>
          </p:nvPr>
        </p:nvGraphicFramePr>
        <p:xfrm>
          <a:off x="1010420" y="1352437"/>
          <a:ext cx="10424612" cy="5057072"/>
        </p:xfrm>
        <a:graphic>
          <a:graphicData uri="http://schemas.openxmlformats.org/drawingml/2006/table">
            <a:tbl>
              <a:tblPr/>
              <a:tblGrid>
                <a:gridCol w="5537005"/>
                <a:gridCol w="1572237"/>
                <a:gridCol w="1572237"/>
                <a:gridCol w="1743133"/>
              </a:tblGrid>
              <a:tr h="246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792 257,8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797 287,8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5 030,0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5 787 242,7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839 225,7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51 983,0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2 973 774,8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023 319,3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49 544,5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 детей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661 771,4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664 209,9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2 438,5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684 048,1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688 343,6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4 295,5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585 256,0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586 756,0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98 792,1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101 587,6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2 795,5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264 974,9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265 961,6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986,7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63 723,0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61 209,7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-2 513,3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9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Охрана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семьи и детства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123 519,3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127 019,3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413 433,9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417 608,8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348 455,5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352 570,4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4 114,9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вопросы в области физической культуры и спорта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31 889,1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31 949,1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162 973,4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-29 000,0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внутреннего и муниципального долга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162 973,4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-29 000,0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13 851 357,9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937 733,7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86 375,8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0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7" y="13687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64836" y="518187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159251"/>
              </p:ext>
            </p:extLst>
          </p:nvPr>
        </p:nvGraphicFramePr>
        <p:xfrm>
          <a:off x="820968" y="843102"/>
          <a:ext cx="10731568" cy="5788471"/>
        </p:xfrm>
        <a:graphic>
          <a:graphicData uri="http://schemas.openxmlformats.org/drawingml/2006/table">
            <a:tbl>
              <a:tblPr/>
              <a:tblGrid>
                <a:gridCol w="7112541"/>
                <a:gridCol w="1280160"/>
                <a:gridCol w="1227908"/>
                <a:gridCol w="1110959"/>
              </a:tblGrid>
              <a:tr h="489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"Образование"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5 112 390,2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5 182 754,1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70 363,9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134 535,3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154 620,1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20 084,8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бюджетным, автономным учреждениям и иным некоммерческим организациям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66 757,8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67 002,8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4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государственных полномочий по финансовому обеспечению государственных гарантий реализации прав на получение общедоступного и бесплатного образования в муниципальных дошкольных и общеобразовательных организациях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2 799 289,3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2 848 688,8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49 399,5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предоставлению социальной поддержки отдельным категориям работников муниципальных физкультурно-спортивных организаций, осуществляющих подготовку спортивного резерва, и муниципальных образовательных организаций дополнительного образования детей Краснодарского края отраслей "Образование" и "Физическая культура и спорт"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"Культура"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893 471,7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879 386,3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-14 085,4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465 126,6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453 759,2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-11 367,4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Приобретение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учреждениями движимого имущества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учреждениями капитального ремонта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4" y="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03875" y="359173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894056"/>
              </p:ext>
            </p:extLst>
          </p:nvPr>
        </p:nvGraphicFramePr>
        <p:xfrm>
          <a:off x="848741" y="642703"/>
          <a:ext cx="10676017" cy="5962888"/>
        </p:xfrm>
        <a:graphic>
          <a:graphicData uri="http://schemas.openxmlformats.org/drawingml/2006/table">
            <a:tbl>
              <a:tblPr/>
              <a:tblGrid>
                <a:gridCol w="7346025"/>
                <a:gridCol w="1045028"/>
                <a:gridCol w="1201783"/>
                <a:gridCol w="1083181"/>
              </a:tblGrid>
              <a:tr h="4408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62 173,1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44 744,2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-17 428,9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Поэтапное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повышение уровня средней заработной платы работников муниципальных учреждений Краснодарского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55 362,1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66 688,8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11 326,7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Подготовка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организация, проведение и оформление официальных городских культурно-массовых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66 375,5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69 171,0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2 795,5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"Физическая культура и спорт"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380 704,5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384 879,5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310 012,0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313 812,0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предоставлению социальной поддержки отдельным категориям работников муниципальных физкультурно-спортивных организаций, осуществляющих подготовку спортивного резерва, и муниципальных образовательных организаций дополнительного образования детей Краснодарского края отраслей "Образование" и "Физическая культура и спорт"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1 608,0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"Доступная среда"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7 320,0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уровня доступности приоритетных объектов и услуг в приоритетных сферах жизнедеятельности инвалидов и других маломобильных групп населения в городе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7 320,0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468 317,6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468 144,3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подпрограммы "Обеспечение жильем молодых семей" федеральной целевой программы "Жилище" на 2015 - 2020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7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7767" y="82425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22280" y="513312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560622"/>
              </p:ext>
            </p:extLst>
          </p:nvPr>
        </p:nvGraphicFramePr>
        <p:xfrm>
          <a:off x="535578" y="851866"/>
          <a:ext cx="11164389" cy="5645572"/>
        </p:xfrm>
        <a:graphic>
          <a:graphicData uri="http://schemas.openxmlformats.org/drawingml/2006/table">
            <a:tbl>
              <a:tblPr/>
              <a:tblGrid>
                <a:gridCol w="7206342"/>
                <a:gridCol w="1358537"/>
                <a:gridCol w="1349829"/>
                <a:gridCol w="1249681"/>
              </a:tblGrid>
              <a:tr h="278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662 333,8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685 019,9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22 686,1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муниципального жилищного фонда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31 231,0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31 581,0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Содержание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жилищного фонда, находящегося в муниципальной собственности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5 014,5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2 714,5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Взносы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проведение капитального ремонта многоквартирных домов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14 979,4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19 979,4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области коммунального хозяйства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24 085,0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43 721,1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19 636,1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954 720,1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957 095,1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ремонт и содержание автомобильных дорог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354 003,5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356 378,5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325 189,7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341 630,6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16 440,9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65 944,9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72 630,4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6 685,5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146 242,4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155 997,8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9 755,4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"Постолимпийское использование олимпийских объектов и развитие Имеретинской низменности города-курорта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662 021,7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662 778,2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Постолимпийское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использование олимпийских объектов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68 475,2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69 231,7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"Управление муниципальным имуществом города-курорта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61 773,7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64 703,7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87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5424" y="88744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05434" y="34283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771847"/>
              </p:ext>
            </p:extLst>
          </p:nvPr>
        </p:nvGraphicFramePr>
        <p:xfrm>
          <a:off x="659014" y="681389"/>
          <a:ext cx="11092830" cy="5942235"/>
        </p:xfrm>
        <a:graphic>
          <a:graphicData uri="http://schemas.openxmlformats.org/drawingml/2006/table">
            <a:tbl>
              <a:tblPr/>
              <a:tblGrid>
                <a:gridCol w="7889967"/>
                <a:gridCol w="1053737"/>
                <a:gridCol w="1088571"/>
                <a:gridCol w="1060555"/>
              </a:tblGrid>
              <a:tr h="442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41 570,1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44 500,1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имиджевых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16 027,0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15 527,0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участия муниципального образования в выставках и форумах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"Социальная поддержка граждан"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209 214,8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210 374,8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1 160,0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выплаты физическим лицам на оплату первоначального взноса или части процентной ставки по кредитам на ремонт (реконструкцию) и покраску фасадов зданий, строений и сооружений, кровли и других отдельных элементов, расположенных на территории дворовых хозяйств в зоне особого градостроительного и архитектурного контроля (зона международного гостеприимства)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1 050,4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поддержка и помощь отдельным категориям граждан, проживающих на территории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44 614,3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42 414,3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-2 200,0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выплате ежемесячного вознаграждения, причитающегося приемным родителям за оказание услуг по воспитанию приемных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16 867,4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20 367,4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80 875,7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76 435,2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-4 440,5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Разработка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градостроительной и землеустроительной документации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38 392,1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33 951,6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-4 440,5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01914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2938</TotalTime>
  <Words>1801</Words>
  <Application>Microsoft Office PowerPoint</Application>
  <PresentationFormat>Широкоэкранный</PresentationFormat>
  <Paragraphs>443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123</cp:revision>
  <cp:lastPrinted>2017-11-09T11:57:31Z</cp:lastPrinted>
  <dcterms:created xsi:type="dcterms:W3CDTF">2017-06-14T12:54:59Z</dcterms:created>
  <dcterms:modified xsi:type="dcterms:W3CDTF">2017-12-26T12:34:37Z</dcterms:modified>
</cp:coreProperties>
</file>