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71" r:id="rId7"/>
    <p:sldId id="259" r:id="rId8"/>
    <p:sldId id="264" r:id="rId9"/>
    <p:sldId id="265" r:id="rId10"/>
    <p:sldId id="266" r:id="rId11"/>
    <p:sldId id="267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24 июля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38435" y="44733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22104"/>
              </p:ext>
            </p:extLst>
          </p:nvPr>
        </p:nvGraphicFramePr>
        <p:xfrm>
          <a:off x="496388" y="785892"/>
          <a:ext cx="11252047" cy="5870347"/>
        </p:xfrm>
        <a:graphic>
          <a:graphicData uri="http://schemas.openxmlformats.org/drawingml/2006/table">
            <a:tbl>
              <a:tblPr/>
              <a:tblGrid>
                <a:gridCol w="7981036"/>
                <a:gridCol w="1078358"/>
                <a:gridCol w="1113714"/>
                <a:gridCol w="1078939"/>
              </a:tblGrid>
              <a:tr h="77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58 237,4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59 088,8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"Информационное освещение деятельности органов местного самоуправления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Освещение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в средствах массовой информации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27 075,0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37 075,0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313 396,2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316 326,4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 администрации города Сочи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52 811,4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54 507,6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1 696,2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143 419,7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144 653,7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1 234,0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34 345,4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37 387,4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3 042,0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 ориентированных казачьих обществ Кубанского войскового казачьего общества, осуществляющих деятельность по охране общественного порядка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32 511,4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35 553,4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3 042,0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553 475,6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662 021,7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108 546,1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3 302,6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3 302,6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Постолимпийское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олимпийских объектов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69 231,7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68 475,2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-756,5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503 389,2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504 110,5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18594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8021" y="616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3602"/>
              </p:ext>
            </p:extLst>
          </p:nvPr>
        </p:nvGraphicFramePr>
        <p:xfrm>
          <a:off x="678265" y="955389"/>
          <a:ext cx="10979502" cy="5665497"/>
        </p:xfrm>
        <a:graphic>
          <a:graphicData uri="http://schemas.openxmlformats.org/drawingml/2006/table">
            <a:tbl>
              <a:tblPr/>
              <a:tblGrid>
                <a:gridCol w="7541198"/>
                <a:gridCol w="1179111"/>
                <a:gridCol w="1186735"/>
                <a:gridCol w="1072458"/>
              </a:tblGrid>
              <a:tr h="194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транспорта и связи администрации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17 990,4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18 711,7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365 653,9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333 678,9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-31 975,0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133 622,9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100 319,1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-33 303,8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70 762,4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71 832,0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1 069,6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реконструкция объектов социального и производственного комплексов, в том числе объектов общегражданского назначения, жилья, инфраструктуры, включая проектные и изыскательские работы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3 321,5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органов местного самоуправления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48 936,0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48 873,7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522 656,6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525 006,6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162 989,2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162 799,2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22 698,7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23 798,7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захоронения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6 473,3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10 273,3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42 940,0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248 664,2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249 664,2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902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8021" y="47494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91540"/>
              </p:ext>
            </p:extLst>
          </p:nvPr>
        </p:nvGraphicFramePr>
        <p:xfrm>
          <a:off x="685970" y="813499"/>
          <a:ext cx="10964091" cy="5763400"/>
        </p:xfrm>
        <a:graphic>
          <a:graphicData uri="http://schemas.openxmlformats.org/drawingml/2006/table">
            <a:tbl>
              <a:tblPr/>
              <a:tblGrid>
                <a:gridCol w="7665795"/>
                <a:gridCol w="1126296"/>
                <a:gridCol w="1126295"/>
                <a:gridCol w="1045705"/>
              </a:tblGrid>
              <a:tr h="194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433 748,6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440 142,6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Повышение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квалификации работников муниципальных учреждений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778 571,3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814 644,3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613 497,9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356 926,9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365 230,7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78 706,6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245 679,3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-1 696,2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Члены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24.07.2017 г. № 141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55493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12 652 615,9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384 962,4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5 800 615,9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152 962,4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-790 792,9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7401" y="286160"/>
            <a:ext cx="1029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28756" y="747824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61329"/>
              </p:ext>
            </p:extLst>
          </p:nvPr>
        </p:nvGraphicFramePr>
        <p:xfrm>
          <a:off x="1057401" y="1117156"/>
          <a:ext cx="10293532" cy="5426125"/>
        </p:xfrm>
        <a:graphic>
          <a:graphicData uri="http://schemas.openxmlformats.org/drawingml/2006/table">
            <a:tbl>
              <a:tblPr/>
              <a:tblGrid>
                <a:gridCol w="5467383"/>
                <a:gridCol w="1552467"/>
                <a:gridCol w="1552467"/>
                <a:gridCol w="1721215"/>
              </a:tblGrid>
              <a:tr h="536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прибыль организаций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доходы физических лиц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2 170 000,0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имущество физических лиц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5 800 615,9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152 962,4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1 390 068,7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1 509 462,7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119 394,0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3 285 861,1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3 315 410,9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29 549,8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городских округов от возврата организациями остатков субсидий прошлых лет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343,3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4 458,3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4 115,0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7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-5 154,8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-5 251,2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-96,4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12 652 615,9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384 962,4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3" y="89613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0240" y="838142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75362"/>
              </p:ext>
            </p:extLst>
          </p:nvPr>
        </p:nvGraphicFramePr>
        <p:xfrm>
          <a:off x="955762" y="1176696"/>
          <a:ext cx="10463352" cy="5439503"/>
        </p:xfrm>
        <a:graphic>
          <a:graphicData uri="http://schemas.openxmlformats.org/drawingml/2006/table">
            <a:tbl>
              <a:tblPr/>
              <a:tblGrid>
                <a:gridCol w="5847809"/>
                <a:gridCol w="1564014"/>
                <a:gridCol w="1544946"/>
                <a:gridCol w="1506583"/>
              </a:tblGrid>
              <a:tr h="291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1 386 463,3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1 434 180,4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47 717,1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1 685,8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623 300,2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624 835,3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104 231,4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107 831,4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проведения выборов и референдумов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-1 696,2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564 845,1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608 475,0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43 629,9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211 422,2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214 352,4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210 162,2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213 092,4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2 099 139,4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2 139 362,3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40 222,9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676 431,5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677 152,8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913 712,3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953 935,2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40 222,9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469 754,1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469 032,8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6934" y="99157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00000"/>
              </p:ext>
            </p:extLst>
          </p:nvPr>
        </p:nvGraphicFramePr>
        <p:xfrm>
          <a:off x="1123859" y="1330133"/>
          <a:ext cx="10197736" cy="5157755"/>
        </p:xfrm>
        <a:graphic>
          <a:graphicData uri="http://schemas.openxmlformats.org/drawingml/2006/table">
            <a:tbl>
              <a:tblPr/>
              <a:tblGrid>
                <a:gridCol w="6249169"/>
                <a:gridCol w="1335069"/>
                <a:gridCol w="1367434"/>
                <a:gridCol w="1246064"/>
              </a:tblGrid>
              <a:tr h="535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1 684 961,8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1 856 340,6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171 378,8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296 298,7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278 703,1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-17 595,6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380 629,1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451 185,4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70 556,3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665 382,4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781 385,0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116 002,6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жилищно-коммунального хозяйства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342 651,6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345 067,1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2 415,5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5 589 623,2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5 697 854,1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108 230,9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1 518 537,7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1 540 398,9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21 861,2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2 836 443,7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2 894 208,0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57 764,3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682 272,2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702 271,1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19 998,9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Профессиональная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6 830,3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75 729,3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77 229,3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476 204,0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476 916,5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639 356,1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666 193,0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26 836,9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551 420,0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567 400,9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15 980,9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87 936,1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98 792,1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10 856,0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3" y="-7949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91" y="721613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673749"/>
              </p:ext>
            </p:extLst>
          </p:nvPr>
        </p:nvGraphicFramePr>
        <p:xfrm>
          <a:off x="1010648" y="1060167"/>
          <a:ext cx="10424160" cy="5561860"/>
        </p:xfrm>
        <a:graphic>
          <a:graphicData uri="http://schemas.openxmlformats.org/drawingml/2006/table">
            <a:tbl>
              <a:tblPr/>
              <a:tblGrid>
                <a:gridCol w="6139435"/>
                <a:gridCol w="1511246"/>
                <a:gridCol w="1451139"/>
                <a:gridCol w="1322340"/>
              </a:tblGrid>
              <a:tr h="486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194 378,4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194 777,5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164 134,5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164 126,9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47 330,4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46 938,9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-391,5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Пенсионное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38 525,4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38 925,4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67 123,0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401 403,7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409 326,7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339 294,2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346 967,2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7 673,0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30 220,4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30 470,4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Средства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массовой информации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средств массовой информации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7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7" y="67871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27614"/>
              </p:ext>
            </p:extLst>
          </p:nvPr>
        </p:nvGraphicFramePr>
        <p:xfrm>
          <a:off x="609601" y="1006865"/>
          <a:ext cx="10981509" cy="5449668"/>
        </p:xfrm>
        <a:graphic>
          <a:graphicData uri="http://schemas.openxmlformats.org/drawingml/2006/table">
            <a:tbl>
              <a:tblPr/>
              <a:tblGrid>
                <a:gridCol w="7036525"/>
                <a:gridCol w="1384663"/>
                <a:gridCol w="1288868"/>
                <a:gridCol w="1271453"/>
              </a:tblGrid>
              <a:tr h="19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4 920 606,2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5 021 683,1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101 076,9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31 775,3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107 003,4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75 228,1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14 800,0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1 471,9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1 471,9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806 004,0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860 722,1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54 718,1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85 600,0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-69 900,0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62 148,8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65 957,8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3 809,0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финансовому обеспечению государственных гарантий реализации прав на получение общедоступного и бесплатного образования в муниципальных дошкольных и общеобразовательных организациях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2 771 923,9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2 799 289,3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27 365,4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обеспечению льготным питанием учащихся из многодетных семей в муниципальных общеобразовательных организациях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8 122,9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7 648,1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-474,8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5" y="9756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5132" y="39385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87501"/>
              </p:ext>
            </p:extLst>
          </p:nvPr>
        </p:nvGraphicFramePr>
        <p:xfrm>
          <a:off x="591491" y="732412"/>
          <a:ext cx="11190517" cy="5884746"/>
        </p:xfrm>
        <a:graphic>
          <a:graphicData uri="http://schemas.openxmlformats.org/drawingml/2006/table">
            <a:tbl>
              <a:tblPr/>
              <a:tblGrid>
                <a:gridCol w="8111188"/>
                <a:gridCol w="925616"/>
                <a:gridCol w="1072461"/>
                <a:gridCol w="1081252"/>
              </a:tblGrid>
              <a:tr h="301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материально-техническому обеспечению пунктов проведения экзаменов для государственной итоговой аттестации по образовательным программам основного и среднего общего образования и выплате педагогическим работникам, участвующим в проведении единого государственного экзамена, компенсации за работу по подготовке и проведению единого государственного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экзамена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6 855,0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9 514,2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2 659,2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27 595,3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28 095,3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22 262,4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22 762,4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856 399,4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882 496,3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26 096,9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464 501,6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467 037,0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2 535,4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70 249,9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72 612,4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2 362,5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41 376,5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61 875,5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20 499,0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"Молодежь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32 137,2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33 137,2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информационного поля, благоприятного для развития молодежи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371 674,3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379 597,3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7 923,0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306 812,0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310 012,0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12 970,0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8" y="43581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8737" y="47446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35061"/>
              </p:ext>
            </p:extLst>
          </p:nvPr>
        </p:nvGraphicFramePr>
        <p:xfrm>
          <a:off x="600891" y="778225"/>
          <a:ext cx="11077302" cy="5688653"/>
        </p:xfrm>
        <a:graphic>
          <a:graphicData uri="http://schemas.openxmlformats.org/drawingml/2006/table">
            <a:tbl>
              <a:tblPr/>
              <a:tblGrid>
                <a:gridCol w="7750629"/>
                <a:gridCol w="1114697"/>
                <a:gridCol w="1123406"/>
                <a:gridCol w="1088570"/>
              </a:tblGrid>
              <a:tr h="122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Содействие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физической культуры и массового спорта в Краснодарском крае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8 348,8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12 201,8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3 853,0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464 323,5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468 227,9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жилых помещений в целях предоставления малоимущим гражданам по договорам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социальногот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найма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482 358,3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570 511,8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88 153,5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30 931,0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31 231,0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Взносы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проведение капитального ремонта многоквартирных домов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11 779,4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14 979,4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21 538,0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24 085,0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2 547,0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транспортировкой и захоронением твердых коммунальных отходов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Модернизация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развитие и капитальный ремонт систем наружного освещения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17 727,0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26 712,5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66 712,5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обязательства муниципального образования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1 078,5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1 835,0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664 957,6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704 859,0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39 901,4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313 455,9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352 505,9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2090</TotalTime>
  <Words>2276</Words>
  <Application>Microsoft Office PowerPoint</Application>
  <PresentationFormat>Широкоэкранный</PresentationFormat>
  <Paragraphs>615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94</cp:revision>
  <dcterms:created xsi:type="dcterms:W3CDTF">2017-06-14T12:54:59Z</dcterms:created>
  <dcterms:modified xsi:type="dcterms:W3CDTF">2017-11-09T13:47:37Z</dcterms:modified>
</cp:coreProperties>
</file>