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8" r:id="rId4"/>
    <p:sldId id="261" r:id="rId5"/>
    <p:sldId id="259" r:id="rId6"/>
    <p:sldId id="260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61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09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774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5489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326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5847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039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148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673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19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3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6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546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769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876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33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32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6910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503" y="1819173"/>
            <a:ext cx="1219199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9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4400" dirty="0" smtClean="0">
              <a:gradFill>
                <a:gsLst>
                  <a:gs pos="10000">
                    <a:schemeClr val="bg2">
                      <a:tint val="97000"/>
                      <a:hueMod val="92000"/>
                      <a:satMod val="169000"/>
                      <a:lumMod val="164000"/>
                    </a:schemeClr>
                  </a:gs>
                  <a:gs pos="100000">
                    <a:schemeClr val="bg2">
                      <a:shade val="96000"/>
                      <a:satMod val="120000"/>
                      <a:lumMod val="90000"/>
                    </a:schemeClr>
                  </a:gs>
                </a:gsLst>
                <a:lin ang="612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изменений от 15 февраля 2017 года</a:t>
            </a:r>
            <a:endParaRPr lang="ru-RU" sz="4000" b="1" dirty="0">
              <a:gradFill>
                <a:gsLst>
                  <a:gs pos="10000">
                    <a:schemeClr val="bg2">
                      <a:tint val="97000"/>
                      <a:hueMod val="92000"/>
                      <a:satMod val="169000"/>
                      <a:lumMod val="0"/>
                    </a:schemeClr>
                  </a:gs>
                  <a:gs pos="100000">
                    <a:schemeClr val="bg2">
                      <a:shade val="96000"/>
                      <a:satMod val="120000"/>
                      <a:lumMod val="90000"/>
                    </a:schemeClr>
                  </a:gs>
                </a:gsLst>
                <a:lin ang="612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45179" y="5621153"/>
            <a:ext cx="52842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по финансам и бюджету администрации города Сочи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443789" y="0"/>
            <a:ext cx="2165685" cy="1819173"/>
          </a:xfrm>
          <a:prstGeom prst="line">
            <a:avLst/>
          </a:prstGeom>
          <a:ln w="254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904775" y="0"/>
            <a:ext cx="2926080" cy="2473693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695074" y="0"/>
            <a:ext cx="1443789" cy="1260909"/>
          </a:xfrm>
          <a:prstGeom prst="line">
            <a:avLst/>
          </a:prstGeom>
          <a:ln w="19050">
            <a:solidFill>
              <a:schemeClr val="bg2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367816" y="0"/>
            <a:ext cx="1925051" cy="1703672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481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1000">
              <a:schemeClr val="bg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953019"/>
              </p:ext>
            </p:extLst>
          </p:nvPr>
        </p:nvGraphicFramePr>
        <p:xfrm>
          <a:off x="528009" y="748304"/>
          <a:ext cx="11223057" cy="5971311"/>
        </p:xfrm>
        <a:graphic>
          <a:graphicData uri="http://schemas.openxmlformats.org/drawingml/2006/table">
            <a:tbl>
              <a:tblPr/>
              <a:tblGrid>
                <a:gridCol w="7883090"/>
                <a:gridCol w="1126156"/>
                <a:gridCol w="1126156"/>
                <a:gridCol w="1087655"/>
              </a:tblGrid>
              <a:tr h="5511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386"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Оказание автономной некоммерческой организации "Организационный комитет "Россия-2018" и Международной федерации футбольных ассоциаций поддержки в отношении любых проверок, а также любых других оперативных вопросов, касающихся соревнований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9 436,0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9 436,0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215"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Создание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нормативно-правовых, материально-технических и социальных условий для успешной подготовки и организации проведения Кубка конфедераций ФИФА 2017 года и чемпионата мира по футболу ФИФА 2018 года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18 624,4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183 741,7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165 117,3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Обеспечение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функций исполнительно-распорядительного органа муниципального образования город-курорт Сочи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768 225,0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773 962,0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5 737,0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62"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обеспечение функций органов местного самоуправления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608 837,5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611 671,5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2 834,0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62"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Приобретение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муниципальными учреждениями движимого имущества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2 900,0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2 900,0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62"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Финансовое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непредвиденных расходов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9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Управление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муниципальными финансами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372 769,0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426 769,0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54 000,0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Обслуживание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государственного (муниципального) долга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372 769,0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426 769,0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54 000,0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Обеспечение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функций департамента по финансам и бюджету администрации города Сочи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155 773,6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195 085,5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39 311,9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326"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 департамента по финансам и бюджету администрации города Сочи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69 886,6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75 106,6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5 220,0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47"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Формирование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резервного фонда администрации города Сочи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45 230,4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79 322,3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34 091,9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Обеспечение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функций избирательной комиссии муниципального образования город-курорт Сочи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4 718,3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4 741,3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23,0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Обеспечение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функций управления финансового контроля администрации города Сочи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13 433,7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13 475,7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42,0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7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10 443 924,3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11 378 782,1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934 857,8</a:t>
                      </a:r>
                    </a:p>
                  </a:txBody>
                  <a:tcPr marL="3436" marR="3436" marT="34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25326" y="0"/>
            <a:ext cx="10828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1583" y="461665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187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chemeClr val="tx2">
                <a:lumMod val="60000"/>
                <a:lumOff val="40000"/>
              </a:schemeClr>
            </a:gs>
            <a:gs pos="0">
              <a:schemeClr val="tx2">
                <a:lumMod val="20000"/>
                <a:lumOff val="80000"/>
              </a:schemeClr>
            </a:gs>
            <a:gs pos="100000">
              <a:schemeClr val="bg2">
                <a:lumMod val="7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20139" y="1910711"/>
            <a:ext cx="1742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7642" y="615006"/>
            <a:ext cx="106331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Решением Городского Собрания Сочи от 15.02.2017 г. № 28 «О внесении изменений в решение Городского Собрания Сочи от 21.12.2016 г. № 187 «О бюджете города Сочи на 2017 год и на плановый период 2018 и 2019 годов», внесены следующие изменения: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134992"/>
              </p:ext>
            </p:extLst>
          </p:nvPr>
        </p:nvGraphicFramePr>
        <p:xfrm>
          <a:off x="1159127" y="2280043"/>
          <a:ext cx="9830194" cy="3955516"/>
        </p:xfrm>
        <a:graphic>
          <a:graphicData uri="http://schemas.openxmlformats.org/drawingml/2006/table">
            <a:tbl>
              <a:tblPr/>
              <a:tblGrid>
                <a:gridCol w="4333443"/>
                <a:gridCol w="1942761"/>
                <a:gridCol w="1847210"/>
                <a:gridCol w="1706780"/>
              </a:tblGrid>
              <a:tr h="8382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5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оходы всего</a:t>
                      </a:r>
                    </a:p>
                    <a:p>
                      <a:pPr algn="l" fontAlgn="ctr"/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443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924,3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10 608 782,1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164 857,8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0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 Налоговые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неналоговые 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6 400 000,0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6 400 000,0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9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 Безвозмездные поступления: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4 043 924,3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4 208 782,1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164 857,8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13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субсидии бюджетам городских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округов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621 766,6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786 624,4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164 857,8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3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- всего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10 443 924,3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11 378 782,1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934 857,8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1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Дефицит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(-)  Профицит (+)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-770 000,0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-770 000,0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879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  <a:alpha val="18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0662" y="0"/>
            <a:ext cx="9711891" cy="830997"/>
          </a:xfrm>
          <a:prstGeom prst="rect">
            <a:avLst/>
          </a:prstGeo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по разделам и подразделам классификации расходов бюджета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55329" y="492979"/>
            <a:ext cx="1511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829073"/>
              </p:ext>
            </p:extLst>
          </p:nvPr>
        </p:nvGraphicFramePr>
        <p:xfrm>
          <a:off x="426720" y="832068"/>
          <a:ext cx="11146972" cy="5758368"/>
        </p:xfrm>
        <a:graphic>
          <a:graphicData uri="http://schemas.openxmlformats.org/drawingml/2006/table">
            <a:tbl>
              <a:tblPr/>
              <a:tblGrid>
                <a:gridCol w="7454537"/>
                <a:gridCol w="1271452"/>
                <a:gridCol w="1236617"/>
                <a:gridCol w="1184366"/>
              </a:tblGrid>
              <a:tr h="4393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Общегосударственные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</a:t>
                      </a: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1 122 737,4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1 216 763,8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94 026,4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303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Функционирование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619 322,8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622 156,8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2 834,0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51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 финансовых, налоговых и таможенных органов и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органов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финансового (финансово-бюджетного) надзора</a:t>
                      </a: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98 969,4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104 231,4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5 262,0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1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проведения выборов и референдумов</a:t>
                      </a: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4 718,3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4 741,3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23,0</a:t>
                      </a: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10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Резервные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фонды</a:t>
                      </a: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45 230,4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79 322,3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34 091,9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10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304 713,4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356 528,9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51 815,5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Национальная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безопасность и правоохранительная деятельность</a:t>
                      </a: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158 525,7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159 203,4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677,7</a:t>
                      </a: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32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Защита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 и территории от чрезвычайных ситуаций природного и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техногенного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характера, гражданская оборона</a:t>
                      </a: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157 265,7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157 943,4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677,7</a:t>
                      </a: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1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Национальная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экономика</a:t>
                      </a: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1 148 076,0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1 528 299,6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380 223,6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10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Транспорт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329 620,6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677 037,8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347 417,2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10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Дорожное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 (дорожные фонды)</a:t>
                      </a: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366 246,9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395 152,0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28 905,1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1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национальной экономики</a:t>
                      </a: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413 127,0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417 028,3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3 901,3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1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Жилищно-коммунальное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</a:t>
                      </a: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1 214 931,4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1 355 503,6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140 572,2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10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Коммунальное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</a:t>
                      </a: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294 576,8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326 959,2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32 382,4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10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Благоустройство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451 176,8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540 813,9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89 637,1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жилищно-коммунального хозяйства</a:t>
                      </a: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313 595,5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332 148,2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18 552,7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357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8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0662" y="0"/>
            <a:ext cx="9711891" cy="830997"/>
          </a:xfrm>
          <a:prstGeom prst="rect">
            <a:avLst/>
          </a:prstGeo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ассигнований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разделам и подразделам классификации расходов бюджета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55557"/>
              </p:ext>
            </p:extLst>
          </p:nvPr>
        </p:nvGraphicFramePr>
        <p:xfrm>
          <a:off x="536035" y="935500"/>
          <a:ext cx="11321143" cy="5726557"/>
        </p:xfrm>
        <a:graphic>
          <a:graphicData uri="http://schemas.openxmlformats.org/drawingml/2006/table">
            <a:tbl>
              <a:tblPr/>
              <a:tblGrid>
                <a:gridCol w="6932023"/>
                <a:gridCol w="1593668"/>
                <a:gridCol w="1454332"/>
                <a:gridCol w="1341120"/>
              </a:tblGrid>
              <a:tr h="457872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304">
                <a:tc>
                  <a:txBody>
                    <a:bodyPr/>
                    <a:lstStyle/>
                    <a:p>
                      <a:pPr marL="0" marR="0" lvl="0" indent="0" algn="just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Образование</a:t>
                      </a: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4 798 702,4</a:t>
                      </a: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4 971 151,9</a:t>
                      </a: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172 449,5</a:t>
                      </a: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5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Дошкольное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1 453 516,9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1 468 718,7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15 201,8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4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Общее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2 248 800,8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2 391 931,1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143 130,3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21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Дополнительное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 детей</a:t>
                      </a: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528 357,3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579 819,7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51 462,4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4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Молодежная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политика</a:t>
                      </a: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55 117,6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57 010,0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1 892,4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4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 в области образования</a:t>
                      </a: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512 647,3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473 409,9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39 237,4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4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Культура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кинематография</a:t>
                      </a: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576 498,8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620 006,9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43 508,1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4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Культура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488 072,3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531 580,4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43 508,1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4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Здравоохранение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435 799,3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435 871,3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</a:t>
                      </a: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4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 в области здравоохранения</a:t>
                      </a: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113 873,4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113 945,4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</a:t>
                      </a: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4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Социальная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политика</a:t>
                      </a: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260 236,5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262 917,7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2 681,2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4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Социальное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населения</a:t>
                      </a: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59 273,4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61 954,6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2 681,2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4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Физическая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и спорт</a:t>
                      </a: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322 199,9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368 847,0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46 647,1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4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Физическая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297 892,0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306 193,4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8 301,4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4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Массовый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</a:t>
                      </a: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8 348,8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30 220,4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21 871,6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4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 в области физической культуры и спорта</a:t>
                      </a: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15 959,1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32 433,2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16 474,1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9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Обслуживание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государственного и муниципального долга</a:t>
                      </a: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372 769,0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426 769,0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54 000,0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70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Обслуживание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государственного внутреннего и муниципального долга</a:t>
                      </a: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372 769,0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426 769,0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54 000,0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                                                                              </a:t>
                      </a: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10 443 924,3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11 378 782,1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934 857,8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42712" y="596946"/>
            <a:ext cx="1511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519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3000">
              <a:schemeClr val="tx2">
                <a:lumMod val="40000"/>
                <a:lumOff val="60000"/>
              </a:schemeClr>
            </a:gs>
            <a:gs pos="2186">
              <a:schemeClr val="tx2">
                <a:lumMod val="20000"/>
                <a:lumOff val="8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5332" y="0"/>
            <a:ext cx="10828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76789" y="413823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062959"/>
              </p:ext>
            </p:extLst>
          </p:nvPr>
        </p:nvGraphicFramePr>
        <p:xfrm>
          <a:off x="609599" y="766617"/>
          <a:ext cx="11059886" cy="5797205"/>
        </p:xfrm>
        <a:graphic>
          <a:graphicData uri="http://schemas.openxmlformats.org/drawingml/2006/table">
            <a:tbl>
              <a:tblPr/>
              <a:tblGrid>
                <a:gridCol w="7628710"/>
                <a:gridCol w="1210491"/>
                <a:gridCol w="1147186"/>
                <a:gridCol w="1073499"/>
              </a:tblGrid>
              <a:tr h="4308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17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отрасли "Образование" города Сочи"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4 572 061,0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4 731 463,8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159 402,8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9">
                <a:tc>
                  <a:txBody>
                    <a:bodyPr/>
                    <a:lstStyle/>
                    <a:p>
                      <a:pPr algn="just" fontAlgn="ctr">
                        <a:lnSpc>
                          <a:spcPts val="15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1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Обеспечение развития сети и инфраструктуры образовательных организаций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города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Сочи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: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414 558,9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652 011,8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237 452,9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Реализация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муниципальной программы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2 320,0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20 820,0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18 500,0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Капитальные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вложения в объекты государственной (муниципальной) собственности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86 098,2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305 051,1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218 952,9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2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Предоставление субсидий бюджетным и автономным учреждениям: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3 672 451,1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3 595 292,7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-77 158,4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обеспечение деятельности (оказание услуг) муниципальных учреждений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782 004,0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629 845,6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-152 158,4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Осуществление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муниципальными учреждениями капитального ремонта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10 700,0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85 200,0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74 500,0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Реализация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муниципальной программы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61 760,2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62 260,2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635">
                <a:tc>
                  <a:txBody>
                    <a:bodyPr/>
                    <a:lstStyle/>
                    <a:p>
                      <a:pPr algn="just" fontAlgn="ctr">
                        <a:lnSpc>
                          <a:spcPts val="15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3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Субсидия автономной некоммерческой организации "Стандарты социального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питания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 на оказание услуг, связанных с обеспечением организации питания в муниципальных образовательных организациях города Сочи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286 183,4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285 165,7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-1 017,7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3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4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Расходы на обеспечение функций органов местного самоуправления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31 525,3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31 651,3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126,0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отрасли "Культура" города Сочи"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746 017,1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839 025,2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93 008,1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9">
                <a:tc>
                  <a:txBody>
                    <a:bodyPr/>
                    <a:lstStyle/>
                    <a:p>
                      <a:pPr algn="just" fontAlgn="ctr">
                        <a:lnSpc>
                          <a:spcPts val="15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1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Финансовое обеспечение деятельности муниципальных учреждений культуры, оказывающих муниципальные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услуги: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642 990,6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733 072,7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90 082,1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обеспечение деятельности (оказание услуг) муниципальных учреждений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503 863,7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509 263,7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5 400,0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Осуществление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муниципальными учреждениями капитального ремонта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400,0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400,0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Закупка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товаров, работ и услуг для государственных (муниципальных) нужд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120,0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72 041,4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71 921,4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645">
                <a:tc>
                  <a:txBody>
                    <a:bodyPr/>
                    <a:lstStyle/>
                    <a:p>
                      <a:pPr algn="just" fontAlgn="ctr">
                        <a:lnSpc>
                          <a:spcPts val="15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Предоставление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субсидий бюджетным, автономным учреждениям и иным некоммерческим организациям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15 290,0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27 650,7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12 360,7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981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9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25328" y="174358"/>
            <a:ext cx="10828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098731"/>
              </p:ext>
            </p:extLst>
          </p:nvPr>
        </p:nvGraphicFramePr>
        <p:xfrm>
          <a:off x="592179" y="1029376"/>
          <a:ext cx="11094721" cy="5535253"/>
        </p:xfrm>
        <a:graphic>
          <a:graphicData uri="http://schemas.openxmlformats.org/drawingml/2006/table">
            <a:tbl>
              <a:tblPr/>
              <a:tblGrid>
                <a:gridCol w="7262949"/>
                <a:gridCol w="1375955"/>
                <a:gridCol w="1236617"/>
                <a:gridCol w="1219200"/>
              </a:tblGrid>
              <a:tr h="2019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861">
                <a:tc>
                  <a:txBody>
                    <a:bodyPr/>
                    <a:lstStyle/>
                    <a:p>
                      <a:pPr marL="0" marR="0" lvl="0" indent="0" algn="just" defTabSz="457200" rtl="0" eaLnBrk="1" fontAlgn="ctr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2. Подготовка, организация, проведение и оформление официальных городских культурно-массовых мероприятий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33 450,5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36 376,5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2 926,0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7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"Молодежь Сочи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30 923,8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32 279,8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1 356,0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7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Социальное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и иные выплаты населению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1 356,0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1 356,0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76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00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отрасли "Физическая культура и спорт" города Сочи"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359 276,5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367 577,9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8 301,4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545">
                <a:tc>
                  <a:txBody>
                    <a:bodyPr/>
                    <a:lstStyle/>
                    <a:p>
                      <a:pPr algn="just" fontAlgn="ctr">
                        <a:lnSpc>
                          <a:spcPts val="15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обеспечение деятельности (оказание услуг) муниципальных учреждений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295 310,6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303 612,0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8 301,4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54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выплаты персоналу в целях обеспечения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7 206,4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7 206,4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55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Закупка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товаров, работ и услуг для государственных (муниципальных) нужд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10 391,4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3 185,0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-7 206,4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54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Реализация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муниципальной программы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3 148,8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3 548,8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400,0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53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Развитие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спортивных сооружений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5 200,0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4 800,0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-400,0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589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00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"Меры по профилактике наркомании, вредных зависимостей и пропаганде здорового образа жизни в городе Сочи"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961,8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7 299,8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6 338,0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2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Реализация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муниципальной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961,8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1 033,8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72,0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610">
                <a:tc>
                  <a:txBody>
                    <a:bodyPr/>
                    <a:lstStyle/>
                    <a:p>
                      <a:pPr algn="just" fontAlgn="ctr">
                        <a:lnSpc>
                          <a:spcPts val="15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Субсидия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автономной некоммерческой организации "Центр профилактической работы с населением" на осуществление профилактики правонарушений в формах профилактического воздействия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6 266,0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6 266,0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589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00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"Обеспечение доступным жильем жителей муниципального образования город-курорт Сочи"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48 494,2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51 175,4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2 681,2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7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Социальные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выплаты молодым семьям на строительство и приобретение жилья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2 681,2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2 681,2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575872" y="704335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205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1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5328" y="167866"/>
            <a:ext cx="10828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252372"/>
              </p:ext>
            </p:extLst>
          </p:nvPr>
        </p:nvGraphicFramePr>
        <p:xfrm>
          <a:off x="530190" y="1237730"/>
          <a:ext cx="11218699" cy="5172856"/>
        </p:xfrm>
        <a:graphic>
          <a:graphicData uri="http://schemas.openxmlformats.org/drawingml/2006/table">
            <a:tbl>
              <a:tblPr/>
              <a:tblGrid>
                <a:gridCol w="7824538"/>
                <a:gridCol w="1145407"/>
                <a:gridCol w="1145406"/>
                <a:gridCol w="1103348"/>
              </a:tblGrid>
              <a:tr h="4887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90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00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"Поддержка и развитие объектов жилищно-коммунального хозяйства и благоустройства муниципального образования город-курорт Сочи"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278 045,8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268 471,8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-9 574,0</a:t>
                      </a:r>
                    </a:p>
                  </a:txBody>
                  <a:tcPr marL="2501" marR="2501" marT="2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just" fontAlgn="ctr">
                        <a:lnSpc>
                          <a:spcPts val="15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Субсидии на возмещение затрат, связанных с технически и (или) технологически сложным ремонтом и восстановлением объектов коммунального хозяйства в целях обеспечения охраны окружающей среды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-15 000,0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211">
                <a:tc>
                  <a:txBody>
                    <a:bodyPr/>
                    <a:lstStyle/>
                    <a:p>
                      <a:pPr algn="just" fontAlgn="ctr">
                        <a:lnSpc>
                          <a:spcPts val="15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Модернизация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развитие и капитальный ремонт систем наружного освещения</a:t>
                      </a:r>
                    </a:p>
                  </a:txBody>
                  <a:tcPr marL="2267" marR="2267" marT="2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7 280,0</a:t>
                      </a:r>
                    </a:p>
                  </a:txBody>
                  <a:tcPr marL="2267" marR="2267" marT="2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12 607,0</a:t>
                      </a:r>
                    </a:p>
                  </a:txBody>
                  <a:tcPr marL="2267" marR="2267" marT="2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5 327,0</a:t>
                      </a:r>
                    </a:p>
                  </a:txBody>
                  <a:tcPr marL="2267" marR="2267" marT="2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211">
                <a:tc>
                  <a:txBody>
                    <a:bodyPr/>
                    <a:lstStyle/>
                    <a:p>
                      <a:pPr algn="just" fontAlgn="ctr">
                        <a:lnSpc>
                          <a:spcPts val="15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обеспечение функций органов местного самоуправления</a:t>
                      </a:r>
                    </a:p>
                  </a:txBody>
                  <a:tcPr marL="2267" marR="2267" marT="2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27 815,9</a:t>
                      </a:r>
                    </a:p>
                  </a:txBody>
                  <a:tcPr marL="2267" marR="2267" marT="2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27 914,9</a:t>
                      </a:r>
                    </a:p>
                  </a:txBody>
                  <a:tcPr marL="2267" marR="2267" marT="2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99,0</a:t>
                      </a:r>
                    </a:p>
                  </a:txBody>
                  <a:tcPr marL="2267" marR="2267" marT="2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39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"Дорожная деятельность на территории муниципального образования город-курорт Сочи"</a:t>
                      </a:r>
                    </a:p>
                  </a:txBody>
                  <a:tcPr marL="2267" marR="2267" marT="2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339 222,5</a:t>
                      </a:r>
                    </a:p>
                  </a:txBody>
                  <a:tcPr marL="2267" marR="2267" marT="2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362 616,8</a:t>
                      </a:r>
                    </a:p>
                  </a:txBody>
                  <a:tcPr marL="2267" marR="2267" marT="2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23 394,3</a:t>
                      </a:r>
                    </a:p>
                  </a:txBody>
                  <a:tcPr marL="2267" marR="2267" marT="2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275">
                <a:tc>
                  <a:txBody>
                    <a:bodyPr/>
                    <a:lstStyle/>
                    <a:p>
                      <a:pPr algn="just" fontAlgn="ctr">
                        <a:lnSpc>
                          <a:spcPts val="15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Капитальный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ремонт и ремонт автомобильных дорог общего пользования местного значения</a:t>
                      </a:r>
                    </a:p>
                  </a:txBody>
                  <a:tcPr marL="2267" marR="2267" marT="2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5 700,0</a:t>
                      </a:r>
                    </a:p>
                  </a:txBody>
                  <a:tcPr marL="2267" marR="2267" marT="2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29 094,3</a:t>
                      </a:r>
                    </a:p>
                  </a:txBody>
                  <a:tcPr marL="2267" marR="2267" marT="2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23 394,3</a:t>
                      </a:r>
                    </a:p>
                  </a:txBody>
                  <a:tcPr marL="2267" marR="2267" marT="2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39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"Обеспечение безопасности на территории муниципального образования город-курорт Сочи"</a:t>
                      </a:r>
                    </a:p>
                  </a:txBody>
                  <a:tcPr marL="2267" marR="2267" marT="2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258 399,7</a:t>
                      </a:r>
                    </a:p>
                  </a:txBody>
                  <a:tcPr marL="2267" marR="2267" marT="2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259 077,4</a:t>
                      </a:r>
                    </a:p>
                  </a:txBody>
                  <a:tcPr marL="2267" marR="2267" marT="2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677,7</a:t>
                      </a:r>
                    </a:p>
                  </a:txBody>
                  <a:tcPr marL="2267" marR="2267" marT="2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2">
                <a:tc>
                  <a:txBody>
                    <a:bodyPr/>
                    <a:lstStyle/>
                    <a:p>
                      <a:pPr algn="just" fontAlgn="ctr">
                        <a:lnSpc>
                          <a:spcPts val="15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Предупреждение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ликвидация чрезвычайных ситуаций, стихийных бедствий и их последствий</a:t>
                      </a:r>
                    </a:p>
                  </a:txBody>
                  <a:tcPr marL="2267" marR="2267" marT="2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9 566,3</a:t>
                      </a:r>
                    </a:p>
                  </a:txBody>
                  <a:tcPr marL="2267" marR="2267" marT="2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10 244,0</a:t>
                      </a:r>
                    </a:p>
                  </a:txBody>
                  <a:tcPr marL="2267" marR="2267" marT="2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677,7</a:t>
                      </a:r>
                    </a:p>
                  </a:txBody>
                  <a:tcPr marL="2267" marR="2267" marT="2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04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"Постолимпийское использование олимпийских объектов и развитие Имеретинской низменности города-курорта Сочи"</a:t>
                      </a:r>
                    </a:p>
                  </a:txBody>
                  <a:tcPr marL="2267" marR="2267" marT="2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329 145,8</a:t>
                      </a:r>
                    </a:p>
                  </a:txBody>
                  <a:tcPr marL="2267" marR="2267" marT="2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384 114,7</a:t>
                      </a:r>
                    </a:p>
                  </a:txBody>
                  <a:tcPr marL="2267" marR="2267" marT="2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54 968,9</a:t>
                      </a:r>
                    </a:p>
                  </a:txBody>
                  <a:tcPr marL="2267" marR="2267" marT="2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394">
                <a:tc>
                  <a:txBody>
                    <a:bodyPr/>
                    <a:lstStyle/>
                    <a:p>
                      <a:pPr algn="just" fontAlgn="ctr">
                        <a:lnSpc>
                          <a:spcPts val="15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Реализация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государственной программы Краснодарского края "Развитие санаторно-курортного и туристского комплекса"</a:t>
                      </a:r>
                    </a:p>
                  </a:txBody>
                  <a:tcPr marL="2267" marR="2267" marT="2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68 571,4</a:t>
                      </a:r>
                    </a:p>
                  </a:txBody>
                  <a:tcPr marL="2267" marR="2267" marT="2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100 340,6</a:t>
                      </a:r>
                    </a:p>
                  </a:txBody>
                  <a:tcPr marL="2267" marR="2267" marT="2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31 769,2</a:t>
                      </a:r>
                    </a:p>
                  </a:txBody>
                  <a:tcPr marL="2267" marR="2267" marT="2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621248" y="899176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031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9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5329" y="119242"/>
            <a:ext cx="10828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10130"/>
              </p:ext>
            </p:extLst>
          </p:nvPr>
        </p:nvGraphicFramePr>
        <p:xfrm>
          <a:off x="543138" y="945683"/>
          <a:ext cx="11192804" cy="5505753"/>
        </p:xfrm>
        <a:graphic>
          <a:graphicData uri="http://schemas.openxmlformats.org/drawingml/2006/table">
            <a:tbl>
              <a:tblPr/>
              <a:tblGrid>
                <a:gridCol w="7264273"/>
                <a:gridCol w="1355343"/>
                <a:gridCol w="1404448"/>
                <a:gridCol w="1168740"/>
              </a:tblGrid>
              <a:tr h="443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859"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Мероприятия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связанные с содержанием и эксплуатацией объектов, строительство и (или) реконструкция которых выполнены, и имущества, право муниципальной собственности на которое возникло, в рамках реализации Программы строительства олимпийских объектов и развития города Сочи как горноклиматического курорта и (или) краевой целевой программы "Обеспечение строительства олимпийских объектов и развития города Сочи как горноклиматического и бальнеологического курорта", являющихся муниципальной собственностью</a:t>
                      </a:r>
                    </a:p>
                  </a:txBody>
                  <a:tcPr marL="2267" marR="2267" marT="2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35 435,5</a:t>
                      </a:r>
                    </a:p>
                  </a:txBody>
                  <a:tcPr marL="2267" marR="2267" marT="2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56 075,2</a:t>
                      </a:r>
                    </a:p>
                  </a:txBody>
                  <a:tcPr marL="2267" marR="2267" marT="2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20 639,7</a:t>
                      </a:r>
                    </a:p>
                  </a:txBody>
                  <a:tcPr marL="2267" marR="2267" marT="2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808"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Субсидии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возмещение затрат или недополученных доходов организаций, осуществляющих содержание и эксплуатацию объектов и имущества, принятых в муниципальную собственность в рамках реализации Программы постолимпийского использования олимпийских объектов</a:t>
                      </a:r>
                    </a:p>
                  </a:txBody>
                  <a:tcPr marL="2267" marR="2267" marT="2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41 114,5</a:t>
                      </a:r>
                    </a:p>
                  </a:txBody>
                  <a:tcPr marL="2267" marR="2267" marT="2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43 674,5</a:t>
                      </a:r>
                    </a:p>
                  </a:txBody>
                  <a:tcPr marL="2267" marR="2267" marT="2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2 560,0</a:t>
                      </a:r>
                    </a:p>
                  </a:txBody>
                  <a:tcPr marL="2267" marR="2267" marT="2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9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города Сочи "Транспортное обслуживание населения муниципального образования город-курорт Сочи"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60" marR="1960" marT="19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320 926,5</a:t>
                      </a:r>
                    </a:p>
                  </a:txBody>
                  <a:tcPr marL="1960" marR="1960" marT="19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503 995,5</a:t>
                      </a:r>
                    </a:p>
                  </a:txBody>
                  <a:tcPr marL="1960" marR="1960" marT="19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183 069,0</a:t>
                      </a:r>
                    </a:p>
                  </a:txBody>
                  <a:tcPr marL="1960" marR="1960" marT="19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304"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Предоставление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субсидий автотранспортным предприятиям</a:t>
                      </a:r>
                    </a:p>
                  </a:txBody>
                  <a:tcPr marL="1960" marR="1960" marT="19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99 252,5</a:t>
                      </a:r>
                    </a:p>
                  </a:txBody>
                  <a:tcPr marL="1960" marR="1960" marT="19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282 252,5</a:t>
                      </a:r>
                    </a:p>
                  </a:txBody>
                  <a:tcPr marL="1960" marR="1960" marT="19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183 000,0</a:t>
                      </a:r>
                    </a:p>
                  </a:txBody>
                  <a:tcPr marL="1960" marR="1960" marT="19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76"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функций департамента транспорта и связи администрации города Сочи</a:t>
                      </a:r>
                    </a:p>
                  </a:txBody>
                  <a:tcPr marL="1960" marR="1960" marT="19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18 527,7</a:t>
                      </a:r>
                    </a:p>
                  </a:txBody>
                  <a:tcPr marL="1960" marR="1960" marT="19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18 596,7</a:t>
                      </a:r>
                    </a:p>
                  </a:txBody>
                  <a:tcPr marL="1960" marR="1960" marT="19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69,0</a:t>
                      </a:r>
                    </a:p>
                  </a:txBody>
                  <a:tcPr marL="1960" marR="1960" marT="19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3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"Социальная поддержка граждан"</a:t>
                      </a:r>
                    </a:p>
                  </a:txBody>
                  <a:tcPr marL="1960" marR="1960" marT="19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208 964,8</a:t>
                      </a:r>
                    </a:p>
                  </a:txBody>
                  <a:tcPr marL="1960" marR="1960" marT="19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210 764,8</a:t>
                      </a:r>
                    </a:p>
                  </a:txBody>
                  <a:tcPr marL="1960" marR="1960" marT="19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1 800,0</a:t>
                      </a:r>
                    </a:p>
                  </a:txBody>
                  <a:tcPr marL="1960" marR="1960" marT="19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648"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Субсидия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для поддержки общественно полезных программ некоммерческих организаций, направленных на социальную поддержку и защиту законных прав</a:t>
                      </a:r>
                    </a:p>
                  </a:txBody>
                  <a:tcPr marL="1960" marR="1960" marT="19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1960" marR="1960" marT="19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6 800,0</a:t>
                      </a:r>
                    </a:p>
                  </a:txBody>
                  <a:tcPr marL="1960" marR="1960" marT="19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1 800,0</a:t>
                      </a:r>
                    </a:p>
                  </a:txBody>
                  <a:tcPr marL="1960" marR="1960" marT="19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"Обеспечение разработки градостроительной и землеустроительной документации муниципального образования город-курорт Сочи"</a:t>
                      </a:r>
                    </a:p>
                  </a:txBody>
                  <a:tcPr marL="1960" marR="1960" marT="19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65 875,7</a:t>
                      </a:r>
                    </a:p>
                  </a:txBody>
                  <a:tcPr marL="1960" marR="1960" marT="19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80 875,7</a:t>
                      </a:r>
                    </a:p>
                  </a:txBody>
                  <a:tcPr marL="1960" marR="1960" marT="19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15 000,0</a:t>
                      </a:r>
                    </a:p>
                  </a:txBody>
                  <a:tcPr marL="1960" marR="1960" marT="19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Разработка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градостроительной и землеустроительной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документации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60" marR="1960" marT="19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23 392,1</a:t>
                      </a:r>
                    </a:p>
                  </a:txBody>
                  <a:tcPr marL="1960" marR="1960" marT="19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38 392,1</a:t>
                      </a:r>
                    </a:p>
                  </a:txBody>
                  <a:tcPr marL="1960" marR="1960" marT="19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15 000,0</a:t>
                      </a:r>
                    </a:p>
                  </a:txBody>
                  <a:tcPr marL="1960" marR="1960" marT="19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30873" y="677795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035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637849"/>
              </p:ext>
            </p:extLst>
          </p:nvPr>
        </p:nvGraphicFramePr>
        <p:xfrm>
          <a:off x="393255" y="821355"/>
          <a:ext cx="11492565" cy="5784270"/>
        </p:xfrm>
        <a:graphic>
          <a:graphicData uri="http://schemas.openxmlformats.org/drawingml/2006/table">
            <a:tbl>
              <a:tblPr/>
              <a:tblGrid>
                <a:gridCol w="7719461"/>
                <a:gridCol w="1386038"/>
                <a:gridCol w="1280160"/>
                <a:gridCol w="1106906"/>
              </a:tblGrid>
              <a:tr h="489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инфраструктуры муниципального образования город-курорт Сочи"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209 211,5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263 692,3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54 480,8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19"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Проектирование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строительство, реконструкция и капитальный ремонт, иные мероприятия по водоснабжению и водоотведению на территории муниципального образования город-курорт Сочи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118 494,4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136 494,4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18 000,0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112"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Проектирование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строительство, реконструкция сетей газоснабжения, теплоснабжения на территории муниципального образования город-курорт Сочи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27 932,4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34 115,1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6 182,7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28"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обеспечение функций органов местного самоуправления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27 064,9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27 148,9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84,0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28"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обеспечение деятельности (оказание услуг) муниципальных учреждений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17 119,8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21 787,1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4 667,3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906"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рационального и эффективного землепользования на территории муниципального образования город-курорт Сочи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13 100,0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1 917,3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-11 182,7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28"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Проектирование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капитальный ремонт, ремонт объектов муниципальной собственности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36 729,5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36 729,5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9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"Благоустройство территории муниципального образования город-курорт Сочи"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437 112,2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503 398,6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66 286,4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28"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Озеленение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территории города Сочи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152 893,2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160 593,2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7 700,0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28"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Санитарная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очистка территории города Сочи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14 184,7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22 984,7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8 800,0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28"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Благоустройство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детских спортивных площадок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20 550,0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40 550,0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20 000,0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28"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Прочие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мероприятия в области благоустройства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18 592,7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34 592,7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16 000,0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28"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Предоставление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субсидий бюджетным, автономным учреждениям и иным некоммерческим организациям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192 382,9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206 169,3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13 786,4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"Обеспечение участия города Сочи в подготовке и проведении Кубка конфедераций в 2017 году и чемпионата мира по футболу в 2018 году в Российской Федерации"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18 624,4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193 177,7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174 553,3</a:t>
                      </a:r>
                    </a:p>
                  </a:txBody>
                  <a:tcPr marL="2078" marR="2078" marT="2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25328" y="101438"/>
            <a:ext cx="10828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15587" y="522952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298797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1309</TotalTime>
  <Words>2121</Words>
  <Application>Microsoft Office PowerPoint</Application>
  <PresentationFormat>Широкоэкранный</PresentationFormat>
  <Paragraphs>531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Зюзько</dc:creator>
  <cp:lastModifiedBy>Елена Зюзько</cp:lastModifiedBy>
  <cp:revision>58</cp:revision>
  <dcterms:created xsi:type="dcterms:W3CDTF">2017-06-14T12:54:59Z</dcterms:created>
  <dcterms:modified xsi:type="dcterms:W3CDTF">2017-07-04T07:28:57Z</dcterms:modified>
</cp:coreProperties>
</file>