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9" r:id="rId3"/>
    <p:sldId id="258" r:id="rId4"/>
    <p:sldId id="263" r:id="rId5"/>
    <p:sldId id="259" r:id="rId6"/>
    <p:sldId id="265" r:id="rId7"/>
    <p:sldId id="264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48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4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39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6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12 декабря 2017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31838" y="1449758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0" y="367888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12.12.2017 г. № 215 «О внесении изменений в решение Городского Собрания Сочи от 21.12.2016 г. № 187 «О бюджете города Сочи на 2017 год и на плановый период 2018 и 2019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185417"/>
              </p:ext>
            </p:extLst>
          </p:nvPr>
        </p:nvGraphicFramePr>
        <p:xfrm>
          <a:off x="1456492" y="1819090"/>
          <a:ext cx="9235459" cy="4626789"/>
        </p:xfrm>
        <a:graphic>
          <a:graphicData uri="http://schemas.openxmlformats.org/drawingml/2006/table">
            <a:tbl>
              <a:tblPr/>
              <a:tblGrid>
                <a:gridCol w="4905391"/>
                <a:gridCol w="1392889"/>
                <a:gridCol w="1392889"/>
                <a:gridCol w="1544290"/>
              </a:tblGrid>
              <a:tr h="8892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 всего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204 532,3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204 532,3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7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271 611,3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271 611,3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-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14 043 426,0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14 043 426,0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Дефицит (-)  Профицит 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-838 893,7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-838 893,7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5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3946" y="139207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00254" y="883119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246226"/>
              </p:ext>
            </p:extLst>
          </p:nvPr>
        </p:nvGraphicFramePr>
        <p:xfrm>
          <a:off x="861685" y="1221673"/>
          <a:ext cx="10476412" cy="5222671"/>
        </p:xfrm>
        <a:graphic>
          <a:graphicData uri="http://schemas.openxmlformats.org/drawingml/2006/table">
            <a:tbl>
              <a:tblPr/>
              <a:tblGrid>
                <a:gridCol w="6375137"/>
                <a:gridCol w="1436914"/>
                <a:gridCol w="1375955"/>
                <a:gridCol w="1288406"/>
              </a:tblGrid>
              <a:tr h="375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Общегосударственные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1 451 948,9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1 438 929,3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-13 019,6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635 985,1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635 691,1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101 731,4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101 617,4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проведения выборов и референдумов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5 039,6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4 959,8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639 770,1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627 238,3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-12 531,8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2 379 522,9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2 372 343,5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-7 179,4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Дорожное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(дорожные фонды)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1 195 122,9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1 188 588,5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-6 534,4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3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Связь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информатика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42 031,2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41 986,2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национальной экономики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463 498,8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462 898,8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Жилищно-коммунальное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1 999 240,3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2 016 636,1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17 395,8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278 947,8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278 629,6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-318,2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Коммунальное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555 000,9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575 790,5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20 789,6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5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781" y="160582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3089" y="822302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242630"/>
              </p:ext>
            </p:extLst>
          </p:nvPr>
        </p:nvGraphicFramePr>
        <p:xfrm>
          <a:off x="1015349" y="1160856"/>
          <a:ext cx="10414754" cy="5242938"/>
        </p:xfrm>
        <a:graphic>
          <a:graphicData uri="http://schemas.openxmlformats.org/drawingml/2006/table">
            <a:tbl>
              <a:tblPr/>
              <a:tblGrid>
                <a:gridCol w="5531769"/>
                <a:gridCol w="1570750"/>
                <a:gridCol w="1570750"/>
                <a:gridCol w="1741485"/>
              </a:tblGrid>
              <a:tr h="1643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5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825 180,6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825 149,5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жилищно-коммунального хозяйства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340 111,0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337 066,5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-3 044,5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Образование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5 860 237,5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5 860 137,8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Профессиональная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подготовка, переподготовка и повышение квалификации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6 830,3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6 730,6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1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кинематография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696 108,9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707 484,9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11 376,0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594 796,3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606 172,3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11 376,0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Здравоохранение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536 288,7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531 388,7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-4 900,0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Стационарная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помощь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198 708,8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193 808,8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-4 900,0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45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260 909,5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257 960,9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-2 948,6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8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Пенсионное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39 792,2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39 436,1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-356,1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населения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57 240,8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55 145,2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-2 095,6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социальной политики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36 857,2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36 360,3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-496,9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414 281,9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413 657,4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-624,5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6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352 570,4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351 945,9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-624,5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14 043 426,0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14 043 426,0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70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0148" y="34314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64836" y="335356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226251"/>
              </p:ext>
            </p:extLst>
          </p:nvPr>
        </p:nvGraphicFramePr>
        <p:xfrm>
          <a:off x="827771" y="654151"/>
          <a:ext cx="10724763" cy="5951760"/>
        </p:xfrm>
        <a:graphic>
          <a:graphicData uri="http://schemas.openxmlformats.org/drawingml/2006/table">
            <a:tbl>
              <a:tblPr/>
              <a:tblGrid>
                <a:gridCol w="7105736"/>
                <a:gridCol w="1280160"/>
                <a:gridCol w="1227908"/>
                <a:gridCol w="1110959"/>
              </a:tblGrid>
              <a:tr h="31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887 151,6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898 527,6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11 376,0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деятельности муниципальных учреждений культуры, оказывающих муниципальные услуги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749 170,0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752 888,0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3 718,0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Подготовка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организация, проведение и оформление официальных городских культурно-массовых мероприятий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68 896,0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76 554,0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7 658,0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"Физическая культура и спорт" города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381 552,6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380 932,6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воспитание и физическое развитие граждан посредством организации и проведения (участия) физкультурных мероприятий и массовых спортивных мероприятий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13 351,1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12 731,1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"Доступная среда"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7 320,0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-4 900,0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уровня доступности приоритетных объектов и услуг в приоритетных сферах жизнедеятельности инвалидов и других маломобильных групп населения в городе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7 320,0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-4 900,0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38 723,3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38 423,3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Участие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организации и проведении мероприятий по развитию санаторно-курортной отрасли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10 330,0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462 937,2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462 637,2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7767" y="82425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03946" y="344035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214512"/>
              </p:ext>
            </p:extLst>
          </p:nvPr>
        </p:nvGraphicFramePr>
        <p:xfrm>
          <a:off x="535577" y="682589"/>
          <a:ext cx="11164389" cy="5961285"/>
        </p:xfrm>
        <a:graphic>
          <a:graphicData uri="http://schemas.openxmlformats.org/drawingml/2006/table">
            <a:tbl>
              <a:tblPr/>
              <a:tblGrid>
                <a:gridCol w="7206342"/>
                <a:gridCol w="1358537"/>
                <a:gridCol w="1349829"/>
                <a:gridCol w="1249681"/>
              </a:tblGrid>
              <a:tr h="2460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социальных выплат на строительство и приобретение жилья гражданам, нуждающимся в улучшении жилищных условий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15 097,4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14 797,4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685 219,9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702 646,8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17 426,9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области коммунального хозяйства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43 721,1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28 510,7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-15 210,4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возмещение затрат, связанных с транспортировкой и захоронением твердых коммунальных отходов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8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мероприятий по переселению граждан из аварийного жилищного фонда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206 655,8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206 337,6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-318,2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1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муниципальных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26 574,2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23 529,7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-3 044,5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0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947 416,1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940 881,7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-6 534,4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2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Поддержание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технико-эксплуатационного и санитарного состояния автомобильных дорог общего пользования местного значения и обеспечение их соответствия требованиям технических регламентов, санитарных правил и нормативов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888 327,3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881 792,9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-6 534,4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8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имиджевых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13 289,0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12 921,3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-367,7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Участие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организации и проведении международных мероприятий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2 086,0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2 066,1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информационными материалами на иностранных языках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2 514,0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2 166,2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-347,8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872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3" y="47700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17086" y="421633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050806"/>
              </p:ext>
            </p:extLst>
          </p:nvPr>
        </p:nvGraphicFramePr>
        <p:xfrm>
          <a:off x="713128" y="760187"/>
          <a:ext cx="10947241" cy="5961285"/>
        </p:xfrm>
        <a:graphic>
          <a:graphicData uri="http://schemas.openxmlformats.org/drawingml/2006/table">
            <a:tbl>
              <a:tblPr/>
              <a:tblGrid>
                <a:gridCol w="7673226"/>
                <a:gridCol w="1045029"/>
                <a:gridCol w="1149531"/>
                <a:gridCol w="1079455"/>
              </a:tblGrid>
              <a:tr h="34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"Социальная поддержка граждан"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207 667,6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205 019,0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-2 648,6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0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Выплата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дополнительного материального обеспечения, доплаты к пенсиям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39 792,2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39 436,1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-356,1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поддержка и помощь отдельным категориям граждан, проживающих на территории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40 856,3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39 060,7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-1 795,6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6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ежемесячной денежной выплаты лицам, награжденным знаками отличия города Сочи "За вклад в развитие города Сочи" и "За безупречную службу городу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14 603,1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-496,9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73 946,0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73 646,0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муниципальных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42 405,9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42 105,9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2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193 117,9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193 072,9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Сопровождение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информационно-коммуникационных технологий органов местного самоуправления и муниципальных учреждений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15 700,1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15 655,1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здравоохранения города-курорта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454 542,6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454 442,9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Повышение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квалификации работников муниципальных учреждений здравоохранения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участия города Сочи в подготовке и проведении Кубка конфедераций в 2017 году и чемпионата мира по футболу в 2018 году в Российской Федерации"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405 458,1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405 422,5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17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5424" y="88744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05434" y="350354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759832"/>
              </p:ext>
            </p:extLst>
          </p:nvPr>
        </p:nvGraphicFramePr>
        <p:xfrm>
          <a:off x="639763" y="681389"/>
          <a:ext cx="11092830" cy="5974620"/>
        </p:xfrm>
        <a:graphic>
          <a:graphicData uri="http://schemas.openxmlformats.org/drawingml/2006/table">
            <a:tbl>
              <a:tblPr/>
              <a:tblGrid>
                <a:gridCol w="7889967"/>
                <a:gridCol w="1053737"/>
                <a:gridCol w="1088571"/>
                <a:gridCol w="1060555"/>
              </a:tblGrid>
              <a:tr h="442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4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нормативно-правовых, материально-технических и социальных условий для успешной подготовки и организации проведения Кубка конфедераций ФИФА 2017 года и чемпионата мира по футболу ФИФА 2018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395 395,1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395 359,5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исполнительно-распорядительного органа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828 563,7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826 877,7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-1 686,0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3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функционирования местной администрации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624 647,7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624 353,7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Непрограммные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в рамках реализации отдельных функций местной администрации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201 880,2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200 488,2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-1 392,0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по финансам и бюджету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369 114,1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358 342,0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-10 772,1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272 685,5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261 913,4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-10 772,1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Контрольно-счетной палаты города-курорта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15 649,1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15 535,1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Руководитель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Контрольно-счетной палаты муниципального образования и его заместители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2 946,0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2 862,0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Аудиторы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Контрольно-счетной палаты города-курорта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2 421,2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2 396,2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Контрольно-счетной палаты города-курорта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10 281,9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10 276,9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избирательной комиссии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5 039,6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4 959,8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Члены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избирательной комиссии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2 852,4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2 782,7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избирательной комиссии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2 187,2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2 177,1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14 043 426,0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14 043 426,0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01914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3579</TotalTime>
  <Words>1427</Words>
  <Application>Microsoft Office PowerPoint</Application>
  <PresentationFormat>Широкоэкранный</PresentationFormat>
  <Paragraphs>359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Михаил Кузнецов</cp:lastModifiedBy>
  <cp:revision>152</cp:revision>
  <cp:lastPrinted>2017-11-09T11:57:31Z</cp:lastPrinted>
  <dcterms:created xsi:type="dcterms:W3CDTF">2017-06-14T12:54:59Z</dcterms:created>
  <dcterms:modified xsi:type="dcterms:W3CDTF">2018-01-17T07:57:37Z</dcterms:modified>
</cp:coreProperties>
</file>