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9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61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74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548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847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039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148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67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9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4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6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7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3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2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C420D6-618C-4C89-8739-CFC08E12BB3C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91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503" y="1819173"/>
            <a:ext cx="1219199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9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4400" dirty="0" smtClean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16400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от 11 августа 2017 года</a:t>
            </a:r>
            <a:endParaRPr lang="ru-RU" sz="4000" b="1" dirty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5179" y="5621153"/>
            <a:ext cx="5284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по финансам и бюджету администрации города Сочи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443789" y="0"/>
            <a:ext cx="2165685" cy="1819173"/>
          </a:xfrm>
          <a:prstGeom prst="line">
            <a:avLst/>
          </a:prstGeom>
          <a:ln w="254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04775" y="0"/>
            <a:ext cx="2926080" cy="247369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695074" y="0"/>
            <a:ext cx="1443789" cy="1260909"/>
          </a:xfrm>
          <a:prstGeom prst="line">
            <a:avLst/>
          </a:prstGeom>
          <a:ln w="19050">
            <a:solidFill>
              <a:schemeClr val="bg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67816" y="0"/>
            <a:ext cx="1925051" cy="1703672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81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31838" y="1449758"/>
            <a:ext cx="174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640" y="367888"/>
            <a:ext cx="10633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Решением Городского Собрания Сочи от 11.08.2017 г. № 147 «О внесении изменений в решение Городского Собрания Сочи от 21.12.2016 г. № 187 «О бюджете города Сочи на 2017 год и на плановый период 2018 и 2019 годов», внесены следующие изменения: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37077"/>
              </p:ext>
            </p:extLst>
          </p:nvPr>
        </p:nvGraphicFramePr>
        <p:xfrm>
          <a:off x="1456492" y="1819090"/>
          <a:ext cx="9235459" cy="4383123"/>
        </p:xfrm>
        <a:graphic>
          <a:graphicData uri="http://schemas.openxmlformats.org/drawingml/2006/table">
            <a:tbl>
              <a:tblPr/>
              <a:tblGrid>
                <a:gridCol w="4905391"/>
                <a:gridCol w="1392889"/>
                <a:gridCol w="1392889"/>
                <a:gridCol w="1544290"/>
              </a:tblGrid>
              <a:tr h="8892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Доходы всего </a:t>
                      </a:r>
                    </a:p>
                    <a:p>
                      <a:pPr algn="just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числе: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12 652 615,9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12 981 900,4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329 284,5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58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1) Налоговые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неналоговые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6 852 000,0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6 932 921,0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80 921,0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9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прибыль организаций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272 921,0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80 921,0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96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2) Безвозмездные поступления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5 800 615,9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6 048 979,4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248 363,5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городских округов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1 509 462,7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757 826,2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248 363,5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5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-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13 443 408,8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13 772 693,3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329 284,5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9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Дефицит (-)  Профицит (+)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-790 792,9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-790 792,9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5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18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2451" y="253367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2560" y="1330585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523817"/>
              </p:ext>
            </p:extLst>
          </p:nvPr>
        </p:nvGraphicFramePr>
        <p:xfrm>
          <a:off x="1558831" y="1669139"/>
          <a:ext cx="9379133" cy="3895638"/>
        </p:xfrm>
        <a:graphic>
          <a:graphicData uri="http://schemas.openxmlformats.org/drawingml/2006/table">
            <a:tbl>
              <a:tblPr/>
              <a:tblGrid>
                <a:gridCol w="4956998"/>
                <a:gridCol w="1422505"/>
                <a:gridCol w="1422505"/>
                <a:gridCol w="1577125"/>
              </a:tblGrid>
              <a:tr h="8965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1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2 139 362,3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2 387 725,8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248 363,5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Дорожное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 (дорожные фонды)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953 935,2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1 202 298,7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248 363,5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9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Жилищно-коммунальное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1 856 340,6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1 937 261,6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80 921,0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66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Коммунальное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451 185,4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532 106,4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80 921,0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7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Всего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расходов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13 443 408,8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13 772 693,3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329 284,5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35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tx2">
                <a:lumMod val="40000"/>
                <a:lumOff val="60000"/>
              </a:schemeClr>
            </a:gs>
            <a:gs pos="2186">
              <a:schemeClr val="tx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7" y="247832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86163" y="957393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418114"/>
              </p:ext>
            </p:extLst>
          </p:nvPr>
        </p:nvGraphicFramePr>
        <p:xfrm>
          <a:off x="1076654" y="1295947"/>
          <a:ext cx="10220196" cy="5026476"/>
        </p:xfrm>
        <a:graphic>
          <a:graphicData uri="http://schemas.openxmlformats.org/drawingml/2006/table">
            <a:tbl>
              <a:tblPr/>
              <a:tblGrid>
                <a:gridCol w="6109750"/>
                <a:gridCol w="1393372"/>
                <a:gridCol w="1428206"/>
                <a:gridCol w="1288868"/>
              </a:tblGrid>
              <a:tr h="499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1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570 511,8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651 432,8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80 921,0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1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оказание финансовой помощи в целях предупреждения банкротства муниципального унитарного предприятия города Сочи "Водосток"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26 033,6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45 954,6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19 921,0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3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возмещение затрат, связанных с транспортировкой и захоронением твердых коммунальных отходов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36 000,0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97 000,0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61 000,0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7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704 859,0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953 222,5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248 363,5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Капитальный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 и ремонт автомобильных дорог общего пользования местного значения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251 570,0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499 933,5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248 363,5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13 443 408,8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13 772 693,3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329 284,5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98154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2213</TotalTime>
  <Words>376</Words>
  <Application>Microsoft Office PowerPoint</Application>
  <PresentationFormat>Широкоэкранный</PresentationFormat>
  <Paragraphs>95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Зюзько</dc:creator>
  <cp:lastModifiedBy>Елена Зюзько</cp:lastModifiedBy>
  <cp:revision>101</cp:revision>
  <dcterms:created xsi:type="dcterms:W3CDTF">2017-06-14T12:54:59Z</dcterms:created>
  <dcterms:modified xsi:type="dcterms:W3CDTF">2017-09-04T07:45:58Z</dcterms:modified>
</cp:coreProperties>
</file>