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0.xml" ContentType="application/vnd.openxmlformats-officedocument.drawingml.chartshapes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1.xml" ContentType="application/vnd.openxmlformats-officedocument.drawingml.chartshapes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2.xml" ContentType="application/vnd.openxmlformats-officedocument.drawingml.chartshapes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3.xml" ContentType="application/vnd.openxmlformats-officedocument.drawingml.chartshapes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4.xml" ContentType="application/vnd.openxmlformats-officedocument.drawingml.chartshapes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5.xml" ContentType="application/vnd.openxmlformats-officedocument.drawingml.chartshapes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16.xml" ContentType="application/vnd.openxmlformats-officedocument.drawingml.chartshapes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7.xml" ContentType="application/vnd.openxmlformats-officedocument.drawingml.chartshapes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5" r:id="rId2"/>
    <p:sldMasterId id="2147483781" r:id="rId3"/>
    <p:sldMasterId id="2147483817" r:id="rId4"/>
    <p:sldMasterId id="2147483829" r:id="rId5"/>
    <p:sldMasterId id="2147483841" r:id="rId6"/>
    <p:sldMasterId id="2147483853" r:id="rId7"/>
    <p:sldMasterId id="2147483865" r:id="rId8"/>
    <p:sldMasterId id="2147483877" r:id="rId9"/>
  </p:sldMasterIdLst>
  <p:notesMasterIdLst>
    <p:notesMasterId r:id="rId68"/>
  </p:notesMasterIdLst>
  <p:sldIdLst>
    <p:sldId id="256" r:id="rId10"/>
    <p:sldId id="347" r:id="rId11"/>
    <p:sldId id="343" r:id="rId12"/>
    <p:sldId id="348" r:id="rId13"/>
    <p:sldId id="304" r:id="rId14"/>
    <p:sldId id="350" r:id="rId15"/>
    <p:sldId id="349" r:id="rId16"/>
    <p:sldId id="346" r:id="rId17"/>
    <p:sldId id="260" r:id="rId18"/>
    <p:sldId id="351" r:id="rId19"/>
    <p:sldId id="262" r:id="rId20"/>
    <p:sldId id="305" r:id="rId21"/>
    <p:sldId id="306" r:id="rId22"/>
    <p:sldId id="333" r:id="rId23"/>
    <p:sldId id="334" r:id="rId24"/>
    <p:sldId id="335" r:id="rId25"/>
    <p:sldId id="336" r:id="rId26"/>
    <p:sldId id="339" r:id="rId27"/>
    <p:sldId id="337" r:id="rId28"/>
    <p:sldId id="338" r:id="rId29"/>
    <p:sldId id="307" r:id="rId30"/>
    <p:sldId id="263" r:id="rId31"/>
    <p:sldId id="271" r:id="rId32"/>
    <p:sldId id="308" r:id="rId33"/>
    <p:sldId id="309" r:id="rId34"/>
    <p:sldId id="272" r:id="rId35"/>
    <p:sldId id="353" r:id="rId36"/>
    <p:sldId id="317" r:id="rId37"/>
    <p:sldId id="281" r:id="rId38"/>
    <p:sldId id="318" r:id="rId39"/>
    <p:sldId id="355" r:id="rId40"/>
    <p:sldId id="275" r:id="rId41"/>
    <p:sldId id="276" r:id="rId42"/>
    <p:sldId id="320" r:id="rId43"/>
    <p:sldId id="277" r:id="rId44"/>
    <p:sldId id="321" r:id="rId45"/>
    <p:sldId id="279" r:id="rId46"/>
    <p:sldId id="322" r:id="rId47"/>
    <p:sldId id="280" r:id="rId48"/>
    <p:sldId id="286" r:id="rId49"/>
    <p:sldId id="323" r:id="rId50"/>
    <p:sldId id="324" r:id="rId51"/>
    <p:sldId id="325" r:id="rId52"/>
    <p:sldId id="326" r:id="rId53"/>
    <p:sldId id="327" r:id="rId54"/>
    <p:sldId id="289" r:id="rId55"/>
    <p:sldId id="290" r:id="rId56"/>
    <p:sldId id="294" r:id="rId57"/>
    <p:sldId id="292" r:id="rId58"/>
    <p:sldId id="291" r:id="rId59"/>
    <p:sldId id="328" r:id="rId60"/>
    <p:sldId id="329" r:id="rId61"/>
    <p:sldId id="296" r:id="rId62"/>
    <p:sldId id="330" r:id="rId63"/>
    <p:sldId id="331" r:id="rId64"/>
    <p:sldId id="332" r:id="rId65"/>
    <p:sldId id="316" r:id="rId66"/>
    <p:sldId id="293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DB"/>
    <a:srgbClr val="56779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image" Target="../media/image17.jp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package" Target="../embeddings/_____Microsoft_Excel14.xlsx"/><Relationship Id="rId4" Type="http://schemas.openxmlformats.org/officeDocument/2006/relationships/image" Target="../media/image21.jp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package" Target="../embeddings/_____Microsoft_Excel17.xlsx"/><Relationship Id="rId4" Type="http://schemas.openxmlformats.org/officeDocument/2006/relationships/image" Target="../media/image25.jpg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1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1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834746309693561"/>
          <c:y val="1.1677291162681217E-2"/>
          <c:w val="0.5503529739041858"/>
          <c:h val="0.982983122857710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Центральный</c:v>
                </c:pt>
                <c:pt idx="1">
                  <c:v>Адлерский</c:v>
                </c:pt>
                <c:pt idx="2">
                  <c:v>Хостинский</c:v>
                </c:pt>
                <c:pt idx="3">
                  <c:v>Лазаревский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154579</c:v>
                </c:pt>
                <c:pt idx="1">
                  <c:v>148013</c:v>
                </c:pt>
                <c:pt idx="2">
                  <c:v>90635</c:v>
                </c:pt>
                <c:pt idx="3">
                  <c:v>93181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5081478988691422E-2"/>
          <c:w val="0.33808872318418037"/>
          <c:h val="0.49403262837434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13429571303594"/>
          <c:y val="3.8303131682941E-2"/>
          <c:w val="0.45068514873140852"/>
          <c:h val="0.852237729185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cap="none" spc="50" baseline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капитальные вложения в объекты муниципальной собственности</c:v>
                </c:pt>
                <c:pt idx="1">
                  <c:v>обслуживание муниципального долга</c:v>
                </c:pt>
                <c:pt idx="2">
                  <c:v>социальное обеспечение населения</c:v>
                </c:pt>
                <c:pt idx="3">
                  <c:v>расходы на выплаты персоналу ОМСУ и казенных учреждений</c:v>
                </c:pt>
                <c:pt idx="4">
                  <c:v>закупка товаров, работ и услуг для обеспечения муниципальных нужд</c:v>
                </c:pt>
                <c:pt idx="5">
                  <c:v>предоставление субсидий бюджетным, автономным учреждениям на выполнение муниципального задания (250 учреждений)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176.7</c:v>
                </c:pt>
                <c:pt idx="1">
                  <c:v>248.9</c:v>
                </c:pt>
                <c:pt idx="2">
                  <c:v>414.4</c:v>
                </c:pt>
                <c:pt idx="3">
                  <c:v>1452.2</c:v>
                </c:pt>
                <c:pt idx="4">
                  <c:v>2055.6999999999998</c:v>
                </c:pt>
                <c:pt idx="5">
                  <c:v>6025.1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132816"/>
        <c:axId val="211133208"/>
      </c:barChart>
      <c:catAx>
        <c:axId val="21113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50" baseline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33208"/>
        <c:crosses val="autoZero"/>
        <c:auto val="1"/>
        <c:lblAlgn val="ctr"/>
        <c:lblOffset val="100"/>
        <c:noMultiLvlLbl val="0"/>
      </c:catAx>
      <c:valAx>
        <c:axId val="211133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3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Всего расходов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10 621,6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млн.руб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c:rich>
      </c:tx>
      <c:layout>
        <c:manualLayout>
          <c:xMode val="edge"/>
          <c:yMode val="edge"/>
          <c:x val="0.67119436041052438"/>
          <c:y val="6.41025641025641E-3"/>
        </c:manualLayout>
      </c:layout>
      <c:overlay val="0"/>
    </c:title>
    <c:autoTitleDeleted val="0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10975961959151E-2"/>
          <c:y val="0.1354967691277546"/>
          <c:w val="0.63292670707539667"/>
          <c:h val="0.86450323087224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2"/>
          </c:dPt>
          <c:dPt>
            <c:idx val="3"/>
            <c:bubble3D val="0"/>
            <c:explosion val="33"/>
          </c:dPt>
          <c:dLbls>
            <c:dLbl>
              <c:idx val="0"/>
              <c:layout>
                <c:manualLayout>
                  <c:x val="-4.5182122650727899E-3"/>
                  <c:y val="-4.72353619550879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68564205494215E-2"/>
                  <c:y val="-0.122221618522516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936739134278697E-2"/>
                  <c:y val="0.1536814238807204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542600319455357E-4"/>
                  <c:y val="7.8792745655997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931550591690624E-2"/>
                  <c:y val="1.80038795364991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962307350873605E-2"/>
                  <c:y val="-0.1131472010003754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41541301823651E-2"/>
                  <c:y val="-0.140321797172576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5515834712002785E-2"/>
                  <c:y val="-8.49950167742919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1680554617299589E-2"/>
                  <c:y val="-9.82046595761660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5875">
                  <a:solidFill>
                    <a:schemeClr val="tx2">
                      <a:lumMod val="5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Остальные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1159.8</c:v>
                </c:pt>
                <c:pt idx="1">
                  <c:v>1073.5</c:v>
                </c:pt>
                <c:pt idx="2">
                  <c:v>1210</c:v>
                </c:pt>
                <c:pt idx="3">
                  <c:v>4802.3999999999996</c:v>
                </c:pt>
                <c:pt idx="4">
                  <c:v>496.8</c:v>
                </c:pt>
                <c:pt idx="5">
                  <c:v>508.4</c:v>
                </c:pt>
                <c:pt idx="6">
                  <c:v>292.39999999999998</c:v>
                </c:pt>
                <c:pt idx="7">
                  <c:v>638.79999999999995</c:v>
                </c:pt>
                <c:pt idx="8">
                  <c:v>439.5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44731522306589"/>
          <c:y val="9.5132916077797974E-2"/>
          <c:w val="0.32241723039927589"/>
          <c:h val="0.90486708392220205"/>
        </c:manualLayout>
      </c:layout>
      <c:overlay val="0"/>
      <c:spPr>
        <a:noFill/>
        <a:ln w="19050" cap="flat" cmpd="sng" algn="ctr">
          <a:noFill/>
          <a:prstDash val="solid"/>
        </a:ln>
        <a:effectLst/>
      </c:spPr>
      <c:txPr>
        <a:bodyPr/>
        <a:lstStyle/>
        <a:p>
          <a:pPr>
            <a:defRPr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  <a:effectLst>
      <a:softEdge rad="635000"/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2018</a:t>
            </a:r>
            <a:r>
              <a:rPr lang="ru-RU" sz="1400" dirty="0" smtClean="0"/>
              <a:t> год (проект)</a:t>
            </a:r>
            <a:endParaRPr lang="ru-RU" sz="1400" dirty="0"/>
          </a:p>
        </c:rich>
      </c:tx>
      <c:layout>
        <c:manualLayout>
          <c:xMode val="edge"/>
          <c:yMode val="edge"/>
          <c:x val="0.28936909810613803"/>
          <c:y val="6.8297000531128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81741782825433E-2"/>
          <c:y val="0.30981082009985628"/>
          <c:w val="0.92836516434349137"/>
          <c:h val="0.63856106493612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/>
            </c:spPr>
          </c:dPt>
          <c:dLbls>
            <c:dLbl>
              <c:idx val="0"/>
              <c:layout>
                <c:manualLayout>
                  <c:x val="-1.9988016420119594E-3"/>
                  <c:y val="-6.08384239747462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18814553716799E-2"/>
                  <c:y val="-2.35392144674495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50" baseline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0.63400000000000001</c:v>
                </c:pt>
                <c:pt idx="1">
                  <c:v>0.36599999999999999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4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38458215275E-2"/>
          <c:y val="0.16106039713487913"/>
          <c:w val="0.89999992308356935"/>
          <c:h val="8.5772681389589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BD7BF"/>
    </a:solidFill>
    <a:ln w="9525" cap="flat" cmpd="sng" algn="ctr">
      <a:noFill/>
      <a:round/>
    </a:ln>
    <a:effectLst>
      <a:softEdge rad="635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2793004784534"/>
          <c:y val="0.18874561955509767"/>
          <c:w val="0.64157010787508129"/>
          <c:h val="0.80828178715841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4802.3999999999996</c:v>
                </c:pt>
                <c:pt idx="1">
                  <c:v>496.8</c:v>
                </c:pt>
                <c:pt idx="2">
                  <c:v>508.4</c:v>
                </c:pt>
                <c:pt idx="3">
                  <c:v>292.39999999999998</c:v>
                </c:pt>
                <c:pt idx="4">
                  <c:v>638.79999999999995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237016692829836E-3"/>
          <c:y val="4.4607676517070746E-2"/>
          <c:w val="0.34200708118041528"/>
          <c:h val="0.95539232348292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3650930897054"/>
          <c:y val="2.5850398543939754E-2"/>
          <c:w val="0.88291688680047664"/>
          <c:h val="0.851942906332366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расходы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8.7635190292866005E-4"/>
                  <c:y val="5.2410274765223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0.67800000000000005</c:v>
                </c:pt>
                <c:pt idx="1">
                  <c:v>0.503</c:v>
                </c:pt>
                <c:pt idx="2">
                  <c:v>0.42399999999999999</c:v>
                </c:pt>
                <c:pt idx="3">
                  <c:v>0.43</c:v>
                </c:pt>
                <c:pt idx="4">
                  <c:v>0.42899999999999999</c:v>
                </c:pt>
                <c:pt idx="5">
                  <c:v>0.36599999999999999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0471435713492182E-2"/>
                  <c:y val="-1.5070201030944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/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0.32200000000000001</c:v>
                </c:pt>
                <c:pt idx="1">
                  <c:v>0.497</c:v>
                </c:pt>
                <c:pt idx="2">
                  <c:v>0.57599999999999996</c:v>
                </c:pt>
                <c:pt idx="3" formatCode="0%">
                  <c:v>0.56999999999999995</c:v>
                </c:pt>
                <c:pt idx="4">
                  <c:v>0.57099999999999995</c:v>
                </c:pt>
                <c:pt idx="5">
                  <c:v>0.63400000000000001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209847008"/>
        <c:axId val="212974880"/>
      </c:barChart>
      <c:catAx>
        <c:axId val="20984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974880"/>
        <c:crosses val="autoZero"/>
        <c:auto val="1"/>
        <c:lblAlgn val="ctr"/>
        <c:lblOffset val="100"/>
        <c:noMultiLvlLbl val="0"/>
      </c:catAx>
      <c:valAx>
        <c:axId val="212974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9847008"/>
        <c:crosses val="autoZero"/>
        <c:crossBetween val="between"/>
      </c:valAx>
      <c:spPr>
        <a:solidFill>
          <a:srgbClr val="728653">
            <a:lumMod val="20000"/>
            <a:lumOff val="80000"/>
          </a:srgbClr>
        </a:solidFill>
        <a:ln>
          <a:solidFill>
            <a:srgbClr val="A53010">
              <a:lumMod val="75000"/>
            </a:srgbClr>
          </a:solidFill>
        </a:ln>
        <a:effectLst>
          <a:outerShdw blurRad="1003300" dist="50800" dir="5400000" algn="ctr" rotWithShape="0">
            <a:srgbClr val="000000">
              <a:alpha val="64000"/>
            </a:srgbClr>
          </a:outerShdw>
        </a:effectLst>
        <a:scene3d>
          <a:camera prst="orthographicFront"/>
          <a:lightRig rig="threePt" dir="t"/>
        </a:scene3d>
        <a:sp3d>
          <a:bevelT w="139700" h="139700"/>
        </a:sp3d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0511956028373"/>
          <c:y val="7.715964397028606E-2"/>
          <c:w val="0.55459669487562058"/>
          <c:h val="0.88994317610557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муниципальным учреждениям в Краснодарском крае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6020432018986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1953379395300228E-3"/>
                  <c:y val="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302252930199534E-3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 педагогические работники учреждений дополнительного образования</c:v>
                </c:pt>
                <c:pt idx="1">
                  <c:v>работники учреждений культуры</c:v>
                </c:pt>
                <c:pt idx="2">
                  <c:v> педагогические работники дошкольных образовательных учреждений</c:v>
                </c:pt>
                <c:pt idx="3">
                  <c:v> педагогические работники учреждений общего образования</c:v>
                </c:pt>
                <c:pt idx="4">
                  <c:v>младший медицинский персонал</c:v>
                </c:pt>
                <c:pt idx="5">
                  <c:v>средний медицинский персонал</c:v>
                </c:pt>
                <c:pt idx="6">
                  <c:v>врачи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29426.2</c:v>
                </c:pt>
                <c:pt idx="1">
                  <c:v>17381.400000000001</c:v>
                </c:pt>
                <c:pt idx="2">
                  <c:v>26001.7</c:v>
                </c:pt>
                <c:pt idx="3">
                  <c:v>32687.200000000001</c:v>
                </c:pt>
                <c:pt idx="4">
                  <c:v>13410.6</c:v>
                </c:pt>
                <c:pt idx="5">
                  <c:v>20108.599999999999</c:v>
                </c:pt>
                <c:pt idx="6">
                  <c:v>35018.5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 в городе Сочи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2.3616718658709753E-3"/>
                  <c:y val="-5.981394158877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627816162749274E-3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953379395300228E-3"/>
                  <c:y val="-1.495321644863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260450586039889E-2"/>
                  <c:y val="-8.971929869179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793006909294858E-2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 педагогические работники учреждений дополнительного образования</c:v>
                </c:pt>
                <c:pt idx="1">
                  <c:v>работники учреждений культуры</c:v>
                </c:pt>
                <c:pt idx="2">
                  <c:v> педагогические работники дошкольных образовательных учреждений</c:v>
                </c:pt>
                <c:pt idx="3">
                  <c:v> педагогические работники учреждений общего образования</c:v>
                </c:pt>
                <c:pt idx="4">
                  <c:v>младший медицинский персонал</c:v>
                </c:pt>
                <c:pt idx="5">
                  <c:v>средний медицинский персонал</c:v>
                </c:pt>
                <c:pt idx="6">
                  <c:v>врачи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28466.5</c:v>
                </c:pt>
                <c:pt idx="1">
                  <c:v>24114.3</c:v>
                </c:pt>
                <c:pt idx="2">
                  <c:v>27816.799999999999</c:v>
                </c:pt>
                <c:pt idx="3">
                  <c:v>32969.800000000003</c:v>
                </c:pt>
                <c:pt idx="4">
                  <c:v>18364</c:v>
                </c:pt>
                <c:pt idx="5">
                  <c:v>28238.400000000001</c:v>
                </c:pt>
                <c:pt idx="6">
                  <c:v>40906.1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75664"/>
        <c:axId val="212976056"/>
      </c:barChart>
      <c:catAx>
        <c:axId val="212975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>
                    <a:lumMod val="95000"/>
                  </a:schemeClr>
                </a:solidFill>
                <a:latin typeface="+mj-lt"/>
              </a:defRPr>
            </a:pPr>
            <a:endParaRPr lang="ru-RU"/>
          </a:p>
        </c:txPr>
        <c:crossAx val="212976056"/>
        <c:crosses val="autoZero"/>
        <c:auto val="1"/>
        <c:lblAlgn val="ctr"/>
        <c:lblOffset val="100"/>
        <c:noMultiLvlLbl val="0"/>
      </c:catAx>
      <c:valAx>
        <c:axId val="21297605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1297566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0" i="0">
                <a:solidFill>
                  <a:schemeClr val="tx2">
                    <a:lumMod val="75000"/>
                  </a:schemeClr>
                </a:solidFill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>
                <a:solidFill>
                  <a:schemeClr val="tx2">
                    <a:lumMod val="75000"/>
                  </a:schemeClr>
                </a:solidFill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735859456715636"/>
          <c:y val="0.60425463070052299"/>
          <c:w val="0.25118422073204372"/>
          <c:h val="0.35474356826722131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 w="66675" cmpd="thickThin">
          <a:solidFill>
            <a:schemeClr val="accent2">
              <a:lumMod val="75000"/>
            </a:schemeClr>
          </a:solidFill>
        </a:ln>
      </c:spPr>
      <c:txPr>
        <a:bodyPr/>
        <a:lstStyle/>
        <a:p>
          <a:pPr>
            <a:defRPr sz="1200" b="0" i="0">
              <a:solidFill>
                <a:schemeClr val="tx2">
                  <a:lumMod val="75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75000"/>
      </a:schemeClr>
    </a:solidFill>
    <a:scene3d>
      <a:camera prst="orthographicFront"/>
      <a:lightRig rig="soft" dir="t">
        <a:rot lat="0" lon="0" rev="0"/>
      </a:lightRig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44817158826202E-2"/>
                  <c:y val="-9.9776503624801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749027457717436E-2"/>
                  <c:y val="-9.9776503624801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88622414162227E-2"/>
                  <c:y val="-8.0771455315315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4588.2</c:v>
                </c:pt>
                <c:pt idx="1">
                  <c:v>4636.5</c:v>
                </c:pt>
                <c:pt idx="2">
                  <c:v>4654.3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976840"/>
        <c:axId val="212977232"/>
        <c:axId val="0"/>
      </c:bar3DChart>
      <c:catAx>
        <c:axId val="212976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977232"/>
        <c:crosses val="autoZero"/>
        <c:auto val="1"/>
        <c:lblAlgn val="ctr"/>
        <c:lblOffset val="100"/>
        <c:noMultiLvlLbl val="0"/>
      </c:catAx>
      <c:valAx>
        <c:axId val="21297723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1297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2.9028305716224351E-2"/>
          <c:w val="0.56359012798419805"/>
          <c:h val="0.92123102362363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3951</c:v>
                </c:pt>
                <c:pt idx="1">
                  <c:v>637.20000000000005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544600737323865"/>
          <c:y val="8.2375202072991656E-3"/>
          <c:w val="0.34318121840308657"/>
          <c:h val="0.98732424924445517"/>
        </c:manualLayout>
      </c:layout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4"/>
      <a:stretch>
        <a:fillRect/>
      </a:stretch>
    </a:blip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98191878222137E-2"/>
                  <c:y val="-3.227832704589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72438494148031E-2"/>
                  <c:y val="-5.072308535783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273041201407317E-2"/>
                  <c:y val="-3.68895166238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30354.6</c:v>
                </c:pt>
                <c:pt idx="1">
                  <c:v>30363.200000000001</c:v>
                </c:pt>
                <c:pt idx="2">
                  <c:v>30367.5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5529280"/>
        <c:axId val="215529672"/>
        <c:axId val="0"/>
      </c:bar3DChart>
      <c:catAx>
        <c:axId val="215529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529672"/>
        <c:crosses val="autoZero"/>
        <c:auto val="1"/>
        <c:lblAlgn val="ctr"/>
        <c:lblOffset val="100"/>
        <c:noMultiLvlLbl val="0"/>
      </c:catAx>
      <c:valAx>
        <c:axId val="2155296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5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210600383093E-2"/>
          <c:y val="5.8588356617979474E-2"/>
          <c:w val="0.52613430437429143"/>
          <c:h val="0.92093657062004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1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1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1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1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2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2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2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2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2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2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</c:dPt>
          <c:dLbls>
            <c:dLbl>
              <c:idx val="0"/>
              <c:layout>
                <c:manualLayout>
                  <c:x val="-8.641065036382628E-2"/>
                  <c:y val="-0.104744251742988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BD28AE0-4B2E-49A0-AA71-9EB8BC772B72}" type="VALUE">
                      <a:rPr lang="en-US" sz="180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800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en-US" sz="18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fld id="{82E096E6-C751-4E89-8233-B57ACDA740FA}" type="PERCENTAGE">
                      <a:rPr lang="en-US" sz="1800" baseline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800" baseline="0" dirty="0" smtClean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302425322082549E-2"/>
                  <c:y val="6.5950084430770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647.1</c:v>
                </c:pt>
                <c:pt idx="1">
                  <c:v>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2565878934935693"/>
          <c:y val="0.1594085936106312"/>
          <c:w val="0.33720922521486135"/>
          <c:h val="0.72289601208178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374676941176"/>
          <c:y val="0"/>
          <c:w val="0.3653153852293629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территории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Центральный</c:v>
                </c:pt>
                <c:pt idx="1">
                  <c:v>Адлерский</c:v>
                </c:pt>
                <c:pt idx="2">
                  <c:v>Хостинский</c:v>
                </c:pt>
                <c:pt idx="3">
                  <c:v>Лазаревский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1352</c:v>
                </c:pt>
                <c:pt idx="2">
                  <c:v>374</c:v>
                </c:pt>
                <c:pt idx="3">
                  <c:v>1744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0786159929708432E-2"/>
          <c:y val="0.15215197690145968"/>
          <c:w val="0.24674741536778586"/>
          <c:h val="0.56963221312009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533363477408923E-2"/>
          <c:y val="1.8899864203731607E-2"/>
          <c:w val="0.95646663652259112"/>
          <c:h val="0.896050746879476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28509523835163E-2"/>
                  <c:y val="-0.4274673618076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79147619077968E-2"/>
                  <c:y val="-0.2313352781547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828509523835201E-2"/>
                  <c:y val="-0.27659652822848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708.5</c:v>
                </c:pt>
                <c:pt idx="1">
                  <c:v>701.1</c:v>
                </c:pt>
                <c:pt idx="2">
                  <c:v>702.7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981152"/>
        <c:axId val="212980760"/>
        <c:axId val="0"/>
      </c:bar3DChart>
      <c:catAx>
        <c:axId val="21298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980760"/>
        <c:crosses val="autoZero"/>
        <c:auto val="1"/>
        <c:lblAlgn val="ctr"/>
        <c:lblOffset val="100"/>
        <c:noMultiLvlLbl val="0"/>
      </c:catAx>
      <c:valAx>
        <c:axId val="21298076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298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483970289791975E-2"/>
                  <c:y val="-0.26227099878805454"/>
                </c:manualLayout>
              </c:layout>
              <c:tx>
                <c:rich>
                  <a:bodyPr/>
                  <a:lstStyle/>
                  <a:p>
                    <a:fld id="{846DD742-D9A3-4A8C-AEA7-122B1EBE97C0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7387214719127967E-2"/>
                  <c:y val="-0.47103701313136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483970289791975E-2"/>
                  <c:y val="-0.47825888014292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29.7</c:v>
                </c:pt>
                <c:pt idx="1">
                  <c:v>30.4</c:v>
                </c:pt>
                <c:pt idx="2">
                  <c:v>30.4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135168"/>
        <c:axId val="211137912"/>
        <c:axId val="0"/>
      </c:bar3DChart>
      <c:catAx>
        <c:axId val="21113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137912"/>
        <c:crosses val="autoZero"/>
        <c:auto val="1"/>
        <c:lblAlgn val="ctr"/>
        <c:lblOffset val="100"/>
        <c:noMultiLvlLbl val="0"/>
      </c:catAx>
      <c:valAx>
        <c:axId val="211137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13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7.8768976376364944E-2"/>
          <c:w val="0.56359012798419805"/>
          <c:h val="0.92123102362363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8107032156628871E-2"/>
                  <c:y val="0.1620169779329448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0">
                    <a:spAutoFit/>
                  </a:bodyPr>
                  <a:lstStyle/>
                  <a:p>
                    <a:pPr algn="ctr"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A1FA7E8-450B-4566-97E7-DCD8451262D2}" type="VALUE">
                      <a:rPr lang="en-US" sz="1800" smtClean="0">
                        <a:solidFill>
                          <a:schemeClr val="tx1"/>
                        </a:solidFill>
                      </a:rPr>
                      <a:pPr algn="ctr">
                        <a:defRPr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EC53A5D9-B800-4EA0-B980-660E86BECE3B}" type="PERCENTAGE">
                      <a:rPr lang="en-US" sz="1800" baseline="0" smtClean="0">
                        <a:solidFill>
                          <a:schemeClr val="tx1"/>
                        </a:solidFill>
                      </a:rPr>
                      <a:pPr algn="ctr">
                        <a:defRPr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828"/>
                        <a:gd name="adj2" fmla="val -40463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180129367841278E-2"/>
                  <c:y val="-5.566227462726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0">
                <a:spAutoFit/>
              </a:bodyPr>
              <a:lstStyle/>
              <a:p>
                <a:pPr algn="ctr"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318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9049556151011962"/>
          <c:y val="7.5827483263750287E-2"/>
          <c:w val="0.37125404668874179"/>
          <c:h val="0.860146813162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2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53539538923869E-2"/>
                  <c:y val="-0.43929689436696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977232140448482E-2"/>
                  <c:y val="-0.33760779844868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977232140448559E-2"/>
                  <c:y val="-0.2155808833467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391</c:v>
                </c:pt>
                <c:pt idx="1">
                  <c:v>379.1</c:v>
                </c:pt>
                <c:pt idx="2">
                  <c:v>365.2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980368"/>
        <c:axId val="212979976"/>
        <c:axId val="0"/>
      </c:bar3DChart>
      <c:catAx>
        <c:axId val="21298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979976"/>
        <c:crosses val="autoZero"/>
        <c:auto val="1"/>
        <c:lblAlgn val="ctr"/>
        <c:lblOffset val="100"/>
        <c:noMultiLvlLbl val="0"/>
      </c:catAx>
      <c:valAx>
        <c:axId val="21297997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298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361506900342659E-2"/>
                  <c:y val="-0.43127734738146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97490916308591E-2"/>
                  <c:y val="-0.43792542092759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852506591284188E-2"/>
                  <c:y val="-0.426730296456977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0.27</c:v>
                </c:pt>
                <c:pt idx="1">
                  <c:v>0.27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979584"/>
        <c:axId val="212979192"/>
        <c:axId val="0"/>
      </c:bar3DChart>
      <c:catAx>
        <c:axId val="212979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979192"/>
        <c:crosses val="autoZero"/>
        <c:auto val="1"/>
        <c:lblAlgn val="ctr"/>
        <c:lblOffset val="100"/>
        <c:noMultiLvlLbl val="0"/>
      </c:catAx>
      <c:valAx>
        <c:axId val="21297919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129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25558101279472E-2"/>
                  <c:y val="-0.43441461020416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081761592839518E-2"/>
                  <c:y val="-0.26772063187001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081761592839518E-2"/>
                  <c:y val="-0.2273099704556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483.2</c:v>
                </c:pt>
                <c:pt idx="1">
                  <c:v>448.1</c:v>
                </c:pt>
                <c:pt idx="2">
                  <c:v>438.6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694024"/>
        <c:axId val="319251192"/>
        <c:axId val="0"/>
      </c:bar3DChart>
      <c:catAx>
        <c:axId val="208694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1192"/>
        <c:crosses val="autoZero"/>
        <c:auto val="1"/>
        <c:lblAlgn val="ctr"/>
        <c:lblOffset val="100"/>
        <c:noMultiLvlLbl val="0"/>
      </c:catAx>
      <c:valAx>
        <c:axId val="319251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69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312228977319205E-2"/>
          <c:y val="8.7667288723007192E-2"/>
          <c:w val="0.93937554204536156"/>
          <c:h val="0.893590280687054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33736460064214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963966194597995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48851327331001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227.1</c:v>
                </c:pt>
                <c:pt idx="1">
                  <c:v>239.2</c:v>
                </c:pt>
                <c:pt idx="2">
                  <c:v>248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251976"/>
        <c:axId val="319252368"/>
        <c:axId val="0"/>
      </c:bar3DChart>
      <c:catAx>
        <c:axId val="319251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2368"/>
        <c:crosses val="autoZero"/>
        <c:auto val="1"/>
        <c:lblAlgn val="ctr"/>
        <c:lblOffset val="100"/>
        <c:noMultiLvlLbl val="0"/>
      </c:catAx>
      <c:valAx>
        <c:axId val="319252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5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33736460064214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963966194597995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48851327331001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35.5</c:v>
                </c:pt>
                <c:pt idx="1">
                  <c:v>35.5</c:v>
                </c:pt>
                <c:pt idx="2">
                  <c:v>35.5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253152"/>
        <c:axId val="319253544"/>
        <c:axId val="0"/>
      </c:bar3DChart>
      <c:catAx>
        <c:axId val="31925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3544"/>
        <c:crosses val="autoZero"/>
        <c:auto val="1"/>
        <c:lblAlgn val="ctr"/>
        <c:lblOffset val="100"/>
        <c:noMultiLvlLbl val="0"/>
      </c:catAx>
      <c:valAx>
        <c:axId val="319253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210526315789476E-2"/>
                  <c:y val="-0.39420413729739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15789473684115E-2"/>
                  <c:y val="-0.34440993048088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315789473684209E-2"/>
                  <c:y val="-0.41910124070565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57.3</c:v>
                </c:pt>
                <c:pt idx="1">
                  <c:v>47.3</c:v>
                </c:pt>
                <c:pt idx="2">
                  <c:v>60.9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254328"/>
        <c:axId val="319254720"/>
        <c:axId val="0"/>
      </c:bar3DChart>
      <c:catAx>
        <c:axId val="319254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4720"/>
        <c:crosses val="autoZero"/>
        <c:auto val="1"/>
        <c:lblAlgn val="ctr"/>
        <c:lblOffset val="100"/>
        <c:noMultiLvlLbl val="0"/>
      </c:catAx>
      <c:valAx>
        <c:axId val="31925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5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493011199136937E-2"/>
                  <c:y val="-0.35910217387590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493011199136937E-2"/>
                  <c:y val="-0.44887771734488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45107839395769E-2"/>
                  <c:y val="-0.25810468747330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127.7</c:v>
                </c:pt>
                <c:pt idx="1">
                  <c:v>169.2</c:v>
                </c:pt>
                <c:pt idx="2">
                  <c:v>83.2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255504"/>
        <c:axId val="319255896"/>
        <c:axId val="0"/>
      </c:bar3DChart>
      <c:catAx>
        <c:axId val="31925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5896"/>
        <c:crosses val="autoZero"/>
        <c:auto val="1"/>
        <c:lblAlgn val="ctr"/>
        <c:lblOffset val="100"/>
        <c:noMultiLvlLbl val="0"/>
      </c:catAx>
      <c:valAx>
        <c:axId val="319255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5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0572047588086E-2"/>
          <c:y val="5.2241835734240717E-2"/>
          <c:w val="0.44139787043176421"/>
          <c:h val="0.730954412028209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223443306822142E-3"/>
                  <c:y val="-3.27266955005174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57331253052576"/>
                      <c:h val="7.85278346987494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4315</c:v>
                </c:pt>
                <c:pt idx="1">
                  <c:v>2155</c:v>
                </c:pt>
                <c:pt idx="2">
                  <c:v>4151.6000000000004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427626906949613"/>
          <c:y val="0.12393361077857502"/>
          <c:w val="0.43572377895519071"/>
          <c:h val="0.6769261083274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68808154123771E-2"/>
                  <c:y val="-0.44653968491962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745947097623433E-2"/>
                  <c:y val="-0.26790223145632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34153066103242E-2"/>
                  <c:y val="-0.23257318351108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367.8</c:v>
                </c:pt>
                <c:pt idx="1">
                  <c:v>349.8</c:v>
                </c:pt>
                <c:pt idx="2">
                  <c:v>346.1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256680"/>
        <c:axId val="319257072"/>
        <c:axId val="0"/>
      </c:bar3DChart>
      <c:catAx>
        <c:axId val="319256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7072"/>
        <c:crosses val="autoZero"/>
        <c:auto val="1"/>
        <c:lblAlgn val="ctr"/>
        <c:lblOffset val="100"/>
        <c:noMultiLvlLbl val="0"/>
      </c:catAx>
      <c:valAx>
        <c:axId val="31925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5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20602232010707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71859057597208E-2"/>
                  <c:y val="-0.41953270801023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82160315953027E-2"/>
                  <c:y val="-0.4208040491887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264.2</c:v>
                </c:pt>
                <c:pt idx="1">
                  <c:v>291.8</c:v>
                </c:pt>
                <c:pt idx="2">
                  <c:v>291.8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257856"/>
        <c:axId val="319258248"/>
        <c:axId val="0"/>
      </c:bar3DChart>
      <c:catAx>
        <c:axId val="319257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58248"/>
        <c:crosses val="autoZero"/>
        <c:auto val="1"/>
        <c:lblAlgn val="ctr"/>
        <c:lblOffset val="100"/>
        <c:noMultiLvlLbl val="0"/>
      </c:catAx>
      <c:valAx>
        <c:axId val="31925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5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20602232010707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71859057597208E-2"/>
                  <c:y val="-0.41953270801023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82160315953027E-2"/>
                  <c:y val="-0.4208040491887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264.2</c:v>
                </c:pt>
                <c:pt idx="1">
                  <c:v>291.8</c:v>
                </c:pt>
                <c:pt idx="2">
                  <c:v>291.8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20560"/>
        <c:axId val="217020952"/>
        <c:axId val="0"/>
      </c:bar3DChart>
      <c:catAx>
        <c:axId val="217020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020952"/>
        <c:crosses val="autoZero"/>
        <c:auto val="1"/>
        <c:lblAlgn val="ctr"/>
        <c:lblOffset val="100"/>
        <c:noMultiLvlLbl val="0"/>
      </c:catAx>
      <c:valAx>
        <c:axId val="217020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02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5176828818933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53430181569898E-2"/>
                  <c:y val="-0.45613317134163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956221583956931E-2"/>
                  <c:y val="-0.46263315013888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38.4</c:v>
                </c:pt>
                <c:pt idx="1">
                  <c:v>38.4</c:v>
                </c:pt>
                <c:pt idx="2">
                  <c:v>38.4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5601288"/>
        <c:axId val="215601680"/>
        <c:axId val="0"/>
      </c:bar3DChart>
      <c:catAx>
        <c:axId val="215601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601680"/>
        <c:crosses val="autoZero"/>
        <c:auto val="1"/>
        <c:lblAlgn val="ctr"/>
        <c:lblOffset val="100"/>
        <c:noMultiLvlLbl val="0"/>
      </c:catAx>
      <c:valAx>
        <c:axId val="215601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6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801343052945E-2"/>
                  <c:y val="-0.45727899425781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642888138553668E-2"/>
                  <c:y val="-0.43959775155037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059887251168899E-2"/>
                  <c:y val="-0.42348780297616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430.3</c:v>
                </c:pt>
                <c:pt idx="1">
                  <c:v>338.9</c:v>
                </c:pt>
                <c:pt idx="2">
                  <c:v>338.9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5602464"/>
        <c:axId val="215602856"/>
        <c:axId val="0"/>
      </c:bar3DChart>
      <c:catAx>
        <c:axId val="215602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602856"/>
        <c:crosses val="autoZero"/>
        <c:auto val="1"/>
        <c:lblAlgn val="ctr"/>
        <c:lblOffset val="100"/>
        <c:noMultiLvlLbl val="0"/>
      </c:catAx>
      <c:valAx>
        <c:axId val="21560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60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44367608023409E-2"/>
          <c:y val="7.3200926662799398E-2"/>
          <c:w val="0.93457065210391421"/>
          <c:h val="0.884969972387029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2562510009547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797797789593304E-2"/>
                  <c:y val="-0.42912664048505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2269228726546781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0034037779945226E-2"/>
                  <c:y val="-0.42341836799810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148493308373107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126</c:v>
                </c:pt>
                <c:pt idx="1">
                  <c:v>126</c:v>
                </c:pt>
                <c:pt idx="2">
                  <c:v>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706376"/>
        <c:axId val="212706768"/>
        <c:axId val="0"/>
      </c:bar3DChart>
      <c:catAx>
        <c:axId val="212706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706768"/>
        <c:crosses val="autoZero"/>
        <c:auto val="1"/>
        <c:lblAlgn val="ctr"/>
        <c:lblOffset val="100"/>
        <c:noMultiLvlLbl val="0"/>
      </c:catAx>
      <c:valAx>
        <c:axId val="21270676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270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44367608023409E-2"/>
          <c:y val="7.3200926662799398E-2"/>
          <c:w val="0.93457065210391421"/>
          <c:h val="0.884969972387029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5699692580810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49675253585503E-2"/>
                  <c:y val="-0.36376846439853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1275787578980217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0034037779945226E-2"/>
                  <c:y val="-0.465247468948273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148493308373107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139.6</c:v>
                </c:pt>
                <c:pt idx="1">
                  <c:v>109.6</c:v>
                </c:pt>
                <c:pt idx="2">
                  <c:v>149.6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707552"/>
        <c:axId val="212707944"/>
        <c:axId val="0"/>
      </c:bar3DChart>
      <c:catAx>
        <c:axId val="212707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707944"/>
        <c:crosses val="autoZero"/>
        <c:auto val="1"/>
        <c:lblAlgn val="ctr"/>
        <c:lblOffset val="100"/>
        <c:noMultiLvlLbl val="0"/>
      </c:catAx>
      <c:valAx>
        <c:axId val="21270794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27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3463944878349"/>
          <c:y val="1.5029365714565724E-2"/>
          <c:w val="0.34417428145381079"/>
          <c:h val="0.930464196851012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6269449715370087E-2"/>
                  <c:y val="2.71061460213269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780645161290323E-3"/>
                  <c:y val="5.8904795836447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3506059.5</c:v>
                </c:pt>
                <c:pt idx="1">
                  <c:v>645562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27595464990392"/>
          <c:y val="0.11987959870707647"/>
          <c:w val="0.32407650853889941"/>
          <c:h val="0.45128897499435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87108283218884E-2"/>
                  <c:y val="-0.19212838921883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76905987972532E-2"/>
                  <c:y val="-0.2679685428578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74216566437768E-2"/>
                  <c:y val="-0.34886470673946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64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3781.9</c:v>
                </c:pt>
                <c:pt idx="1">
                  <c:v>4060.4</c:v>
                </c:pt>
                <c:pt idx="2">
                  <c:v>4315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64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9842696"/>
        <c:axId val="209843088"/>
        <c:axId val="0"/>
      </c:bar3DChart>
      <c:catAx>
        <c:axId val="20984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09843088"/>
        <c:crosses val="autoZero"/>
        <c:auto val="1"/>
        <c:lblAlgn val="ctr"/>
        <c:lblOffset val="100"/>
        <c:noMultiLvlLbl val="0"/>
      </c:catAx>
      <c:valAx>
        <c:axId val="2098430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ru-RU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5.8155382028603327E-2"/>
              <c:y val="0.2424114063591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crossAx val="20984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>
      <a:noFill/>
    </a:ln>
    <a:effectLst/>
  </c:spPr>
  <c:txPr>
    <a:bodyPr/>
    <a:lstStyle/>
    <a:p>
      <a:pPr>
        <a:defRPr>
          <a:solidFill>
            <a:schemeClr val="bg1">
              <a:lumMod val="75000"/>
            </a:schemeClr>
          </a:solidFill>
          <a:latin typeface="+mj-lt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196951891143554E-2"/>
                  <c:y val="-0.31852864528385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22332904750611E-2"/>
                  <c:y val="-0.2224644506744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71570877536501E-2"/>
                  <c:y val="-0.2174084404318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4155.3</c:v>
                </c:pt>
                <c:pt idx="1">
                  <c:v>2339.6</c:v>
                </c:pt>
                <c:pt idx="2">
                  <c:v>2155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9843872"/>
        <c:axId val="209844264"/>
        <c:axId val="0"/>
      </c:bar3DChart>
      <c:catAx>
        <c:axId val="20984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844264"/>
        <c:crosses val="autoZero"/>
        <c:auto val="1"/>
        <c:lblAlgn val="ctr"/>
        <c:lblOffset val="100"/>
        <c:noMultiLvlLbl val="0"/>
      </c:catAx>
      <c:valAx>
        <c:axId val="2098442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рублей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crossAx val="2098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>
      <a:noFill/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18877150802362E-2"/>
                  <c:y val="-0.36908874770986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07831572620347E-2"/>
                  <c:y val="-0.29324859407085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51274776470994E-2"/>
                  <c:y val="-0.32358465552645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4794.1000000000004</c:v>
                </c:pt>
                <c:pt idx="1">
                  <c:v>3718</c:v>
                </c:pt>
                <c:pt idx="2">
                  <c:v>4151.6000000000004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9845048"/>
        <c:axId val="209845440"/>
        <c:axId val="0"/>
      </c:bar3DChart>
      <c:catAx>
        <c:axId val="209845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845440"/>
        <c:crosses val="autoZero"/>
        <c:auto val="1"/>
        <c:lblAlgn val="ctr"/>
        <c:lblOffset val="100"/>
        <c:noMultiLvlLbl val="0"/>
      </c:catAx>
      <c:valAx>
        <c:axId val="2098454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рублей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crossAx val="20984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>
      <a:noFill/>
    </a:ln>
    <a:effectLst/>
  </c:spPr>
  <c:txPr>
    <a:bodyPr/>
    <a:lstStyle/>
    <a:p>
      <a:pPr>
        <a:defRPr sz="1400">
          <a:solidFill>
            <a:schemeClr val="bg1">
              <a:lumMod val="75000"/>
            </a:schemeClr>
          </a:solidFill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27696922564175E-2"/>
          <c:y val="8.5660820274786623E-2"/>
          <c:w val="0.84266562974484316"/>
          <c:h val="0.82404618171777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1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1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1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1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2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2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2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2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2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2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3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3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3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3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3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3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4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4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4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4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4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4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5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5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5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5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5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5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6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6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6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6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1">
                      <a:lumMod val="6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lumMod val="6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lumMod val="6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1">
                      <a:lumMod val="6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1">
                      <a:lumMod val="6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1">
                      <a:lumMod val="6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2">
                      <a:lumMod val="6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2">
                      <a:lumMod val="6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2">
                      <a:lumMod val="6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2">
                      <a:lumMod val="6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2">
                      <a:lumMod val="6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2">
                      <a:lumMod val="6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3">
                      <a:lumMod val="6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3">
                      <a:lumMod val="6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3">
                      <a:lumMod val="6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3">
                      <a:lumMod val="6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3">
                      <a:lumMod val="6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3">
                      <a:lumMod val="6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4">
                      <a:lumMod val="6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4">
                      <a:lumMod val="6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4">
                      <a:lumMod val="6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4">
                      <a:lumMod val="6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4">
                      <a:lumMod val="6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4">
                      <a:lumMod val="6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5">
                      <a:lumMod val="6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5">
                      <a:lumMod val="6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5">
                      <a:lumMod val="6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5">
                      <a:lumMod val="6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5">
                      <a:lumMod val="6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5">
                      <a:lumMod val="6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6">
                      <a:lumMod val="6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lumMod val="6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lumMod val="6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6">
                      <a:lumMod val="6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6">
                      <a:lumMod val="6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6">
                      <a:lumMod val="6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1">
                      <a:lumMod val="80000"/>
                      <a:lumOff val="20000"/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lumMod val="80000"/>
                      <a:lumOff val="20000"/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lumMod val="80000"/>
                      <a:lumOff val="20000"/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1">
                      <a:lumMod val="80000"/>
                      <a:lumOff val="20000"/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1">
                      <a:lumMod val="80000"/>
                      <a:lumOff val="20000"/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dPt>
          <c:dLbls>
            <c:dLbl>
              <c:idx val="0"/>
              <c:layout>
                <c:manualLayout>
                  <c:x val="0.1830045954633564"/>
                  <c:y val="1.4695879236056813E-2"/>
                </c:manualLayout>
              </c:layout>
              <c:tx>
                <c:rich>
                  <a:bodyPr/>
                  <a:lstStyle/>
                  <a:p>
                    <a:fld id="{2D89E10E-CD54-436C-B391-0861710BE93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D23BA3D-E3B2-44AE-B957-FF64B6DB9A9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2.4404058754327811E-2"/>
                </c:manualLayout>
              </c:layout>
              <c:tx>
                <c:rich>
                  <a:bodyPr/>
                  <a:lstStyle/>
                  <a:p>
                    <a:fld id="{FDF2F531-042E-42BD-B21A-1DA18B66B6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365F5C7-B934-48A8-A75D-D533E2243360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312067211685902E-2"/>
                  <c:y val="-6.9482390850306632E-3"/>
                </c:manualLayout>
              </c:layout>
              <c:tx>
                <c:rich>
                  <a:bodyPr/>
                  <a:lstStyle/>
                  <a:p>
                    <a:fld id="{7B599AB0-368E-4A0D-85D5-3CB03DC30D2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01170A5-819A-4688-85B3-26484D0E2CC6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5629295740689726E-2"/>
                  <c:y val="0"/>
                </c:manualLayout>
              </c:layout>
              <c:tx>
                <c:rich>
                  <a:bodyPr/>
                  <a:lstStyle/>
                  <a:p>
                    <a:fld id="{51AEB64A-E094-4FAB-BB91-2E3D8818737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59367AF-A2C9-4227-8993-4464440BEB5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4.1152834870199606E-2"/>
                  <c:y val="2.8568500243097976E-2"/>
                </c:manualLayout>
              </c:layout>
              <c:tx>
                <c:rich>
                  <a:bodyPr/>
                  <a:lstStyle/>
                  <a:p>
                    <a:fld id="{EDC8806A-C663-467B-95CE-D38C307461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5692D63-F12A-4531-B8DC-697CB5E3880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8789764100285156E-3"/>
                  <c:y val="5.824496901436442E-2"/>
                </c:manualLayout>
              </c:layout>
              <c:tx>
                <c:rich>
                  <a:bodyPr/>
                  <a:lstStyle/>
                  <a:p>
                    <a:fld id="{D670D5D1-1461-4C83-BBA3-6C56159F04D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4B74167-2262-41E9-9817-3A966F2B229E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2046161537606954E-2"/>
                  <c:y val="6.0261207938786393E-3"/>
                </c:manualLayout>
              </c:layout>
              <c:tx>
                <c:rich>
                  <a:bodyPr/>
                  <a:lstStyle/>
                  <a:p>
                    <a:fld id="{CC33A2D4-4211-4FC5-AEE6-2D7F2E6BD2D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525484D-74EF-4EB5-92AA-DBA23CDC7633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5.6209242323846504E-4"/>
                  <c:y val="0.1014536555007081"/>
                </c:manualLayout>
              </c:layout>
              <c:tx>
                <c:rich>
                  <a:bodyPr/>
                  <a:lstStyle/>
                  <a:p>
                    <a:fld id="{B251D4A9-3A04-425D-9137-DA6A3A47746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04DFAD6-5B3D-4FC3-BA8E-F9475A73B157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2601201201998727"/>
                  <c:y val="0.12914540533769178"/>
                </c:manualLayout>
              </c:layout>
              <c:tx>
                <c:rich>
                  <a:bodyPr/>
                  <a:lstStyle/>
                  <a:p>
                    <a:fld id="{ADAB5491-BD94-4B4B-B6EC-755C45B50C6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FE57777-D1DA-4916-9FE5-B776255486A9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317477537770495"/>
                  <c:y val="4.3683854166033223E-2"/>
                </c:manualLayout>
              </c:layout>
              <c:tx>
                <c:rich>
                  <a:bodyPr/>
                  <a:lstStyle/>
                  <a:p>
                    <a:fld id="{58EF1C1E-7CE8-4277-A531-6F7571098B7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3246E2-5F4C-412E-A3EA-58B32878F07D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0.11805419263229135"/>
                  <c:y val="-5.0566470531765381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Sakkal Majalla" panose="02000000000000000000" pitchFamily="2" charset="-78"/>
                      </a:defRPr>
                    </a:pPr>
                    <a:fld id="{AA0047EA-6E0B-49C6-8F51-0304BF175BC6}" type="CATEGORYNAME">
                      <a: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Sakkal Majalla" panose="02000000000000000000" pitchFamily="2" charset="-78"/>
                      </a:rPr>
                      <a:pPr>
                        <a:defRPr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Sakkal Majalla" panose="02000000000000000000" pitchFamily="2" charset="-78"/>
                        </a:defRPr>
                      </a:pPr>
                      <a:t>[ИМЯ КАТЕГОРИИ]</a:t>
                    </a:fld>
                    <a:r>
                      <a:rPr lang="ru-RU" sz="11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Sakkal Majalla" panose="02000000000000000000" pitchFamily="2" charset="-78"/>
                      </a:rPr>
                      <a:t>
</a:t>
                    </a:r>
                    <a:fld id="{7A5893A4-D041-4E10-8187-C05CEEDABDFA}" type="PERCENTAGE">
                      <a:rPr lang="ru-RU" sz="11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Sakkal Majalla" panose="02000000000000000000" pitchFamily="2" charset="-78"/>
                      </a:rPr>
                      <a:pPr>
                        <a:defRPr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Sakkal Majalla" panose="02000000000000000000" pitchFamily="2" charset="-78"/>
                        </a:defRPr>
                      </a:pPr>
                      <a:t>[ПРОЦЕНТ]</a:t>
                    </a:fld>
                    <a:endParaRPr lang="ru-RU" sz="1100" b="1" baseline="0" dirty="0">
                      <a:solidFill>
                        <a:schemeClr val="accent2">
                          <a:lumMod val="50000"/>
                        </a:schemeClr>
                      </a:solidFill>
                      <a:latin typeface="+mj-lt"/>
                      <a:cs typeface="Sakkal Majalla" panose="02000000000000000000" pitchFamily="2" charset="-78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j-lt"/>
                      <a:ea typeface="+mn-ea"/>
                      <a:cs typeface="Sakkal Majalla" panose="02000000000000000000" pitchFamily="2" charset="-78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6.7564403380433301E-3"/>
                  <c:y val="0"/>
                </c:manualLayout>
              </c:layout>
              <c:tx>
                <c:rich>
                  <a:bodyPr/>
                  <a:lstStyle/>
                  <a:p>
                    <a:fld id="{7944A47F-4BF3-4EA9-9E7F-FEFD9FF9305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7BC0DAF-B7F9-49F5-856C-0BE6D2EF40BC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4.946802836532873E-2"/>
                  <c:y val="0"/>
                </c:manualLayout>
              </c:layout>
              <c:tx>
                <c:rich>
                  <a:bodyPr/>
                  <a:lstStyle/>
                  <a:p>
                    <a:fld id="{5D334E07-F6B1-4DB1-89BB-909F2285909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1926EFD-2380-40D2-AD44-40D4CD84FAC9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1.3888888888888888E-2"/>
                  <c:y val="-5.24065965894643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 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доходы от акцизов на нефтепродцкты</c:v>
                </c:pt>
                <c:pt idx="3">
                  <c:v>единый налог на вмененный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арендная плата за землю</c:v>
                </c:pt>
                <c:pt idx="8">
                  <c:v>аренда имущества</c:v>
                </c:pt>
                <c:pt idx="9">
                  <c:v>штрафные санкции</c:v>
                </c:pt>
                <c:pt idx="10">
                  <c:v>налог, взимаемый в связи с применением упрощенной системы налогообложения</c:v>
                </c:pt>
                <c:pt idx="11">
                  <c:v>доходы от продажи земельных участков</c:v>
                </c:pt>
                <c:pt idx="12">
                  <c:v>прочие налоговые и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290</c:v>
                </c:pt>
                <c:pt idx="1">
                  <c:v>2223</c:v>
                </c:pt>
                <c:pt idx="2">
                  <c:v>70</c:v>
                </c:pt>
                <c:pt idx="3">
                  <c:v>600</c:v>
                </c:pt>
                <c:pt idx="4">
                  <c:v>220</c:v>
                </c:pt>
                <c:pt idx="5">
                  <c:v>480</c:v>
                </c:pt>
                <c:pt idx="6">
                  <c:v>79</c:v>
                </c:pt>
                <c:pt idx="7">
                  <c:v>1500</c:v>
                </c:pt>
                <c:pt idx="8">
                  <c:v>75</c:v>
                </c:pt>
                <c:pt idx="9">
                  <c:v>90</c:v>
                </c:pt>
                <c:pt idx="10">
                  <c:v>330</c:v>
                </c:pt>
                <c:pt idx="11">
                  <c:v>300</c:v>
                </c:pt>
                <c:pt idx="12">
                  <c:v>213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61992122060375"/>
          <c:y val="6.7825585361375989E-3"/>
          <c:w val="0.81738007877939622"/>
          <c:h val="0.9801545555412797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2014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hade val="100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tint val="100000"/>
                    <a:shade val="57000"/>
                    <a:satMod val="120000"/>
                  </a:schemeClr>
                </a:gs>
                <a:gs pos="80000">
                  <a:schemeClr val="accent2">
                    <a:tint val="100000"/>
                    <a:shade val="56000"/>
                    <a:satMod val="145000"/>
                  </a:schemeClr>
                </a:gs>
                <a:gs pos="88000">
                  <a:schemeClr val="accent2">
                    <a:tint val="100000"/>
                    <a:shade val="63000"/>
                    <a:satMod val="160000"/>
                  </a:schemeClr>
                </a:gs>
                <a:gs pos="100000">
                  <a:schemeClr val="accent2">
                    <a:tint val="99000"/>
                    <a:shade val="100000"/>
                    <a:satMod val="15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Сочи</c:v>
                </c:pt>
                <c:pt idx="1">
                  <c:v>Краснодар</c:v>
                </c:pt>
                <c:pt idx="2">
                  <c:v>Новороссийск</c:v>
                </c:pt>
                <c:pt idx="3">
                  <c:v>Анапа</c:v>
                </c:pt>
                <c:pt idx="4">
                  <c:v>Горячий Ключ</c:v>
                </c:pt>
                <c:pt idx="5">
                  <c:v>Армавир</c:v>
                </c:pt>
              </c:strCache>
            </c:strRef>
          </c:cat>
          <c:val>
            <c:numRef>
              <c:f>Лист1!$B$2:$B$7</c:f>
              <c:numCache>
                <c:formatCode>#,##0.0_р_.</c:formatCode>
                <c:ptCount val="6"/>
                <c:pt idx="0">
                  <c:v>12987</c:v>
                </c:pt>
                <c:pt idx="1">
                  <c:v>12394</c:v>
                </c:pt>
                <c:pt idx="2">
                  <c:v>9036</c:v>
                </c:pt>
                <c:pt idx="3">
                  <c:v>8724</c:v>
                </c:pt>
                <c:pt idx="4">
                  <c:v>5543</c:v>
                </c:pt>
                <c:pt idx="5">
                  <c:v>4947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848576"/>
        <c:axId val="211130464"/>
        <c:axId val="0"/>
      </c:bar3DChart>
      <c:catAx>
        <c:axId val="209848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5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211130464"/>
        <c:crosses val="autoZero"/>
        <c:auto val="1"/>
        <c:lblAlgn val="ctr"/>
        <c:lblOffset val="100"/>
        <c:noMultiLvlLbl val="0"/>
      </c:catAx>
      <c:valAx>
        <c:axId val="21113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84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0010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dirty="0">
            <a:solidFill>
              <a:srgbClr val="FFFF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0.14326</cdr:x>
      <cdr:y>0.80974</cdr:y>
    </cdr:from>
    <cdr:to>
      <cdr:x>0.31656</cdr:x>
      <cdr:y>0.90811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375" y="2478285"/>
          <a:ext cx="836341" cy="301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0.41797</cdr:x>
      <cdr:y>0.81338</cdr:y>
    </cdr:from>
    <cdr:to>
      <cdr:x>0.58203</cdr:x>
      <cdr:y>0.90447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7131" y="2489436"/>
          <a:ext cx="791737" cy="278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0.68164</cdr:x>
      <cdr:y>0.81703</cdr:y>
    </cdr:from>
    <cdr:to>
      <cdr:x>0.85494</cdr:x>
      <cdr:y>0.93362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89609" y="2500587"/>
          <a:ext cx="836341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0.14372</cdr:x>
      <cdr:y>0.76452</cdr:y>
    </cdr:from>
    <cdr:to>
      <cdr:x>0.30269</cdr:x>
      <cdr:y>0.87079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4222" y="1998800"/>
          <a:ext cx="778889" cy="277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0.4121</cdr:x>
      <cdr:y>0.77696</cdr:y>
    </cdr:from>
    <cdr:to>
      <cdr:x>0.56213</cdr:x>
      <cdr:y>0.9433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9217" y="2031312"/>
          <a:ext cx="735133" cy="434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0.67714</cdr:x>
      <cdr:y>0.78473</cdr:y>
    </cdr:from>
    <cdr:to>
      <cdr:x>0.8671</cdr:x>
      <cdr:y>0.90122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7842" y="2051622"/>
          <a:ext cx="930773" cy="304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0.16666</cdr:x>
      <cdr:y>0.67346</cdr:y>
    </cdr:from>
    <cdr:to>
      <cdr:x>0.35515</cdr:x>
      <cdr:y>0.81224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1007" y="1635786"/>
          <a:ext cx="1086867" cy="33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0.4158</cdr:x>
      <cdr:y>0.74285</cdr:y>
    </cdr:from>
    <cdr:to>
      <cdr:x>0.60688</cdr:x>
      <cdr:y>0.90919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97586" y="1804330"/>
          <a:ext cx="1101802" cy="404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0.67844</cdr:x>
      <cdr:y>0.74285</cdr:y>
    </cdr:from>
    <cdr:to>
      <cdr:x>0.89851</cdr:x>
      <cdr:y>0.85934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12022" y="1804330"/>
          <a:ext cx="1268964" cy="282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0.67467</cdr:x>
      <cdr:y>0.74541</cdr:y>
    </cdr:from>
    <cdr:to>
      <cdr:x>0.89474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6781" y="2093494"/>
          <a:ext cx="1049282" cy="327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0.13233</cdr:x>
      <cdr:y>0.74179</cdr:y>
    </cdr:from>
    <cdr:to>
      <cdr:x>0.32082</cdr:x>
      <cdr:y>0.88057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085" y="1801765"/>
          <a:ext cx="804900" cy="33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0.13233</cdr:x>
      <cdr:y>0.74179</cdr:y>
    </cdr:from>
    <cdr:to>
      <cdr:x>0.32082</cdr:x>
      <cdr:y>0.88057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085" y="1801765"/>
          <a:ext cx="804900" cy="33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solidFill>
              <a:schemeClr val="bg1">
                <a:lumMod val="8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solidFill>
              <a:schemeClr val="bg1">
                <a:lumMod val="8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0.44623</cdr:x>
      <cdr:y>0.71945</cdr:y>
    </cdr:from>
    <cdr:to>
      <cdr:x>0.56132</cdr:x>
      <cdr:y>0.81999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0338" y="1923070"/>
          <a:ext cx="980167" cy="268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0.69263</cdr:x>
      <cdr:y>0.71701</cdr:y>
    </cdr:from>
    <cdr:to>
      <cdr:x>0.80979</cdr:x>
      <cdr:y>0.82325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98774" y="1916545"/>
          <a:ext cx="997797" cy="283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6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ru-RU" sz="16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0.68002</cdr:x>
      <cdr:y>0.74603</cdr:y>
    </cdr:from>
    <cdr:to>
      <cdr:x>0.82886</cdr:x>
      <cdr:y>0.85823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38764" y="2014967"/>
          <a:ext cx="971537" cy="303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 smtClean="0"/>
            <a:t>0г.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0.19236</cdr:x>
      <cdr:y>0.87983</cdr:y>
    </cdr:from>
    <cdr:to>
      <cdr:x>0.3345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4562" y="2678717"/>
          <a:ext cx="912264" cy="365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spc="50" dirty="0" smtClean="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0.4619</cdr:x>
      <cdr:y>0.8751</cdr:y>
    </cdr:from>
    <cdr:to>
      <cdr:x>0.59128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4536" y="2664316"/>
          <a:ext cx="830369" cy="380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spc="50" dirty="0" smtClean="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0.72329</cdr:x>
      <cdr:y>0.87636</cdr:y>
    </cdr:from>
    <cdr:to>
      <cdr:x>0.85632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42155" y="2668152"/>
          <a:ext cx="853795" cy="376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spc="50" dirty="0" smtClean="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0.15145</cdr:x>
      <cdr:y>0.81017</cdr:y>
    </cdr:from>
    <cdr:to>
      <cdr:x>0.27929</cdr:x>
      <cdr:y>0.89645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8251" y="2529575"/>
          <a:ext cx="758283" cy="26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0.42198</cdr:x>
      <cdr:y>0.81017</cdr:y>
    </cdr:from>
    <cdr:to>
      <cdr:x>0.57802</cdr:x>
      <cdr:y>0.88931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2808" y="2529575"/>
          <a:ext cx="925552" cy="247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0.69292</cdr:x>
      <cdr:y>0.81017</cdr:y>
    </cdr:from>
    <cdr:to>
      <cdr:x>0.83016</cdr:x>
      <cdr:y>0.90359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9802" y="2529575"/>
          <a:ext cx="814039" cy="291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0.41488</cdr:x>
      <cdr:y>0.78162</cdr:y>
    </cdr:from>
    <cdr:to>
      <cdr:x>0.58417</cdr:x>
      <cdr:y>0.90878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1039" y="1891727"/>
          <a:ext cx="747145" cy="307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0.67659</cdr:x>
      <cdr:y>0.77355</cdr:y>
    </cdr:from>
    <cdr:to>
      <cdr:x>0.85346</cdr:x>
      <cdr:y>0.90072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6051" y="1872174"/>
          <a:ext cx="780599" cy="307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0.14728</cdr:x>
      <cdr:y>0.89799</cdr:y>
    </cdr:from>
    <cdr:to>
      <cdr:x>0.3121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641" y="2571498"/>
          <a:ext cx="870267" cy="29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0.42152</cdr:x>
      <cdr:y>0.88025</cdr:y>
    </cdr:from>
    <cdr:to>
      <cdr:x>0.57848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5669" y="2520698"/>
          <a:ext cx="828765" cy="342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0.69273</cdr:x>
      <cdr:y>0.87137</cdr:y>
    </cdr:from>
    <cdr:to>
      <cdr:x>0.85059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73" y="2495269"/>
          <a:ext cx="833517" cy="36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0.13369</cdr:x>
      <cdr:y>0.79615</cdr:y>
    </cdr:from>
    <cdr:to>
      <cdr:x>0.31607</cdr:x>
      <cdr:y>0.90232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537" y="2090438"/>
          <a:ext cx="802888" cy="27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0.40374</cdr:x>
      <cdr:y>0.78765</cdr:y>
    </cdr:from>
    <cdr:to>
      <cdr:x>0.59626</cdr:x>
      <cdr:y>0.93629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7381" y="2068135"/>
          <a:ext cx="847492" cy="39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0.6707</cdr:x>
      <cdr:y>0.79615</cdr:y>
    </cdr:from>
    <cdr:to>
      <cdr:x>0.87081</cdr:x>
      <cdr:y>0.93205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595" y="2090438"/>
          <a:ext cx="880946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0.13369</cdr:x>
      <cdr:y>0.79615</cdr:y>
    </cdr:from>
    <cdr:to>
      <cdr:x>0.31607</cdr:x>
      <cdr:y>0.90232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537" y="2090438"/>
          <a:ext cx="802888" cy="27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0.40374</cdr:x>
      <cdr:y>0.78765</cdr:y>
    </cdr:from>
    <cdr:to>
      <cdr:x>0.59626</cdr:x>
      <cdr:y>0.93629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7381" y="2068135"/>
          <a:ext cx="847492" cy="39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0.6707</cdr:x>
      <cdr:y>0.79615</cdr:y>
    </cdr:from>
    <cdr:to>
      <cdr:x>0.87081</cdr:x>
      <cdr:y>0.93205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595" y="2090438"/>
          <a:ext cx="880946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0D5D-76F9-4C1E-9989-AF1AEED568B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A38FC-FC8B-416B-B5DC-9548CB465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9547-747A-4219-9757-A95BD6F0DF2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0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38FC-FC8B-416B-B5DC-9548CB46598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2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5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38FC-FC8B-416B-B5DC-9548CB46598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2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0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38FC-FC8B-416B-B5DC-9548CB46598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56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2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122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999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29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88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86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7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9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85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4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9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8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0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1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69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5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8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65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1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9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63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7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0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04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8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94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11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4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43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0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6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5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1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41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6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3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96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52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44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5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9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08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37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92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7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6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02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3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92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3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5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0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51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06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70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2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7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62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72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7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60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7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54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48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2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09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23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812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6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03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51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53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209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439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49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23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44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0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782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05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75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68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05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31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64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108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833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361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2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947D-B793-4664-BA43-0AA50770163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4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0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ufbk@sochiadm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94" r="136" b="6713"/>
          <a:stretch/>
        </p:blipFill>
        <p:spPr>
          <a:xfrm>
            <a:off x="579864" y="903249"/>
            <a:ext cx="10671716" cy="56202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79974"/>
            <a:ext cx="12132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города Сочи </a:t>
            </a:r>
          </a:p>
          <a:p>
            <a:pPr lvl="0"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2018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2019-2020 годов 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(в соответствии с утвержденным Решением о бюджете).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8538" y="6183630"/>
            <a:ext cx="590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b="1" i="1" dirty="0" smtClean="0">
                <a:ln/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Департамент по финансам и бюджету администрации города Сочи</a:t>
            </a:r>
            <a:endParaRPr lang="ru-RU" b="1" i="1" dirty="0">
              <a:ln/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96664764"/>
              </p:ext>
            </p:extLst>
          </p:nvPr>
        </p:nvGraphicFramePr>
        <p:xfrm>
          <a:off x="179614" y="4158090"/>
          <a:ext cx="3494315" cy="25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88395056"/>
              </p:ext>
            </p:extLst>
          </p:nvPr>
        </p:nvGraphicFramePr>
        <p:xfrm>
          <a:off x="3935186" y="4190747"/>
          <a:ext cx="3732939" cy="25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32333610"/>
              </p:ext>
            </p:extLst>
          </p:nvPr>
        </p:nvGraphicFramePr>
        <p:xfrm>
          <a:off x="8164286" y="4207076"/>
          <a:ext cx="3837214" cy="25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811109"/>
              </p:ext>
            </p:extLst>
          </p:nvPr>
        </p:nvGraphicFramePr>
        <p:xfrm>
          <a:off x="146957" y="778930"/>
          <a:ext cx="3592286" cy="31665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92286"/>
              </a:tblGrid>
              <a:tr h="3928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Налоговые  доходы 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361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 Налог на прибыль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 Налог на доходы физических лиц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Налог на имущество физических лиц    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Земельный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Единый сельскохозяйственный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Единый налог на вмененный доход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Прочие налоги и сборы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867218"/>
              </p:ext>
            </p:extLst>
          </p:nvPr>
        </p:nvGraphicFramePr>
        <p:xfrm>
          <a:off x="3785477" y="1357310"/>
          <a:ext cx="4000528" cy="199675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/>
              </a:tblGrid>
              <a:tr h="384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 доходы 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612158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Арендная плата за землю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Аренда имущества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Штрафные санкции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Плата за негативное воздействие на окружающую среду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Прочие неналоговые доходы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60955"/>
              </p:ext>
            </p:extLst>
          </p:nvPr>
        </p:nvGraphicFramePr>
        <p:xfrm>
          <a:off x="7979200" y="1622663"/>
          <a:ext cx="4000528" cy="1676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/>
              </a:tblGrid>
              <a:tr h="2471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перечисления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958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Поступления от других бюджетов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(федерального и регионального уровней)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Их также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называют -м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ежбюджетные трансферты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61087" y="163286"/>
            <a:ext cx="6721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Виды </a:t>
            </a:r>
            <a:r>
              <a:rPr lang="ru-RU" sz="2800" b="1" spc="50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доходов и их динамика в бюджете города Сочи</a:t>
            </a:r>
            <a:endParaRPr lang="ru-RU" sz="2800" b="1" spc="50" dirty="0">
              <a:ln w="0"/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0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91399"/>
              </p:ext>
            </p:extLst>
          </p:nvPr>
        </p:nvGraphicFramePr>
        <p:xfrm>
          <a:off x="130630" y="1102440"/>
          <a:ext cx="11805556" cy="575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9141" y="144966"/>
            <a:ext cx="1139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64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источников формирования собственных доходов бюджета </a:t>
            </a:r>
            <a:r>
              <a:rPr lang="ru-RU" sz="2800" b="1" dirty="0" smtClean="0">
                <a:solidFill>
                  <a:srgbClr val="00264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бюджете 2018 </a:t>
            </a:r>
            <a:r>
              <a:rPr lang="ru-RU" sz="2800" b="1" dirty="0">
                <a:solidFill>
                  <a:srgbClr val="00264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 (в %)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.vtambove.ru/localStorage/news/e7/67/51/b./e76751b_resizedScaled_817to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2" y="121048"/>
            <a:ext cx="2109506" cy="114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toptrips.ru/media/countries/russia/original37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6" y="1445797"/>
            <a:ext cx="214449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mg0.liveinternet.ru/images/attach/d/1/132/508/132508468_6121582_psihologicheskaya_poddergk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3" y="2784301"/>
            <a:ext cx="2140634" cy="113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" y="5472648"/>
            <a:ext cx="2078441" cy="117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" y="4109369"/>
            <a:ext cx="2129265" cy="117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33735" y="133560"/>
            <a:ext cx="9053465" cy="847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Хозяйствующие субъекты города Сочи, оказывающие наибольшее влияние на формирование доходной части бюджета города: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6378" y="1134925"/>
            <a:ext cx="304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Сфера деятел</a:t>
            </a:r>
            <a:r>
              <a:rPr lang="ru-RU" b="1" u="sng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92966" y="1215038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Доля</a:t>
            </a:r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3735" y="1822759"/>
            <a:ext cx="62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потребительского рынка и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92967" y="2561576"/>
            <a:ext cx="8647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21,5%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33735" y="2561576"/>
            <a:ext cx="6023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санаторно-курортной сферы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92966" y="1818147"/>
            <a:ext cx="8647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25,2%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33735" y="3302392"/>
            <a:ext cx="677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Организации, предоставляющие услуги в сфере здравоохранения, образования, культуры и спорта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92968" y="3435766"/>
            <a:ext cx="8647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12,9%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33735" y="4312477"/>
            <a:ext cx="563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транспорта и связи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492967" y="5799335"/>
            <a:ext cx="8647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2,6%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33735" y="5793447"/>
            <a:ext cx="765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</a:t>
            </a:r>
            <a:r>
              <a:rPr lang="ru-RU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жилищно-коммунального хозяйства</a:t>
            </a:r>
            <a:endParaRPr lang="ru-RU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92967" y="4312477"/>
            <a:ext cx="8647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5,9%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33735" y="5054783"/>
            <a:ext cx="550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сферы строительства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492967" y="5052962"/>
            <a:ext cx="8647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5,5%</a:t>
            </a:r>
          </a:p>
        </p:txBody>
      </p:sp>
    </p:spTree>
    <p:extLst>
      <p:ext uri="{BB962C8B-B14F-4D97-AF65-F5344CB8AC3E}">
        <p14:creationId xmlns:p14="http://schemas.microsoft.com/office/powerpoint/2010/main" val="34745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1293605"/>
              </p:ext>
            </p:extLst>
          </p:nvPr>
        </p:nvGraphicFramePr>
        <p:xfrm>
          <a:off x="602166" y="1416205"/>
          <a:ext cx="11050859" cy="410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2167" y="221145"/>
            <a:ext cx="1105085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Сравнительная характеристика  обеспеченности доходами из расчета на 1- го жителя по городским округам Краснодарского края  (в рублях)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 итогам исполнения бюджетов за 10 месяцев 2017 года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166" y="5782510"/>
            <a:ext cx="1105085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Проектом бюджета на 2018 год  данный показатель предусматривается в сумме  13 302,0 рублей из расчета на 1-го жителя города Сочи</a:t>
            </a:r>
          </a:p>
        </p:txBody>
      </p:sp>
    </p:spTree>
    <p:extLst>
      <p:ext uri="{BB962C8B-B14F-4D97-AF65-F5344CB8AC3E}">
        <p14:creationId xmlns:p14="http://schemas.microsoft.com/office/powerpoint/2010/main" val="2712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72" y="179190"/>
            <a:ext cx="11537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Segoe UI Semibold" panose="020B0702040204020203" pitchFamily="34" charset="0"/>
                <a:cs typeface="Times New Roman" panose="02020603050405020304" pitchFamily="18" charset="0"/>
              </a:rPr>
              <a:t>Виды межбюджетных трансфертов, предусмотренных </a:t>
            </a:r>
            <a:r>
              <a:rPr lang="ru-RU" sz="2200" b="1" u="sng" dirty="0" smtClean="0">
                <a:latin typeface="Segoe UI Semibold" panose="020B0702040204020203" pitchFamily="34" charset="0"/>
                <a:cs typeface="Times New Roman" panose="02020603050405020304" pitchFamily="18" charset="0"/>
              </a:rPr>
              <a:t>в бюджете </a:t>
            </a:r>
            <a:r>
              <a:rPr lang="ru-RU" sz="2200" b="1" u="sng" dirty="0">
                <a:latin typeface="Segoe UI Semibold" panose="020B0702040204020203" pitchFamily="34" charset="0"/>
                <a:cs typeface="Times New Roman" panose="02020603050405020304" pitchFamily="18" charset="0"/>
              </a:rPr>
              <a:t>города </a:t>
            </a:r>
            <a:r>
              <a:rPr lang="ru-RU" sz="2200" b="1" u="sng" dirty="0" smtClean="0">
                <a:latin typeface="Segoe UI Semibold" panose="020B0702040204020203" pitchFamily="34" charset="0"/>
                <a:cs typeface="Times New Roman" panose="02020603050405020304" pitchFamily="18" charset="0"/>
              </a:rPr>
              <a:t>Сочи</a:t>
            </a:r>
            <a:endParaRPr lang="ru-RU" sz="2200" b="1" u="sng" dirty="0"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44603"/>
              </p:ext>
            </p:extLst>
          </p:nvPr>
        </p:nvGraphicFramePr>
        <p:xfrm>
          <a:off x="580602" y="979409"/>
          <a:ext cx="10858515" cy="5442283"/>
        </p:xfrm>
        <a:graphic>
          <a:graphicData uri="http://schemas.openxmlformats.org/drawingml/2006/table">
            <a:tbl>
              <a:tblPr firstRow="1" bandRow="1"/>
              <a:tblGrid>
                <a:gridCol w="9217762"/>
                <a:gridCol w="1640753"/>
              </a:tblGrid>
              <a:tr h="3659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497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0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предоставлению дополнительной денежной компенсации на усиленное питание доноров крови и (или) ее компонентов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431,6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71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и медицинскими изделиями, кроме групп населения, получающих инсулины,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таблетированные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сахароснижающие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препараты, средства самоконтроля и диагностические средства, либо перенесших пересадки органов и тканей, получающих иммунодепрессанты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138 603,6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58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   субвенция на осуществление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отдельных государственных полномочий по 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и технологических случаях зубопротезирования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11 144,4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459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предоставлению социальной поддержки отдельным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организаций дополнительного образования детей Краснодарского края отраслей "Образование" и "Физическая культура и спорт»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2 906,1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9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созданию и</a:t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организации деятельности комиссий по делам несовершеннолетних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и защите их прав 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11 910,0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93667" y="6408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154873"/>
              </p:ext>
            </p:extLst>
          </p:nvPr>
        </p:nvGraphicFramePr>
        <p:xfrm>
          <a:off x="463828" y="636107"/>
          <a:ext cx="11264346" cy="5519000"/>
        </p:xfrm>
        <a:graphic>
          <a:graphicData uri="http://schemas.openxmlformats.org/drawingml/2006/table">
            <a:tbl>
              <a:tblPr firstRow="1" bandRow="1"/>
              <a:tblGrid>
                <a:gridCol w="9765538"/>
                <a:gridCol w="1498808"/>
              </a:tblGrid>
              <a:tr h="486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001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1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образованию и организации деятельности административных комиссий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1 000,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236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поддержке сельскохозяйственного производства в Краснодарском крае в части предоставления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88,8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1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поддержке сельскохозяйственного производства в Краснодарском крае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588,7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9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обеспечению льготным питанием учащихся из многодетных семей в муниципальных общеобразовательных организациях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8 637,5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77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ведению учета граждан отдельных категорий в качестве нуждающихся в жилых помещениях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5 296,5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28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Краснодарского края по формированию и утверждению списков граждан, лишившихся жилого помещения в результате чрезвычайных ситуаций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51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обеспечению выплаты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61 319,2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55966" y="2667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722735"/>
              </p:ext>
            </p:extLst>
          </p:nvPr>
        </p:nvGraphicFramePr>
        <p:xfrm>
          <a:off x="567815" y="550426"/>
          <a:ext cx="11014586" cy="6132088"/>
        </p:xfrm>
        <a:graphic>
          <a:graphicData uri="http://schemas.openxmlformats.org/drawingml/2006/table">
            <a:tbl>
              <a:tblPr firstRow="1" bandRow="1"/>
              <a:tblGrid>
                <a:gridCol w="8857254"/>
                <a:gridCol w="2157332"/>
              </a:tblGrid>
              <a:tr h="4879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587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2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организации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оздоровления и отдыха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588,7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85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организации и осуществлению деятельности по опеке и попечительству в отношении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несовершеннолетних  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23 796,0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69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accent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377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формированию и утверждению списков граждан,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граждан, погибших (умерших) в результате этих чрезвычайных ситуаций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09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выплате ежемесячных денежных средств на содержание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70 665,8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70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выплате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22 571,0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0193" y="1810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05668"/>
              </p:ext>
            </p:extLst>
          </p:nvPr>
        </p:nvGraphicFramePr>
        <p:xfrm>
          <a:off x="525101" y="468945"/>
          <a:ext cx="11226297" cy="6288334"/>
        </p:xfrm>
        <a:graphic>
          <a:graphicData uri="http://schemas.openxmlformats.org/drawingml/2006/table">
            <a:tbl>
              <a:tblPr firstRow="1" bandRow="1"/>
              <a:tblGrid>
                <a:gridCol w="9802867"/>
                <a:gridCol w="1423430"/>
              </a:tblGrid>
              <a:tr h="4751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10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1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регулированию тарифов организаций коммунального комплекса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588,6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1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организации оказания медицинской помощи в соответствии с территориальной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программой государственных гарантий бесплатного оказания гражданам медицинской помощи (за исключением медицинской помощи, оказываемой в федеральных медицинских организациях, перечень которых утверждается уполномоченным Правительством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Российской Федерации федеральным органом исполнительной власти, и медицинской помощи, оказываемой в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специализированных кожно-венерологических, противотуберкулезных, наркологических, онкологических диспансерах и других специализированных медицинских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организациях) в Краснодарском крае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313 246,5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28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субвенция на осуществление отдельных государственных полномочий по предоставлению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 на территории Краснодарского края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3 911,8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выплате ежемесячных денежных средств на содержание детей, нуждающихся в особой заботе государства, переданных на патронатное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воспитание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952,0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выплате ежемесячного вознаграждения, причитающегося патронатным воспитателям за оказание услуг по осуществлению патронатного воспитания и </a:t>
                      </a:r>
                      <a:r>
                        <a:rPr lang="ru-RU" sz="1500" dirty="0" err="1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постинтернатного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сопровождения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1 085,7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79190" y="996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341578"/>
              </p:ext>
            </p:extLst>
          </p:nvPr>
        </p:nvGraphicFramePr>
        <p:xfrm>
          <a:off x="583096" y="441785"/>
          <a:ext cx="11011802" cy="5951220"/>
        </p:xfrm>
        <a:graphic>
          <a:graphicData uri="http://schemas.openxmlformats.org/drawingml/2006/table">
            <a:tbl>
              <a:tblPr firstRow="1" bandRow="1"/>
              <a:tblGrid>
                <a:gridCol w="9596444"/>
                <a:gridCol w="1415358"/>
              </a:tblGrid>
              <a:tr h="373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030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0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отдельных государственных полномочий по строительству, в том числе в рамках реализации региональной программы 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"Модернизация здравоохранения Краснодарского края на 2011–2017</a:t>
                      </a:r>
                      <a:r>
                        <a:rPr lang="en-US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годы", и реконструкцию объектов здравоохранения, включая проектно-изыскательские работы, необходимых для организации оказания медицинской помощи в соответствии с территориальной программой государственных гарантий бесплатного оказания гражданам медицинской помощи (за исключением медицинской помощи, оказываемой в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федеральных медицинских организациях, перечень которых утверждается уполномоченным Правительством Российской Федерации федеральным органом исполнительной власти, и медицинской помощи, оказываемой в специализированных кожно-венерологических, противотуберкулезных, наркологических, онкологических диспансерах и других специализированных медицинских организациях) в Краснодарском крае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17 500,0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43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"Об обеспечении дополнительных гарантий прав на имущество и жилое помещение детей-сирот и детей, оставшихся без попечения родителей в Краснодарском крае"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22 614,0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20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субвенция на осуществление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404,1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0192" y="7245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92138"/>
              </p:ext>
            </p:extLst>
          </p:nvPr>
        </p:nvGraphicFramePr>
        <p:xfrm>
          <a:off x="556590" y="496105"/>
          <a:ext cx="11025809" cy="6076604"/>
        </p:xfrm>
        <a:graphic>
          <a:graphicData uri="http://schemas.openxmlformats.org/drawingml/2006/table">
            <a:tbl>
              <a:tblPr firstRow="1" bandRow="1"/>
              <a:tblGrid>
                <a:gridCol w="9085351"/>
                <a:gridCol w="1940458"/>
              </a:tblGrid>
              <a:tr h="4573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226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реализации в медицинских организациях, подведомственных органам местного самоуправления в Краснодарском крае, мероприятий по профилактике терроризма в Краснодарском крае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89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предупреждению и ликвидации болезней животных, их лечению, отлову и содержанию безнадзорных животных, защите населения </a:t>
                      </a:r>
                    </a:p>
                    <a:p>
                      <a:pPr algn="just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болезней, общих для человека и животных, в части регулирования численности безнадзорных животных на территории муниципальных образований Краснодарского края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1 814,0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50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финансовому обеспечению государственных гарантий реализации прав на получение общедоступного и бесплатного образования в муниципальных дошкольных и общеобразовательных организациях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2 732 657,4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45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финансовому обеспечению получения образования в частных дошкольных и общеобразовательных организациях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17 428,2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773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материально-техническому обеспечению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выплате педагогическим работникам, участвующим в проведении единого государственного экзамена,  компенсации за работу по подготовке и проведению единого государственного экзамена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6 874,0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0191" y="12677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47054" y="1238164"/>
            <a:ext cx="8717136" cy="1644065"/>
            <a:chOff x="493634" y="98993"/>
            <a:chExt cx="7735380" cy="1485325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93634" y="98993"/>
              <a:ext cx="7735380" cy="1485325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20937" y="191691"/>
              <a:ext cx="7590364" cy="130110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816" tIns="0" rIns="226816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bg1">
                      <a:lumMod val="95000"/>
                    </a:schemeClr>
                  </a:solidFill>
                </a:rPr>
                <a:t>Бюджет на очередной финансовый год и плановый год очень сложный и объемный профессиональный  документ. Терминология, используемая в главных финансовых документах страны, субъектов и  муниципальных образований,  виды и коды классификации доходов и расходов не всегда понятны широкому кругу граждан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947054" y="3092997"/>
            <a:ext cx="8717136" cy="1656184"/>
            <a:chOff x="438357" y="2090055"/>
            <a:chExt cx="7692235" cy="1570990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8357" y="2090055"/>
              <a:ext cx="7692235" cy="157099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15046" y="2166744"/>
              <a:ext cx="7538857" cy="14176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816" tIns="0" rIns="226816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В целях повышения прозрачности бюджетов и бюджетного процесса, Президентом РФ в ежегодном Послании о бюджетной политике,  поставлена  задача, начиная с 2013 год  на всех уровнях управления регулярно публиковать  (размещать в сети Интернет)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 «Бюджеты для граждан»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98026" y="4941169"/>
            <a:ext cx="8766163" cy="1606721"/>
            <a:chOff x="428628" y="4157711"/>
            <a:chExt cx="7706997" cy="1606721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28628" y="4157711"/>
              <a:ext cx="7706997" cy="160672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07062" y="4236145"/>
              <a:ext cx="7550129" cy="14498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816" tIns="0" rIns="226816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Департаментом по финансам и бюджету администрации города Сочи подготовлена брошюра «Бюджет для граждан- проект бюджета на </a:t>
              </a:r>
              <a:r>
                <a:rPr lang="ru-RU" dirty="0" smtClean="0">
                  <a:solidFill>
                    <a:schemeClr val="bg1"/>
                  </a:solidFill>
                </a:rPr>
                <a:t>2018 </a:t>
              </a:r>
              <a:r>
                <a:rPr lang="ru-RU" dirty="0">
                  <a:solidFill>
                    <a:schemeClr val="bg1"/>
                  </a:solidFill>
                </a:rPr>
                <a:t>год и плановый период», в которой мы предлагаем  всем заинтересованным гражданам ознакомиться с основными параметрами главного финансового документа города в доступной форме</a:t>
              </a:r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>
          <a:xfrm>
            <a:off x="1898026" y="308043"/>
            <a:ext cx="8568952" cy="458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 такое бюджет для граждан?</a:t>
            </a:r>
          </a:p>
        </p:txBody>
      </p:sp>
    </p:spTree>
    <p:extLst>
      <p:ext uri="{BB962C8B-B14F-4D97-AF65-F5344CB8AC3E}">
        <p14:creationId xmlns:p14="http://schemas.microsoft.com/office/powerpoint/2010/main" val="352114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021992"/>
              </p:ext>
            </p:extLst>
          </p:nvPr>
        </p:nvGraphicFramePr>
        <p:xfrm>
          <a:off x="497169" y="468946"/>
          <a:ext cx="11109551" cy="5480187"/>
        </p:xfrm>
        <a:graphic>
          <a:graphicData uri="http://schemas.openxmlformats.org/drawingml/2006/table">
            <a:tbl>
              <a:tblPr firstRow="1" bandRow="1"/>
              <a:tblGrid>
                <a:gridCol w="9681694"/>
                <a:gridCol w="1427857"/>
              </a:tblGrid>
              <a:tr h="4247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72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их целевое назначение: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6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субвенция на осуществление отдельных государственных полномочий по обеспечению финансирования оказания медицинской помощи в экстренной и неотложной формах в медицинских организациях муниципальной системы здравоохранения лицам, не застрахованным в системе обязательного медицинского страхования, в том числе иностранным гражданам и лицам без гражданства в рамках реализации Федерального закона от 7 июня 2013 года № 108-ФЗ "О подготовке и проведении в Российской Федерации чемпионата мира по футболу FIFA 2018 года, Кубка конфедераций FIFA 2017 года и внесении изменений в отдельные законодательные акты Российской Федерации"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26 222,0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6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Другие межбюджетные трансферты: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73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субсидия на реализацию мероприятий по организации отдыха детей в каникулярное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время на базе муниципальных учреждений, осуществляющих организацию отдыха детей в Краснодарском крае, и по организации отдыха детей в профильных лагерях, организованных муниципальными образовательными организациями,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осуществляющими организацию отдыха и оздоровления обучающихся в каникулярное время с дневным пребыванием с обязательной организацией их питания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15 033,0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94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субсидия на осуществление мероприятий государственной программы Краснодарского края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«обеспечение участия Краснодарского края в подготовке и проведении Кубка конфедераций в 2017 году и чемпионата мира по футболу в 2018 году в Российской Федерации»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440 529,0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73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субсидия на создание условий для массового отдыха на отдельных территориях, расположенных в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границах Олимпийского парка в Имеретинской низменности города Сочи, находящихся в муниципальной собственности города-курорта Сочи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190 000,0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7086" y="99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349" y="6181631"/>
            <a:ext cx="1110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Объем межбюджетных трансфертов из краевого бюджета будет уточнен в соответствии с распределением межбюджетных трансфертов, утвержденным законом о краевом бюджете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158" y="18361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Расходная часть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94734"/>
              </p:ext>
            </p:extLst>
          </p:nvPr>
        </p:nvGraphicFramePr>
        <p:xfrm>
          <a:off x="1994049" y="827566"/>
          <a:ext cx="8203903" cy="16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094"/>
                <a:gridCol w="1752592"/>
                <a:gridCol w="1987760"/>
                <a:gridCol w="1582457"/>
              </a:tblGrid>
              <a:tr h="382540">
                <a:tc>
                  <a:txBody>
                    <a:bodyPr/>
                    <a:lstStyle/>
                    <a:p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034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10 621,6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10 246,3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10 451,1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034">
                <a:tc>
                  <a:txBody>
                    <a:bodyPr/>
                    <a:lstStyle/>
                    <a:p>
                      <a:r>
                        <a:rPr lang="ru-RU" sz="1600" b="1" i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b="1" i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16200">
                <a:tc>
                  <a:txBody>
                    <a:bodyPr/>
                    <a:lstStyle/>
                    <a:p>
                      <a:r>
                        <a:rPr lang="ru-RU" sz="1600" b="1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программном формате 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9 342,5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8 702,7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8 663,8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6889" y="2490438"/>
            <a:ext cx="820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финансового обеспечения расходов бюджета в 2018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03686" y="260562"/>
            <a:ext cx="171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504D">
                    <a:lumMod val="50000"/>
                  </a:srgbClr>
                </a:solidFill>
              </a:rPr>
              <a:t>(в млн. рублях)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44522940"/>
              </p:ext>
            </p:extLst>
          </p:nvPr>
        </p:nvGraphicFramePr>
        <p:xfrm>
          <a:off x="1386840" y="2868178"/>
          <a:ext cx="9144000" cy="348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03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531722"/>
              </p:ext>
            </p:extLst>
          </p:nvPr>
        </p:nvGraphicFramePr>
        <p:xfrm>
          <a:off x="371707" y="914400"/>
          <a:ext cx="11820293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300" y="80010"/>
            <a:ext cx="11474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Структура расходов бюджета города Сочи на 2018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год</a:t>
            </a:r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млн.руб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. и в 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%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2724" y="308126"/>
            <a:ext cx="988514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27000">
              <a:schemeClr val="accent5">
                <a:lumMod val="60000"/>
                <a:lumOff val="40000"/>
              </a:schemeClr>
            </a:glow>
            <a:outerShdw blurRad="50800" dist="50800" dir="5400000" algn="ctr" rotWithShape="0">
              <a:srgbClr val="000000">
                <a:alpha val="82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влияющие на основные </a:t>
            </a:r>
            <a:r>
              <a:rPr lang="ru-RU" sz="24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r>
              <a:rPr lang="en-US" sz="24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</a:t>
            </a:r>
            <a:endParaRPr lang="ru-RU" sz="2400" b="1" spc="5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Сочи в </a:t>
            </a:r>
            <a:r>
              <a:rPr lang="ru-RU" sz="24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2018-2020гг.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720" y="1706129"/>
            <a:ext cx="98851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- Обеспечение </a:t>
            </a:r>
            <a:r>
              <a:rPr lang="ru-RU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 расходов на повышение оплаты труда отдельных категорий работников учреждений образования и культуры в соответствии с Указами Президента РФ.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2720" y="2797400"/>
            <a:ext cx="98851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- Повышение с 1 января 2018 года на 5% заработной платы работников муниципальных учреждений города Сочи, перешедших на отраслевые системы оплаты труда.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2720" y="3611672"/>
            <a:ext cx="98851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- Индексация на 4% к уровню 2017 года расходов на оплату коммунальных услуг.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862" y="5181270"/>
            <a:ext cx="750951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Изменение механизма финансирования расходов на оплату труда отдельных работников образовательных организаций, связанных с обслуживанием зданий и хозяйственным обеспечением.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373" y="5102008"/>
            <a:ext cx="2225596" cy="148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42719" y="4150918"/>
            <a:ext cx="98851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- Сокращения </a:t>
            </a:r>
            <a:r>
              <a:rPr lang="ru-RU" b="1" dirty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расходов на финансирование муниципальных учреждений города Сочи за счет увеличения поступлений от приносящей доход деятельности данных учреждений на 10,2 </a:t>
            </a:r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%.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29056"/>
              </p:ext>
            </p:extLst>
          </p:nvPr>
        </p:nvGraphicFramePr>
        <p:xfrm>
          <a:off x="545891" y="616803"/>
          <a:ext cx="11195823" cy="5731978"/>
        </p:xfrm>
        <a:graphic>
          <a:graphicData uri="http://schemas.openxmlformats.org/drawingml/2006/table">
            <a:tbl>
              <a:tblPr firstRow="1" bandRow="1">
                <a:effectLst>
                  <a:outerShdw blurRad="914400" dist="50800" dir="5400000" algn="ctr" rotWithShape="0">
                    <a:srgbClr val="000000">
                      <a:alpha val="57000"/>
                    </a:srgbClr>
                  </a:outerShdw>
                </a:effectLst>
                <a:tableStyleId>{3C2FFA5D-87B4-456A-9821-1D502468CF0F}</a:tableStyleId>
              </a:tblPr>
              <a:tblGrid>
                <a:gridCol w="781104"/>
                <a:gridCol w="4315003"/>
                <a:gridCol w="1928596"/>
                <a:gridCol w="1404940"/>
                <a:gridCol w="1470796"/>
                <a:gridCol w="1295384"/>
              </a:tblGrid>
              <a:tr h="4314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*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3545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ВСЕГО, в том числе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10 118,0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10 621,6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10 246,3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10 451,1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9165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01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Общегосударственные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вопросы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1 388,7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1 159,8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1 273,6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1 295,5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25082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158,5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156,3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174,5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174,5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7045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Национальная экономика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952,3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1 073,5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779,3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784,0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6302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1 144,9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1 210,0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1 115,0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1 066,7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5558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Охрана окружающей среды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7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Образование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4 472,6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4 802,4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4 847,2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4 865,2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4071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Культура и кинематография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576,5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496,8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490,5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492,0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7933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Здравоохранение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435,8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508,4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447,8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438,2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719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260,2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292,4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304,6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313,4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4144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Физическая культура и спорт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322,2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638,8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379,1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365,2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Средства массовой информации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29,6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19135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Обслуживание государственного и муниципального долга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372,8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248,9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226,7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244,8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7498">
                <a:tc>
                  <a:txBody>
                    <a:bodyPr/>
                    <a:lstStyle/>
                    <a:p>
                      <a:pPr algn="ctr"/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Условно утверждаемые расходы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173,7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377,3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1928961" y="0"/>
            <a:ext cx="8429684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50" dirty="0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проекта бюджета города Сочи по разделам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891" y="6348781"/>
            <a:ext cx="1108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 В соответствии с Решением о бюджете города Сочи от 21 декабря 2016 года №187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2508" y="287484"/>
            <a:ext cx="132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" y="375908"/>
            <a:ext cx="3429000" cy="2200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795" y="329866"/>
            <a:ext cx="884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на социальную сферу в </a:t>
            </a:r>
            <a:r>
              <a:rPr lang="ru-RU" sz="2400" b="1" spc="50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бюджете города Сочи</a:t>
            </a:r>
            <a:endParaRPr lang="ru-RU" sz="2400" b="1" spc="50" dirty="0">
              <a:ln w="0"/>
              <a:solidFill>
                <a:srgbClr val="4F81BD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60213"/>
              </p:ext>
            </p:extLst>
          </p:nvPr>
        </p:nvGraphicFramePr>
        <p:xfrm>
          <a:off x="5213740" y="1039085"/>
          <a:ext cx="622768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422"/>
                <a:gridCol w="3871267"/>
              </a:tblGrid>
              <a:tr h="3518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6 738,9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млн.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рублей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6 469,2 млн.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рублей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6 474,1 млн.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рублей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385" y="2576183"/>
            <a:ext cx="390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Доля расходов отраслей социальной сферы в проекте бюджета на 2018 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0221724"/>
              </p:ext>
            </p:extLst>
          </p:nvPr>
        </p:nvGraphicFramePr>
        <p:xfrm>
          <a:off x="475385" y="3499513"/>
          <a:ext cx="3900337" cy="316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35543178"/>
              </p:ext>
            </p:extLst>
          </p:nvPr>
        </p:nvGraphicFramePr>
        <p:xfrm>
          <a:off x="5213742" y="2765502"/>
          <a:ext cx="6450434" cy="389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36461" y="2622349"/>
            <a:ext cx="3723722" cy="83099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в разрезе отраслей социальной сферы в проекте бюджета на 2018 год (млн.</a:t>
            </a:r>
            <a:r>
              <a:rPr lang="en-US" sz="16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16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16664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004" y="497697"/>
            <a:ext cx="1122927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  <a:alpha val="46000"/>
              </a:schemeClr>
            </a:solidFill>
          </a:ln>
          <a:effectLst>
            <a:outerShdw blurRad="469900" dist="50800" dir="5400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Социальная </a:t>
            </a:r>
            <a:r>
              <a:rPr lang="ru-RU" sz="28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направленность бюджета города </a:t>
            </a:r>
            <a:r>
              <a:rPr lang="ru-RU" sz="28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Сочи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8278232"/>
              </p:ext>
            </p:extLst>
          </p:nvPr>
        </p:nvGraphicFramePr>
        <p:xfrm>
          <a:off x="862323" y="1453828"/>
          <a:ext cx="10828641" cy="5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2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45482" y="188641"/>
            <a:ext cx="8301037" cy="504825"/>
          </a:xfrm>
        </p:spPr>
        <p:txBody>
          <a:bodyPr>
            <a:norm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Исполнение майских Указов Президента РФ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7914411"/>
              </p:ext>
            </p:extLst>
          </p:nvPr>
        </p:nvGraphicFramePr>
        <p:xfrm>
          <a:off x="489856" y="1141672"/>
          <a:ext cx="11217729" cy="523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6650" y="667679"/>
            <a:ext cx="869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Сравнительные показатели средней заработной платы работников бюджетной сферы в 201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году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(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 рублях)</a:t>
            </a:r>
          </a:p>
        </p:txBody>
      </p:sp>
    </p:spTree>
    <p:extLst>
      <p:ext uri="{BB962C8B-B14F-4D97-AF65-F5344CB8AC3E}">
        <p14:creationId xmlns:p14="http://schemas.microsoft.com/office/powerpoint/2010/main" val="3564027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956" y="204953"/>
            <a:ext cx="113519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«Программная» структура расходов </a:t>
            </a:r>
            <a:r>
              <a:rPr lang="ru-RU" sz="28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 </a:t>
            </a:r>
            <a:endParaRPr lang="en-US" sz="2800" b="1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956" y="534586"/>
            <a:ext cx="11351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города Сочи в </a:t>
            </a:r>
            <a:r>
              <a:rPr lang="ru-RU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предусмотрено</a:t>
            </a:r>
          </a:p>
          <a:p>
            <a:pPr algn="ctr"/>
            <a:r>
              <a:rPr lang="ru-RU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342,5 </a:t>
            </a:r>
            <a:r>
              <a:rPr lang="ru-RU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88,0 % </a:t>
            </a:r>
            <a:r>
              <a:rPr lang="ru-RU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99211"/>
              </p:ext>
            </p:extLst>
          </p:nvPr>
        </p:nvGraphicFramePr>
        <p:xfrm>
          <a:off x="261257" y="1457916"/>
          <a:ext cx="11723914" cy="5157546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50800" dir="5400000" algn="ctr" rotWithShape="0">
                    <a:srgbClr val="000000">
                      <a:alpha val="74000"/>
                    </a:srgbClr>
                  </a:outerShdw>
                </a:effectLst>
                <a:tableStyleId>{5C22544A-7EE6-4342-B048-85BDC9FD1C3A}</a:tableStyleId>
              </a:tblPr>
              <a:tblGrid>
                <a:gridCol w="4629679"/>
                <a:gridCol w="1220762"/>
                <a:gridCol w="4618162"/>
                <a:gridCol w="1255311"/>
              </a:tblGrid>
              <a:tr h="60968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млн. руб.)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1. Развитие отрасли «Образования»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4 588,2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8. Обеспечение доступным жильем жителей муниципального образования город-курорт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2. Дети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9. Поддержка и развитие объектов ЖКХ и благоустройства МО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город-курорт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127,7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3. Развитие отрасли «Культура»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708,5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10. Дорожная деятельность на территории города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367,8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4. Молодежь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11. Информационное освещение деятельности органов местного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самоуправления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5. Развитие отрасли «Физическая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культура и спорт»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12. Обеспечение безопасности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на территории города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264,2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639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6. Доступная среда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Поддержка районный социально-ориентированных казачьих обществ Черноморского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казачьего общества 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305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7. Развитие санаторно-курортного и туристского комплекса в МО город-курорт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14. Постолимпийское использование олимпийских объектов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430,3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635" y="178547"/>
            <a:ext cx="11351941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«Программная» структура расходов проекта бюджета города Сочи </a:t>
            </a:r>
            <a:endParaRPr lang="en-US" sz="2800" b="1" spc="50" dirty="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6468"/>
              </p:ext>
            </p:extLst>
          </p:nvPr>
        </p:nvGraphicFramePr>
        <p:xfrm>
          <a:off x="390293" y="1045824"/>
          <a:ext cx="11351942" cy="5273648"/>
        </p:xfrm>
        <a:graphic>
          <a:graphicData uri="http://schemas.openxmlformats.org/drawingml/2006/table">
            <a:tbl>
              <a:tblPr firstRow="1" bandRow="1">
                <a:effectLst>
                  <a:outerShdw blurRad="330200" dist="50800" dir="5400000" algn="ctr" rotWithShape="0">
                    <a:srgbClr val="000000">
                      <a:alpha val="74000"/>
                    </a:srgbClr>
                  </a:outerShdw>
                </a:effectLst>
                <a:tableStyleId>{5C22544A-7EE6-4342-B048-85BDC9FD1C3A}</a:tableStyleId>
              </a:tblPr>
              <a:tblGrid>
                <a:gridCol w="4928839"/>
                <a:gridCol w="1237786"/>
                <a:gridCol w="4003288"/>
                <a:gridCol w="1182029"/>
              </a:tblGrid>
              <a:tr h="5937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млн. руб.)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15. Транспортное обслуживание населения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126,0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22. Развитие инфраструктуры города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139,6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16. Управление муниципальным имуществом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23.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Развитие информационного общества  и формирование электронного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правительства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17. Поддержка малого и среднего предпринимательства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24. Благоустройство территории города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495,3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18. Развитие международных, внешнеэкономических, внутренних связей и городских </a:t>
                      </a:r>
                      <a:r>
                        <a:rPr lang="ru-RU" sz="15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имиджевых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25. Развитие и поддержка сельского хозяйства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70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19. Развитие территориального общественного самоуправления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26. Развитие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здравоохранения города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483,2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20. Социальная поддержка граждан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227,1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27. Подготовка и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проведение  Кубка конфедераций и ЧМ по футболу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508,8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21.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Обеспечение разработки градостроительной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и землеустроительной документации</a:t>
                      </a:r>
                      <a:endParaRPr lang="ru-RU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28.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</a:rPr>
                        <a:t>Формирование современной городской среды на территории города Сочи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5" y="346509"/>
            <a:ext cx="4893673" cy="1493721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</a:rPr>
              <a:t> 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</a:rPr>
              <a:t>    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Город 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Сочи или 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муниципальное образование город-курорт Сочи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  — 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это муниципальное образование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 со статусом 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о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круга, 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курорт федерального значения на территории Краснодарского края Российской 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Федерации,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административно-территориальная единица</a:t>
            </a:r>
            <a:r>
              <a:rPr lang="ru-RU" sz="1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 со статусом </a:t>
            </a:r>
            <a:r>
              <a:rPr lang="ru-RU" sz="14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города краевого подчинения.</a:t>
            </a:r>
            <a:endParaRPr lang="ru-RU" sz="1400" b="1" spc="50" dirty="0">
              <a:ln w="0"/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216" y="2184102"/>
            <a:ext cx="4893673" cy="13849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i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    В состав города-курорта Сочи входят четыре внутригородских района: </a:t>
            </a:r>
          </a:p>
          <a:p>
            <a:pPr algn="ctr">
              <a:lnSpc>
                <a:spcPct val="150000"/>
              </a:lnSpc>
            </a:pPr>
            <a:r>
              <a:rPr lang="ru-RU" sz="1400" b="1" i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Адлерский, </a:t>
            </a:r>
            <a:r>
              <a:rPr lang="ru-RU" sz="1400" b="1" i="0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Лазаревский</a:t>
            </a:r>
            <a:r>
              <a:rPr lang="ru-RU" sz="1400" b="1" i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, </a:t>
            </a:r>
            <a:endParaRPr lang="en-US" sz="1400" b="1" i="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UI Semibold" panose="020B07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i="0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Хостинский</a:t>
            </a:r>
            <a:r>
              <a:rPr lang="ru-RU" sz="1400" b="1" i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 Semibold" panose="020B0702040204020203" pitchFamily="34" charset="0"/>
                <a:cs typeface="Times New Roman" panose="02020603050405020304" pitchFamily="18" charset="0"/>
              </a:rPr>
              <a:t>и Центральный.</a:t>
            </a:r>
            <a:endParaRPr lang="ru-RU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4" y="3874304"/>
            <a:ext cx="5070178" cy="29836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6319157" y="346509"/>
            <a:ext cx="515982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Доля численности населения внутригородских районов в общей численности населения города Сочи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94279297"/>
              </p:ext>
            </p:extLst>
          </p:nvPr>
        </p:nvGraphicFramePr>
        <p:xfrm>
          <a:off x="5698671" y="1355271"/>
          <a:ext cx="6286499" cy="21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0364" y="3797096"/>
            <a:ext cx="543741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Доля площади территорий внутригородских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в общей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территории города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41566707"/>
              </p:ext>
            </p:extLst>
          </p:nvPr>
        </p:nvGraphicFramePr>
        <p:xfrm>
          <a:off x="6090557" y="4576434"/>
          <a:ext cx="6101443" cy="210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7221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865970" y="-22219"/>
            <a:ext cx="1032603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Муниципальная программа</a:t>
            </a:r>
            <a:br>
              <a:rPr lang="ru-RU" sz="24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«Развитие отрасли «Образование» города Сочи»</a:t>
            </a:r>
          </a:p>
        </p:txBody>
      </p:sp>
      <p:pic>
        <p:nvPicPr>
          <p:cNvPr id="4" name="Picture 2" descr="https://im2-tub-ru.yandex.net/i?id=8bfc9112408b671c9b5f17dae87f65b0&amp;n=33&amp;h=215&amp;w=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" y="165838"/>
            <a:ext cx="2798840" cy="1970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5193" y="917148"/>
            <a:ext cx="901010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условий для эффективного развития образования в городе Сочи, направленного на формирование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конкурентноспособного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человеческого  потенциала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871" y="2010585"/>
            <a:ext cx="11383137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Объем средств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города, направляемых на реализацию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программы (в млн. рублей)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10" y="4760588"/>
            <a:ext cx="1038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образования  города Сочи действует 173 муниципальных организаций: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425" y="5506034"/>
            <a:ext cx="245888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76 </a:t>
            </a:r>
            <a:r>
              <a:rPr lang="ru-RU" sz="1600" dirty="0">
                <a:solidFill>
                  <a:srgbClr val="00264C"/>
                </a:solidFill>
              </a:rPr>
              <a:t>детских </a:t>
            </a:r>
            <a:r>
              <a:rPr lang="ru-RU" sz="1600" dirty="0" smtClean="0">
                <a:solidFill>
                  <a:srgbClr val="00264C"/>
                </a:solidFill>
              </a:rPr>
              <a:t>садов </a:t>
            </a:r>
            <a:endParaRPr lang="ru-RU" sz="1600" dirty="0">
              <a:solidFill>
                <a:srgbClr val="00264C"/>
              </a:solidFill>
            </a:endParaRPr>
          </a:p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23775 </a:t>
            </a:r>
            <a:r>
              <a:rPr lang="ru-RU" sz="1600" dirty="0">
                <a:solidFill>
                  <a:srgbClr val="00264C"/>
                </a:solidFill>
              </a:rPr>
              <a:t>воспитанников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1308" y="5506034"/>
            <a:ext cx="237626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64C"/>
                </a:solidFill>
              </a:rPr>
              <a:t> </a:t>
            </a:r>
            <a:r>
              <a:rPr lang="ru-RU" sz="1600" dirty="0" smtClean="0">
                <a:solidFill>
                  <a:srgbClr val="00264C"/>
                </a:solidFill>
              </a:rPr>
              <a:t>69 </a:t>
            </a:r>
            <a:r>
              <a:rPr lang="ru-RU" sz="1600" dirty="0">
                <a:solidFill>
                  <a:srgbClr val="00264C"/>
                </a:solidFill>
              </a:rPr>
              <a:t>школ </a:t>
            </a:r>
          </a:p>
          <a:p>
            <a:pPr algn="ctr"/>
            <a:r>
              <a:rPr lang="ru-RU" sz="1600" dirty="0">
                <a:solidFill>
                  <a:srgbClr val="00264C"/>
                </a:solidFill>
              </a:rPr>
              <a:t> </a:t>
            </a:r>
            <a:r>
              <a:rPr lang="ru-RU" sz="1600" dirty="0" smtClean="0">
                <a:solidFill>
                  <a:srgbClr val="00264C"/>
                </a:solidFill>
              </a:rPr>
              <a:t>60737 </a:t>
            </a:r>
            <a:r>
              <a:rPr lang="ru-RU" sz="1600" dirty="0">
                <a:solidFill>
                  <a:srgbClr val="00264C"/>
                </a:solidFill>
              </a:rPr>
              <a:t>учащихся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3569" y="5506034"/>
            <a:ext cx="2458887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64C"/>
                </a:solidFill>
              </a:rPr>
              <a:t>22 организации дополнительного образования детей </a:t>
            </a:r>
          </a:p>
          <a:p>
            <a:pPr algn="ctr"/>
            <a:r>
              <a:rPr lang="ru-RU" sz="1600" dirty="0">
                <a:solidFill>
                  <a:srgbClr val="00264C"/>
                </a:solidFill>
              </a:rPr>
              <a:t> </a:t>
            </a:r>
            <a:r>
              <a:rPr lang="ru-RU" sz="1600" dirty="0" smtClean="0">
                <a:solidFill>
                  <a:srgbClr val="00264C"/>
                </a:solidFill>
              </a:rPr>
              <a:t>30182 </a:t>
            </a:r>
            <a:r>
              <a:rPr lang="ru-RU" sz="1600" dirty="0">
                <a:solidFill>
                  <a:srgbClr val="00264C"/>
                </a:solidFill>
              </a:rPr>
              <a:t>учащихся</a:t>
            </a: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450234795"/>
              </p:ext>
            </p:extLst>
          </p:nvPr>
        </p:nvGraphicFramePr>
        <p:xfrm>
          <a:off x="1240970" y="2269603"/>
          <a:ext cx="9923476" cy="267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45697" y="4233977"/>
            <a:ext cx="90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08107196"/>
              </p:ext>
            </p:extLst>
          </p:nvPr>
        </p:nvGraphicFramePr>
        <p:xfrm>
          <a:off x="4327071" y="564777"/>
          <a:ext cx="7315200" cy="267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97892"/>
              </p:ext>
            </p:extLst>
          </p:nvPr>
        </p:nvGraphicFramePr>
        <p:xfrm>
          <a:off x="6727370" y="3724754"/>
          <a:ext cx="4882244" cy="304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065"/>
                <a:gridCol w="1313179"/>
              </a:tblGrid>
              <a:tr h="582367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Питание школьников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(дошкольников)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307,1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37082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Выплата компенсации части родительской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платы в дошкольных учреждениях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61,3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206166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Капитальный ремонт: 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*спортивные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залы, 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*бассейн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по ул.Поярко,2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, 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Подготовка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учреждений к осенне-зимнему периоду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cap="none" spc="50" dirty="0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66,0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2100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Обеспечение деятельности казенных учреждений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135,8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10560497" y="3289442"/>
            <a:ext cx="504056" cy="432048"/>
          </a:xfrm>
          <a:prstGeom prst="downArrow">
            <a:avLst>
              <a:gd name="adj1" fmla="val 3366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3066" y="91355"/>
            <a:ext cx="88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Развитие системы образования города </a:t>
            </a:r>
            <a:r>
              <a:rPr lang="ru-RU" sz="24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(бюджет </a:t>
            </a:r>
            <a:r>
              <a:rPr lang="ru-RU" sz="24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2018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40840"/>
              </p:ext>
            </p:extLst>
          </p:nvPr>
        </p:nvGraphicFramePr>
        <p:xfrm>
          <a:off x="587829" y="3724329"/>
          <a:ext cx="5268239" cy="299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327"/>
                <a:gridCol w="1732912"/>
              </a:tblGrid>
              <a:tr h="8857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u="sng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Выполнение поручений Президента РФ </a:t>
                      </a:r>
                    </a:p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ликвидация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второй смены в школах</a:t>
                      </a:r>
                      <a:endParaRPr lang="ru-RU" sz="18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5087"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блока начальной школы на территории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школы №82 на 400 мест</a:t>
                      </a:r>
                      <a:endParaRPr lang="ru-RU" sz="1600" b="1" cap="none" spc="50" dirty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14,4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endParaRPr lang="ru-RU" sz="1600" b="1" cap="none" spc="50" dirty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055087"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блока начальной школы на территории Гимназии №15 на 400 мест</a:t>
                      </a:r>
                      <a:endParaRPr lang="ru-RU" sz="1600" b="1" cap="none" spc="50" dirty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14,3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" y="553020"/>
            <a:ext cx="3397802" cy="21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5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9954" y="210395"/>
            <a:ext cx="11662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Развитие отрасли « Образование» города Сочи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68545"/>
              </p:ext>
            </p:extLst>
          </p:nvPr>
        </p:nvGraphicFramePr>
        <p:xfrm>
          <a:off x="746323" y="1251787"/>
          <a:ext cx="11029363" cy="5409135"/>
        </p:xfrm>
        <a:graphic>
          <a:graphicData uri="http://schemas.openxmlformats.org/drawingml/2006/table">
            <a:tbl>
              <a:tblPr firstRow="1" bandRow="1"/>
              <a:tblGrid>
                <a:gridCol w="7960323"/>
                <a:gridCol w="1342705"/>
                <a:gridCol w="1726335"/>
              </a:tblGrid>
              <a:tr h="8892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показателей на 2018 год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6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от 3 до 7 лет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6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от 1,5 до 3 лет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56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обучающихся по программам общего образования в общеобразовательных организациях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тысяч человек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Доля численности детей,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охваченных программами дополнительного образования детей  и молодёжи в возрасте от 5 до 18 лет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Численность обучающихся во вторую смену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тысяч человек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Доля количества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школ, имеющих скорость подключения к сети Интернет от 1 Мбит/с и выше к общему количеству школ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Доля обучающихся  школ, участвующих в региональном этапе всероссийской олимпиады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 школьников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Отношение среднего балла ЕГЭ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в 10%  школ с лучшими результатами ЕГЭ к среднему баллу ЕГЭ в 10% школ с худшими результатами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Semibold" panose="020B0702040204020203" pitchFamily="34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75" t="-1327" b="1"/>
          <a:stretch/>
        </p:blipFill>
        <p:spPr>
          <a:xfrm>
            <a:off x="0" y="0"/>
            <a:ext cx="2698595" cy="220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00" y="124173"/>
            <a:ext cx="1158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  <a:r>
              <a:rPr lang="ru-RU" sz="2800" b="1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«Дети Сочи»</a:t>
            </a:r>
            <a:endParaRPr lang="ru-RU" sz="2800" b="1" spc="50" dirty="0">
              <a:ln w="0"/>
              <a:solidFill>
                <a:schemeClr val="bg1">
                  <a:lumMod val="9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31418"/>
            <a:ext cx="3082660" cy="232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6199" y="4124655"/>
            <a:ext cx="117798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sz="1500" b="1" u="sng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духовно-нравственное развитие и воспитание детей и молодежи - 650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профилактики безнадзорности, беспризорности и правонарушений – 1 803,5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условий для выявления и развития талантливых детей – 1 953,8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работы лагерей с дневным пребыванием, труда и отдыха, палаточного отдыха, в краевых и муниципальных профильных сменах на базе оздоровительных организаций, доставку организованных групп детей к местам отдыха и обратно – 25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866,0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осуществление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 – 81,3 тыс.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руб.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859" y="739619"/>
            <a:ext cx="8376273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  <a:t>    </a:t>
            </a:r>
            <a:r>
              <a:rPr kumimoji="0" lang="ru-RU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  <a:t> Цель программы:</a:t>
            </a:r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  <a:t>Создание социальных, правовых, организационных предпосылок для развития духовно богатой личности с прочными нравственными устоями, активной гражданской позицией, основанных на культурно- исторических и духовных традициях России и Кубани.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61557" y="1600200"/>
            <a:ext cx="9165488" cy="416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программы 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(в млн. рублей) 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9289040"/>
              </p:ext>
            </p:extLst>
          </p:nvPr>
        </p:nvGraphicFramePr>
        <p:xfrm>
          <a:off x="3213289" y="1635683"/>
          <a:ext cx="7053341" cy="27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20594" y="3741220"/>
            <a:ext cx="78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12853" y="3696339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60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468" y="126227"/>
            <a:ext cx="8709102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«Дети Сочи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2018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44038"/>
              </p:ext>
            </p:extLst>
          </p:nvPr>
        </p:nvGraphicFramePr>
        <p:xfrm>
          <a:off x="563136" y="1260154"/>
          <a:ext cx="11117766" cy="4978568"/>
        </p:xfrm>
        <a:graphic>
          <a:graphicData uri="http://schemas.openxmlformats.org/drawingml/2006/table">
            <a:tbl>
              <a:tblPr firstRow="1" bandRow="1"/>
              <a:tblGrid>
                <a:gridCol w="7954953"/>
                <a:gridCol w="1629327"/>
                <a:gridCol w="1533486"/>
              </a:tblGrid>
              <a:tr h="6367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0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организациях, принявших участие в социально значимых акциях и мероприятиях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8200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5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 и сопровождающих их лиц, принявших участие в городских и краевых физкультурно-спортивных, военно-спортивных и туристических мероприятиях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12600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44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организациях, охваченных летней занятостью, оздоровлением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15985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97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организациях, принявших участие в краевых, всероссийских и международных предметных олимпиадах, интеллектуальных фестивалях, научно-практических конференциях, форумах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7100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5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  Количество детей-сирот и детей, оставшихся без попечения родителей, и лиц из их числа, которым оказана адресная помощь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7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  Доля дорожно-транспортных происшествий из-за нарушений Правил дорожного движения детьми в возрасте до 16 лет в общем количестве дорожно-транспортных происшествий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46" y="51013"/>
            <a:ext cx="1174296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alpha val="34000"/>
              </a:schemeClr>
            </a:solidFill>
          </a:ln>
          <a:effectLst>
            <a:outerShdw blurRad="114300" dist="88900" dir="6540000" algn="ctr" rotWithShape="0">
              <a:srgbClr val="000000">
                <a:alpha val="43137"/>
              </a:srgbClr>
            </a:outerShdw>
            <a:reflection stA="99000" endPos="1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Развитие отрасли «Культура»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6831630"/>
              </p:ext>
            </p:extLst>
          </p:nvPr>
        </p:nvGraphicFramePr>
        <p:xfrm>
          <a:off x="6461792" y="882010"/>
          <a:ext cx="5730208" cy="32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8019988" y="4187056"/>
            <a:ext cx="538482" cy="432048"/>
          </a:xfrm>
          <a:prstGeom prst="downArrow">
            <a:avLst>
              <a:gd name="adj1" fmla="val 33660"/>
              <a:gd name="adj2" fmla="val 50000"/>
            </a:avLst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27856"/>
              </p:ext>
            </p:extLst>
          </p:nvPr>
        </p:nvGraphicFramePr>
        <p:xfrm>
          <a:off x="6467727" y="4682566"/>
          <a:ext cx="5456740" cy="1976804"/>
        </p:xfrm>
        <a:graphic>
          <a:graphicData uri="http://schemas.openxmlformats.org/drawingml/2006/table">
            <a:tbl>
              <a:tblPr firstRow="1" bandRow="1"/>
              <a:tblGrid>
                <a:gridCol w="4116949"/>
                <a:gridCol w="1339791"/>
              </a:tblGrid>
              <a:tr h="8583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Организация и проведение выставок,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фестивалей, конкурсов и концертов учреждениями культуры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19,2 </a:t>
                      </a:r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1184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Проведение официальных городских культурно-массовых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мероприятий, а также оформление и обустройство мест массового отдыха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18,9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03024" y="4187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08127352"/>
              </p:ext>
            </p:extLst>
          </p:nvPr>
        </p:nvGraphicFramePr>
        <p:xfrm>
          <a:off x="62589" y="3437857"/>
          <a:ext cx="6418066" cy="304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4829" y="2571259"/>
            <a:ext cx="5201793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программы (в млн. рублей)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546" y="1141859"/>
            <a:ext cx="6092360" cy="1169551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kumimoji="0" lang="ru-RU" sz="1400" b="0" i="0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  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Цель программы:</a:t>
            </a:r>
            <a:r>
              <a:rPr kumimoji="0" lang="ru-RU" sz="1400" b="0" i="0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noProof="0" dirty="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</a:t>
            </a:r>
            <a:r>
              <a:rPr lang="ru-RU" sz="1400" dirty="0" err="1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ормирование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гармонично развитой личности и укрепление единства народов города Сочи, Кубани и Российской Федерации посредством приоритетного и гуманитарного развития, обеспечения доступа граждан к культурным ценностям и реализация творческого потенциала населения города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Сочи.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68" y="0"/>
            <a:ext cx="110062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  <a:r>
              <a:rPr lang="ru-RU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отрасли «Культура</a:t>
            </a:r>
            <a:r>
              <a:rPr lang="ru-RU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2018 год</a:t>
            </a:r>
            <a:endParaRPr lang="ru-RU" sz="2400" b="1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10943"/>
              </p:ext>
            </p:extLst>
          </p:nvPr>
        </p:nvGraphicFramePr>
        <p:xfrm>
          <a:off x="579864" y="830997"/>
          <a:ext cx="11095461" cy="583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634"/>
                <a:gridCol w="1374456"/>
                <a:gridCol w="2018371"/>
              </a:tblGrid>
              <a:tr h="647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Количество обучающихся детских школ искусств (рост контингента)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5915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18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Удельный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вес учащихся школ искусств, участвующих в выставках, фестивалях и конкурсах, в общей численности обучающихся в детских школах искусств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Количество присуждённых учащимся детских школ искусств стипендий, премий, грантов различного уровня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педагогических работников организаций дополнительного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образования, имеющих первую и высшую квалификационные категории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Число клубных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формирований культурно – досуговых учреждений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595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Число частников клубных формирований учреждений культурно- досугового типа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14342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9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общедоступных библиотек, подключённых к сети Интернет, в общем количестве библиотек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10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Формирование, учет, изучение, обеспечение сохранности и безопасности музейных предметов, музейных коллекций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1910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9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Посещаемость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муниципальных музейных учреждений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241800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8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Количество выставок и выставочных проектов, осуществляемых музеями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9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Обеспеченность оформлением мест массового отдыха при проведении культурно-массовых мероприятий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646" y="77002"/>
            <a:ext cx="10481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Сочи»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0" y="303229"/>
            <a:ext cx="2241364" cy="149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1" y="305040"/>
            <a:ext cx="1937319" cy="149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2070092" y="914022"/>
            <a:ext cx="7690586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  <a:t>Цель программы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  <a:t>: Совершенствование социально- экономических и организационных условий для успешной самореализации молодёжи, направленной на раскрытие её потенциала для дальнейшего развития города Сочи, а также содействие успешной интеграции молодёжи в общество и повышению её роли в общественной жизни города- курорта Сочи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380460088"/>
              </p:ext>
            </p:extLst>
          </p:nvPr>
        </p:nvGraphicFramePr>
        <p:xfrm>
          <a:off x="153503" y="2513649"/>
          <a:ext cx="6454078" cy="24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79646" y="1962013"/>
            <a:ext cx="5201793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программы (в млн. рублей) 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326334" y="4316864"/>
            <a:ext cx="912226" cy="3230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890563" y="4304159"/>
            <a:ext cx="830359" cy="3357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547564" y="4307544"/>
            <a:ext cx="853750" cy="3323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929" y="5159136"/>
            <a:ext cx="11744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600" b="1" u="sng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Основные направления:</a:t>
            </a:r>
          </a:p>
          <a:p>
            <a:pPr algn="just"/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   - 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финансовое обеспечение деятельности казённых </a:t>
            </a:r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 учреждений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, подведомственными управлению молодёжной политики – 16 235,6 тыс. рублей;</a:t>
            </a:r>
          </a:p>
          <a:p>
            <a:pPr algn="just"/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   - создание 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условий для физического и гуманистического развития молодёжи, а также для реализации потенциала молодёжи в социально- экономической сфере- 3 163,3 тыс. рублей;</a:t>
            </a:r>
          </a:p>
          <a:p>
            <a:pPr algn="just"/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   - 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обеспечение деятельности управления молодёжной политики администрации города Сочи – 10 308,3 тыс. рублей.</a:t>
            </a:r>
          </a:p>
          <a:p>
            <a:pPr algn="just"/>
            <a:endParaRPr lang="ru-RU" sz="16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14576"/>
              </p:ext>
            </p:extLst>
          </p:nvPr>
        </p:nvGraphicFramePr>
        <p:xfrm>
          <a:off x="6227957" y="2192632"/>
          <a:ext cx="5688830" cy="298870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5185316"/>
                <a:gridCol w="503514"/>
              </a:tblGrid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Показатель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Segoe UI Symbol" panose="020B05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155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  Доля молодых людей, участвующих в мероприятиях, направленных на гражданское и патриотическое воспитание, духовно-нравственное развитие детей и молодежи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Segoe UI Symbol" panose="020B05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Доля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молодежи, участвующей в мероприятиях, направленных на содействие решению социально-экономических проблем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17,7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2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  Доля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молодежи, вовлеченной в организацию и методическое обеспечение реализации молодежной политики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3,3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6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  Доля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молодежи, вовлеченной в организацию и методическое обеспечение реализации молодежной политики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3,6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6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  Доля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молодежи, вовлеченной во временное трудоустройство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Segoe UI Symbol" panose="020B0502040204020203" pitchFamily="34" charset="0"/>
                          <a:cs typeface="Segoe UI Semilight" panose="020B0402040204020203" pitchFamily="34" charset="0"/>
                        </a:rPr>
                        <a:t>7,1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6155473" y="1837897"/>
            <a:ext cx="5833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60000"/>
                <a:lumOff val="40000"/>
              </a:schemeClr>
            </a:gs>
            <a:gs pos="88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0072276"/>
              </p:ext>
            </p:extLst>
          </p:nvPr>
        </p:nvGraphicFramePr>
        <p:xfrm>
          <a:off x="291061" y="899181"/>
          <a:ext cx="5546819" cy="319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734278" y="4056441"/>
            <a:ext cx="504056" cy="432048"/>
          </a:xfrm>
          <a:prstGeom prst="downArrow">
            <a:avLst>
              <a:gd name="adj1" fmla="val 3366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64898"/>
              </p:ext>
            </p:extLst>
          </p:nvPr>
        </p:nvGraphicFramePr>
        <p:xfrm>
          <a:off x="291061" y="4538653"/>
          <a:ext cx="5572223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461"/>
                <a:gridCol w="1498762"/>
              </a:tblGrid>
              <a:tr h="577972">
                <a:tc>
                  <a:txBody>
                    <a:bodyPr/>
                    <a:lstStyle/>
                    <a:p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Участие и проведение физкультурных, спортивных и оздоровительных мероприятий </a:t>
                      </a:r>
                      <a:endParaRPr lang="ru-RU" sz="15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10,3</a:t>
                      </a:r>
                    </a:p>
                    <a:p>
                      <a:pPr algn="ctr"/>
                      <a:r>
                        <a:rPr lang="ru-RU" sz="1500" b="1" cap="none" spc="50" baseline="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5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5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5189">
                <a:tc>
                  <a:txBody>
                    <a:bodyPr/>
                    <a:lstStyle/>
                    <a:p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Устройство</a:t>
                      </a:r>
                      <a:r>
                        <a:rPr lang="ru-RU" sz="15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футбольного поля в поселке Красная Поляна</a:t>
                      </a:r>
                      <a:endParaRPr lang="ru-RU" sz="15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12,8 </a:t>
                      </a:r>
                      <a:r>
                        <a:rPr lang="ru-RU" sz="1500" b="1" cap="none" spc="5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5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2-х комплексных спортивно-игровых площадок</a:t>
                      </a:r>
                      <a:endParaRPr lang="ru-RU" sz="15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5,8 </a:t>
                      </a:r>
                      <a:r>
                        <a:rPr lang="ru-RU" sz="1500" b="1" cap="none" spc="5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5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5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43458" y="41658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050" y="216022"/>
            <a:ext cx="11552662" cy="6831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отрасли «Физическая культура и спорт»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Сочи»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8566" y="1358114"/>
            <a:ext cx="5910146" cy="9541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Цель программы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Создание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условий, обеспечивающих возможность гражданам систематически заниматься физической культурой и спортом, путем развития инфраструктуры спорта, популяризации массового спорта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68300609"/>
              </p:ext>
            </p:extLst>
          </p:nvPr>
        </p:nvGraphicFramePr>
        <p:xfrm>
          <a:off x="6260832" y="3397591"/>
          <a:ext cx="5931168" cy="312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00619" y="2643414"/>
            <a:ext cx="5201793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Объем средств бюджета города, направляемых на реализацию программы (в млн. рублей) </a:t>
            </a:r>
          </a:p>
        </p:txBody>
      </p:sp>
    </p:spTree>
    <p:extLst>
      <p:ext uri="{BB962C8B-B14F-4D97-AF65-F5344CB8AC3E}">
        <p14:creationId xmlns:p14="http://schemas.microsoft.com/office/powerpoint/2010/main" val="42540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000">
              <a:schemeClr val="bg2">
                <a:tint val="90000"/>
                <a:satMod val="92000"/>
                <a:lumMod val="120000"/>
              </a:schemeClr>
            </a:gs>
            <a:gs pos="68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71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67" y="0"/>
            <a:ext cx="2575933" cy="171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906169"/>
              </p:ext>
            </p:extLst>
          </p:nvPr>
        </p:nvGraphicFramePr>
        <p:xfrm>
          <a:off x="470209" y="1817648"/>
          <a:ext cx="11162372" cy="4694664"/>
        </p:xfrm>
        <a:graphic>
          <a:graphicData uri="http://schemas.openxmlformats.org/drawingml/2006/table">
            <a:tbl>
              <a:tblPr firstRow="1" bandRow="1"/>
              <a:tblGrid>
                <a:gridCol w="8575431"/>
                <a:gridCol w="1188892"/>
                <a:gridCol w="1398049"/>
              </a:tblGrid>
              <a:tr h="9013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96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Доля граждан муниципального образования город-курорт Сочи, систематически занимающихся физической культурой и спортом, в общей численности населения муниципального образования Город-курорт Сочи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792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Доля учащихся и студентов, систематически занимающихся физической культурой и спортом, в общей численности учащихся и студентов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906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Численность лиц, систематически занимающихся физической культурой и спортом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тыс.чел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8973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Доля граждан муниципального образования город-курорт Сочи, занимающихся физической культурой и спортом по месту работы, в общей численности населения, занятого в экономике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65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детей и подростков в возрасте 6-15 лет, систематически занимающихся в спортивных школах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58537" y="270525"/>
            <a:ext cx="8385716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отрасли «Физическая культура и спорт»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10395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843" y="948583"/>
            <a:ext cx="4408855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Муниципальный 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1843" y="2071678"/>
            <a:ext cx="441415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1843" y="3140968"/>
            <a:ext cx="4414157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</a:t>
            </a:r>
          </a:p>
        </p:txBody>
      </p:sp>
      <p:sp>
        <p:nvSpPr>
          <p:cNvPr id="34" name="Овал 33"/>
          <p:cNvSpPr/>
          <p:nvPr/>
        </p:nvSpPr>
        <p:spPr>
          <a:xfrm>
            <a:off x="1524000" y="4005064"/>
            <a:ext cx="2411760" cy="11521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Дефицит бюджета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3791744" y="4003354"/>
            <a:ext cx="2592288" cy="11538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Профицит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бюджета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7096132" y="2428868"/>
            <a:ext cx="3739508" cy="1143008"/>
          </a:xfrm>
          <a:prstGeom prst="wedgeRoundRectCallout">
            <a:avLst>
              <a:gd name="adj1" fmla="val -81781"/>
              <a:gd name="adj2" fmla="val -37350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7032104" y="4005064"/>
            <a:ext cx="3883546" cy="1209886"/>
          </a:xfrm>
          <a:prstGeom prst="wedgeRoundRectCallout">
            <a:avLst>
              <a:gd name="adj1" fmla="val -77260"/>
              <a:gd name="adj2" fmla="val -87332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Выплачиваемые из бюджета денежные средства, за исключением являющихся в соответствии с Бюджетным Кодексом источниками финансирования дефицита бюджета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7104112" y="980728"/>
            <a:ext cx="3731528" cy="1224136"/>
          </a:xfrm>
          <a:prstGeom prst="wedgeRoundRectCallout">
            <a:avLst>
              <a:gd name="adj1" fmla="val -79017"/>
              <a:gd name="adj2" fmla="val 1644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Денежный фонд города, предназначенный для финансового обеспечения его задач и функций. Другими слова – это план доходов и расходов на очередной финансовый год и плановый период</a:t>
            </a: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1847528" y="5445224"/>
            <a:ext cx="2160240" cy="115212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расходов бюджета над его доходами</a:t>
            </a: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4295800" y="5445224"/>
            <a:ext cx="2088232" cy="115212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доходов бюджета над его расходами</a:t>
            </a:r>
          </a:p>
        </p:txBody>
      </p:sp>
      <p:sp>
        <p:nvSpPr>
          <p:cNvPr id="48" name="Минус 47"/>
          <p:cNvSpPr/>
          <p:nvPr/>
        </p:nvSpPr>
        <p:spPr>
          <a:xfrm>
            <a:off x="3359696" y="2708920"/>
            <a:ext cx="1296144" cy="360040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2639616" y="3645024"/>
            <a:ext cx="504056" cy="36004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5472" y="285728"/>
            <a:ext cx="81915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термины  и определения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5095868" y="3643314"/>
            <a:ext cx="504056" cy="36004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666976" y="5143512"/>
            <a:ext cx="500066" cy="285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095868" y="5143512"/>
            <a:ext cx="500066" cy="28860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5" y="5286388"/>
            <a:ext cx="1929485" cy="143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05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5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5" y="135004"/>
            <a:ext cx="2691162" cy="180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" y="135005"/>
            <a:ext cx="2810209" cy="180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31690"/>
              </p:ext>
            </p:extLst>
          </p:nvPr>
        </p:nvGraphicFramePr>
        <p:xfrm>
          <a:off x="591014" y="1937051"/>
          <a:ext cx="11028556" cy="4525452"/>
        </p:xfrm>
        <a:graphic>
          <a:graphicData uri="http://schemas.openxmlformats.org/drawingml/2006/table">
            <a:tbl>
              <a:tblPr firstRow="1" bandRow="1"/>
              <a:tblGrid>
                <a:gridCol w="7959740"/>
                <a:gridCol w="1541080"/>
                <a:gridCol w="1527736"/>
              </a:tblGrid>
              <a:tr h="5742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57428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66F5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 (ГТО) 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9073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спортсменов, включенных в списки кандидатов в спортивные сборные команды Краснодарского края в общем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количестве спортсменов, занимающихся в организациях, осуществляющих спортивную подготовку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385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спортсменов, подготовленных для сборных команд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 Сочи в общем количестве спортсменов в учреждении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646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Уровень обеспеченности населения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690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Удовлетворенность качеством предоставления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услуг учреждениями, подведомственными департаменту  физической культуры и спорта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68678" y="392443"/>
            <a:ext cx="8385716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отрасли «Физическая культура и спорт»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4010117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453" y="51013"/>
            <a:ext cx="9294247" cy="830997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tile tx="0" ty="0" sx="100000" sy="100000" flip="none" algn="tl"/>
          </a:blipFill>
          <a:ln>
            <a:solidFill>
              <a:schemeClr val="accent1">
                <a:alpha val="34000"/>
              </a:schemeClr>
            </a:solidFill>
          </a:ln>
          <a:effectLst>
            <a:outerShdw blurRad="114300" dist="88900" dir="6540000" algn="ctr" rotWithShape="0">
              <a:srgbClr val="000000">
                <a:alpha val="43137"/>
              </a:srgbClr>
            </a:outerShdw>
            <a:reflection stA="99000" endPos="1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67910516"/>
              </p:ext>
            </p:extLst>
          </p:nvPr>
        </p:nvGraphicFramePr>
        <p:xfrm>
          <a:off x="459678" y="2365381"/>
          <a:ext cx="4763831" cy="242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9679" y="1860644"/>
            <a:ext cx="5201793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576" y="4226313"/>
            <a:ext cx="86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810" y="1443543"/>
            <a:ext cx="5859889" cy="954107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50800" dir="5400000" sx="99000" sy="99000" algn="ctr" rotWithShape="0">
              <a:schemeClr val="accent6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400" b="0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Цель программы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</a:t>
            </a:r>
            <a:r>
              <a:rPr lang="ru-RU" sz="1400" kern="0" noProof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400" kern="0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беспечение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доступности приоритетных объектов и услуг в приоритетных сферах жизнедеятельности инвалидов и других маломобильных групп населения в городе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Сочи.</a:t>
            </a:r>
            <a:endParaRPr lang="ru-RU" sz="1400" kern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678" y="4902614"/>
            <a:ext cx="4718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В 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объемах бюджетных ассигнований на реализацию муниципальной программы 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учтены 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на оснащение муниципальных образовательных учреждений специальным оборудованием, ремонт помещений (установка пандусов)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25749"/>
              </p:ext>
            </p:extLst>
          </p:nvPr>
        </p:nvGraphicFramePr>
        <p:xfrm>
          <a:off x="5693276" y="3591974"/>
          <a:ext cx="5920424" cy="2621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tblPr>
              <a:tblGrid>
                <a:gridCol w="4231307"/>
                <a:gridCol w="1689117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Целевое значение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Доля общеобразовательных учреждений, в которых создана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безбарьерная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среда для инклюзивного образования  детей- инвалидов в общем кол-ве учреждений образования (в%)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Доля лиц с ограниченными возможностями здоровья и инвалидов, систематически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занимающихся физической культурой и спортом, в общей численности этой категории населения в городе Сочи (в %)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26330" y="2904214"/>
            <a:ext cx="7265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eduportal44.ru/Manturovo/mant_CDT/SiteAssets/SitePages/%D0%94%D0%BE%D1%81%D1%82%D1%83%D0%BF%D0%BD%D0%B0%D1%8F%20%D1%81%D1%80%D0%B5%D0%B4%D0%B0%20%D0%B2%20%D1%86%D0%B4%D1%82/%D0%94%D0%BE%D1%81%D1%82%D1%83%D0%BF%D0%BD%D0%B0%D1%8F%20%D1%81%D1%80%D0%B5%D0%B4%D0%B0%20%20%20.p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5" y="120636"/>
            <a:ext cx="1749397" cy="1623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8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>
            <a:alphaModFix am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747" y="67243"/>
            <a:ext cx="94227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6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здравоохранения города - курорта Сочи»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867" y="2367017"/>
            <a:ext cx="5280104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kumimoji="0" lang="ru-RU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Цель программы:</a:t>
            </a:r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noProof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беспечение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науки</a:t>
            </a:r>
            <a:r>
              <a:rPr lang="ru-RU" sz="1200" kern="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56513512"/>
              </p:ext>
            </p:extLst>
          </p:nvPr>
        </p:nvGraphicFramePr>
        <p:xfrm>
          <a:off x="395867" y="3643580"/>
          <a:ext cx="5280104" cy="28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0042" y="3328674"/>
            <a:ext cx="4750419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Объем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средств бюджета города, направляемых на реализацию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программы (в млн. рублей)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7716" y="1244217"/>
            <a:ext cx="58869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</a:t>
            </a:r>
            <a:r>
              <a:rPr lang="ru-RU" b="1" u="sng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направления: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организация медицинской помощи, оказываемой муниципальными учреждениями здравоохранения в рамках территориальной программой государственных гарантий бесплатного оказания гражданам медицинской помощи –313 246,5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бесплатное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изготовление и ремонт зубных протезов отдельным категориям граждан –11 144,4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усиленное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питание доноров крови –431,6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предоставление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мер социальной поддержки отдельным группам населения в обеспечении лекарственными средствами и изделиями медицинского назначения –138 603,6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осуществление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отдельных государственных полномочий по строительству и реконструкции объектов здравоохранения, включая проектно- изыскательские работы – 17 500,0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повышение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квалификации работников здравоохранения города -1 658,9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ремонт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фельдшерско-акушерских пунктов в с. Варваровка и в с. 3 Рота -650,0 тыс. рублей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https://im0-tub-ru.yandex.net/i?id=6868e5318da5d9c03abd076e87cf679f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2" y="513519"/>
            <a:ext cx="3004291" cy="173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31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13614"/>
              </p:ext>
            </p:extLst>
          </p:nvPr>
        </p:nvGraphicFramePr>
        <p:xfrm>
          <a:off x="408215" y="849087"/>
          <a:ext cx="11099018" cy="6001154"/>
        </p:xfrm>
        <a:graphic>
          <a:graphicData uri="http://schemas.openxmlformats.org/drawingml/2006/table">
            <a:tbl>
              <a:tblPr firstRow="1" bandRow="1"/>
              <a:tblGrid>
                <a:gridCol w="8544789"/>
                <a:gridCol w="1283267"/>
                <a:gridCol w="1270962"/>
              </a:tblGrid>
              <a:tr h="8235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Показатель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Единица измерения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Значение показателя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579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Смертность от всех причин ( на 1000 населения)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человек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11,1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681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Младенческая смертность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 случаев на 1000 родившихся живыми)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человек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5,8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55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Обеспеченность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врачами ( на 10 тысяч населения)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человек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55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Количество 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фельдшерско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–акушерских пунктов системами видеонаблюдения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объект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681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Охват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профилактическим и медицинскими осмотрами детей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процент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79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Доля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больных  с выявленными злокачественными новообразованиями на 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 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II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стадиях заболевания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процент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681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Охват населения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профилактическими осмотрами на туберкулез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процент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81,0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05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Охват иммунизацией населения против вирусного гепатита B в декретированные сроки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процент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99,0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Охват диспансеризацией детей-сирот и детей, находящихся в трудной жизненной ситуации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процент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98,0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79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Численность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лиц, получающих денежную компенсацию на усиленное питание доноров, безвозмездно сдавших кровь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человек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681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Численность лиц,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получающих услуги по бесплатному зубопротезированию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человек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1346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79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Удовлетворение потребности льготных категорий граждан на лекарственные препараты и медицинскую продукцию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процент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99,92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9143" cy="156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620537" y="0"/>
            <a:ext cx="9040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муниципальной программы 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города- курорта Сочи»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22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929" y="167095"/>
            <a:ext cx="795282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5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Муниципальная программа города Сочи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5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«Социальная поддержка граждан»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659" y="1872467"/>
            <a:ext cx="4129321" cy="107721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</a:t>
            </a:r>
            <a:r>
              <a:rPr lang="ru-RU" sz="1600" u="sng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Цель программы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Создание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условий для роста благосостояния отдельных категорий граждан, проживающих на территории города 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Сочи.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165" y="3375166"/>
            <a:ext cx="3979055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24413652"/>
              </p:ext>
            </p:extLst>
          </p:nvPr>
        </p:nvGraphicFramePr>
        <p:xfrm>
          <a:off x="208228" y="3948059"/>
          <a:ext cx="4608701" cy="26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52786"/>
              </p:ext>
            </p:extLst>
          </p:nvPr>
        </p:nvGraphicFramePr>
        <p:xfrm>
          <a:off x="4995472" y="1962182"/>
          <a:ext cx="6846905" cy="44544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tblPr>
              <a:tblGrid>
                <a:gridCol w="4587575"/>
                <a:gridCol w="1221071"/>
                <a:gridCol w="1038259"/>
              </a:tblGrid>
              <a:tr h="5250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Единица измерения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Целевое значение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71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0" i="0" u="none" strike="noStrike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Охват населения города Сочи в процессе реализации мероприятий муниципальной программы в общем числе населения города Сочи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endParaRPr lang="ru-RU" sz="1400" b="0" i="0" u="none" strike="noStrike" baseline="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11971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0" i="0" u="none" strike="noStrike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Доля населения города Сочи, принимающего участие в процессе реализации социально ориентированными некоммерческими организациями общественно полезных программ, от общего числа населения города Сочи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126922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Численность населения города Сочи, охваченного общественно полезными программами, реализуемыми социально ориентированными некоммерческими организациями на средства субсидий города Сочи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3600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Доля отдельных категорий граждан, получающих меры социальной поддержки, от общего числа граждан, обратившихся за их получением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32097" y="1316045"/>
            <a:ext cx="657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gd22.ru/uploads/Event/1207/logo_big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r="48463" b="2149"/>
          <a:stretch/>
        </p:blipFill>
        <p:spPr bwMode="auto">
          <a:xfrm>
            <a:off x="257630" y="0"/>
            <a:ext cx="2841171" cy="196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207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671" y="87069"/>
            <a:ext cx="1086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программы на 2018 год: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2170"/>
              </p:ext>
            </p:extLst>
          </p:nvPr>
        </p:nvGraphicFramePr>
        <p:xfrm>
          <a:off x="525897" y="845679"/>
          <a:ext cx="11227488" cy="5801073"/>
        </p:xfrm>
        <a:graphic>
          <a:graphicData uri="http://schemas.openxmlformats.org/drawingml/2006/table">
            <a:tbl>
              <a:tblPr firstRow="1" bandRow="1"/>
              <a:tblGrid>
                <a:gridCol w="9655166"/>
                <a:gridCol w="1572322"/>
              </a:tblGrid>
              <a:tr h="6268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Сумма (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млн.рублей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0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Поддержка социально-ориентированных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некоммерческих организаций, зарегистрированных на  территории города Сочи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97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Дополнительная социальная поддержка 13 176 человек, относящихся к отдельным категориям граждан, проживающих на территории города Сочи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6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Предоставление ежемесячной денежной выплаты  260 гражданам, награжденными знаками отличия «За вклад в развитие города Сочи» и «За безупречную службу городу Сочи»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2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Материальное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обеспечение лиц, замещавших муниципальные должности и должности муниципальной службы – 275 человек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42,3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Предоставление ежемесячной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денежной выплаты 15-ти лицам, которым присвоено звание «Почетный гражданин города Сочи»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98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Социальные выплаты 28-ми семьям для оплаты первоначального взноса или части %-ой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ставки по кредитам на ремонт (реконструкцию) фасадов , кровли и строений, расположенных в зоне особого международного гостеприимства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4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Выплаты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ежемесячного вознаграждения приемным родителям за оказание услуг по воспитанию приемных детей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22,6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Ежемесячные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денежные выплаты на содержание детей-сирот и детей, оставшихся без попечения родителей, находящихся под опекой или переданных на воспитание в приемную семью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4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Выплаты ежемесячного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вознаграждения патронатным воспитателям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Организация и осуществление деятельности по опеке и попечительству в отношении несовершеннолетних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23,8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Организация оздоровления и отдыха детей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6" y="-41561"/>
            <a:ext cx="1739303" cy="160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909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30" y="106440"/>
            <a:ext cx="1179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Муниципальная программа города Сочи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«Развитие санаторно-курортного и туристского комплекса в муниципальном образовании город-курорт Сочи»</a:t>
            </a:r>
            <a:endParaRPr lang="ru-RU" b="1" dirty="0">
              <a:solidFill>
                <a:schemeClr val="bg1">
                  <a:lumMod val="9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783772"/>
            <a:ext cx="10631060" cy="605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</a:t>
            </a:r>
            <a:r>
              <a:rPr lang="ru-RU" sz="1600" u="sng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Цель программы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Повышение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конкурентоспособности санаторно-курортного и туристского комплекса города Сочи, удовлетворяющего потребности российских и иностранных граждан в качественных туристских услугах	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03481043"/>
              </p:ext>
            </p:extLst>
          </p:nvPr>
        </p:nvGraphicFramePr>
        <p:xfrm>
          <a:off x="208230" y="2231741"/>
          <a:ext cx="4402255" cy="26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8230" y="1649185"/>
            <a:ext cx="4904397" cy="5082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(в млн. рублей)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586" y="4849586"/>
            <a:ext cx="4700887" cy="160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направления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Продвижение курортного потенциала города Сочи как лечебно-оздоровительной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местности – 7 730,0 тыс. рублей;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Обеспечение деятельности муниципальных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учреждений – 27 727,9 тыс. рублей.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58264"/>
              </p:ext>
            </p:extLst>
          </p:nvPr>
        </p:nvGraphicFramePr>
        <p:xfrm>
          <a:off x="5151865" y="2245274"/>
          <a:ext cx="6690513" cy="43634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tblPr>
              <a:tblGrid>
                <a:gridCol w="4326672"/>
                <a:gridCol w="1182663"/>
                <a:gridCol w="1181178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="0" i="0" u="none" strike="noStrike" baseline="0" dirty="0" smtClean="0">
                          <a:latin typeface="Segoe UI Light" panose="020B0502040204020203" pitchFamily="34" charset="0"/>
                        </a:rPr>
                        <a:t>Количество жителей города Сочи, занятых в сфере туризма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Segoe UI Light" panose="020B0502040204020203" pitchFamily="34" charset="0"/>
                        </a:rPr>
                        <a:t>тыс. чел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4010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="0" i="0" u="none" strike="noStrike" baseline="0" dirty="0" smtClean="0">
                          <a:latin typeface="Segoe UI Light" panose="020B0502040204020203" pitchFamily="34" charset="0"/>
                        </a:rPr>
                        <a:t>Число туристов, посетивших город Сочи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Segoe UI Light" panose="020B0502040204020203" pitchFamily="34" charset="0"/>
                        </a:rPr>
                        <a:t>млн. чел.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70260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latin typeface="Segoe UI Light" panose="020B0502040204020203" pitchFamily="34" charset="0"/>
                        </a:rPr>
                        <a:t>Количество классифицированных объектов размещения (организаций) в комплексе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1086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3600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Объем услуг (доходов) санаторно-курортного и туристского комплекса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млрд. руб.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Поступления от деятельности санаторно-курортного и туристского комплекса города Сочи в консолидированный бюджет Краснодарского края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млрд. руб.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3,48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Темп роста числа посетителей туристского портала www.sochiru.ru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12627" y="1616527"/>
            <a:ext cx="657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4126" y="96640"/>
            <a:ext cx="9857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u="sng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Муниципальная программа города Сочи </a:t>
            </a:r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«</a:t>
            </a:r>
            <a:r>
              <a:rPr lang="ru-RU" sz="2000" b="1" u="sng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Обеспечение доступным жильем жителей муниципального образования город-курорт Сочи»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7939" y="1021874"/>
            <a:ext cx="9798064" cy="8309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Segoe UI Light" panose="020B0502040204020203" pitchFamily="34" charset="0"/>
              </a:rPr>
              <a:t>     </a:t>
            </a:r>
            <a:r>
              <a:rPr lang="ru-RU" sz="1600" u="sng" dirty="0" smtClean="0">
                <a:latin typeface="Segoe UI Light" panose="020B0502040204020203" pitchFamily="34" charset="0"/>
              </a:rPr>
              <a:t>Цель программы</a:t>
            </a:r>
            <a:r>
              <a:rPr lang="ru-RU" sz="1600" dirty="0" smtClean="0">
                <a:latin typeface="Segoe UI Light" panose="020B0502040204020203" pitchFamily="34" charset="0"/>
              </a:rPr>
              <a:t>: Повышение </a:t>
            </a:r>
            <a:r>
              <a:rPr lang="ru-RU" sz="1600" dirty="0">
                <a:latin typeface="Segoe UI Light" panose="020B0502040204020203" pitchFamily="34" charset="0"/>
              </a:rPr>
              <a:t>уровня доступности жилья за счет использования финансово-кредитных механизмов, а также решение жилищной проблемы населения путем пополнения муниципального жилищного фонда и создания условий безопасного и комфортного проживания в </a:t>
            </a:r>
            <a:r>
              <a:rPr lang="ru-RU" sz="1600" dirty="0" smtClean="0">
                <a:latin typeface="Segoe UI Light" panose="020B0502040204020203" pitchFamily="34" charset="0"/>
              </a:rPr>
              <a:t>нем.</a:t>
            </a:r>
            <a:endParaRPr lang="ru-RU" sz="1600" dirty="0">
              <a:latin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9693" y="2982405"/>
            <a:ext cx="4467637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5078523"/>
              </p:ext>
            </p:extLst>
          </p:nvPr>
        </p:nvGraphicFramePr>
        <p:xfrm>
          <a:off x="-39032" y="3601793"/>
          <a:ext cx="4493941" cy="299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gov.cap.ru/UserFiles/news/201703/31/Original/dostupnoe_zhile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/>
        </p:blipFill>
        <p:spPr bwMode="auto">
          <a:xfrm>
            <a:off x="0" y="-85895"/>
            <a:ext cx="2376368" cy="203540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07944" y="2077207"/>
            <a:ext cx="7698059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b="1" u="sng" dirty="0">
                <a:latin typeface="Segoe UI Light" panose="020B0502040204020203" pitchFamily="34" charset="0"/>
                <a:cs typeface="Times New Roman" panose="02020603050405020304" pitchFamily="18" charset="0"/>
              </a:rPr>
              <a:t>направления</a:t>
            </a:r>
            <a:r>
              <a:rPr lang="ru-RU" b="1" u="sng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- социальная поддержка многодетных семей в виде субсидирования части процентной ставки при получении ипотечного кредита на приобретение жилья, расположенного на территории города Сочи – 300,0 </a:t>
            </a:r>
            <a:r>
              <a:rPr lang="ru-RU" sz="1600" dirty="0" err="1">
                <a:latin typeface="Segoe UI Light" panose="020B0502040204020203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предоставление молодым семьям социальных выплат на строительство или приобретение жилья путем </a:t>
            </a:r>
            <a:r>
              <a:rPr lang="ru-RU" sz="1600" dirty="0" err="1">
                <a:latin typeface="Segoe UI Light" panose="020B0502040204020203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 из средств бюджета города Сочи, бюджета Краснодарского края и федерального бюджета в рамках реализации федеральной целевой программы "Жилище" в части подпрограммы "Обеспечение жильем молодых семей"– 8 240,3 тыс. рублей;</a:t>
            </a:r>
          </a:p>
          <a:p>
            <a:pPr algn="just"/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- осуществление отдельных государственных полномочий по обеспечению жилыми помещениями детей-сирот, оставшихся без попечения родителей, и лиц из их числа за счет субвенции из краевого бюджета – 22 614,0тыс. рублей;  </a:t>
            </a:r>
          </a:p>
          <a:p>
            <a:pPr algn="just"/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-обеспечение инженерной инфраструктурой земельных участков для подключения жилых домов, строительство которых осуществлялось с привлечением денежных средств граждан, обязательства перед которыми не исполнены застройщиками – 3 000,0 тыс. рублей;</a:t>
            </a:r>
          </a:p>
          <a:p>
            <a:pPr algn="just"/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- обеспечение деятельности муниципального казенного учреждения города Сочи «</a:t>
            </a:r>
            <a:r>
              <a:rPr lang="ru-RU" sz="1600" dirty="0" err="1">
                <a:latin typeface="Segoe UI Light" panose="020B0502040204020203" pitchFamily="34" charset="0"/>
                <a:cs typeface="Times New Roman" panose="02020603050405020304" pitchFamily="18" charset="0"/>
              </a:rPr>
              <a:t>Квартирно</a:t>
            </a:r>
            <a:r>
              <a:rPr lang="ru-RU" sz="1600" dirty="0">
                <a:latin typeface="Segoe UI Light" panose="020B0502040204020203" pitchFamily="34" charset="0"/>
                <a:cs typeface="Times New Roman" panose="02020603050405020304" pitchFamily="18" charset="0"/>
              </a:rPr>
              <a:t> – правовая служба» - 23 107,4 тыс. рублей</a:t>
            </a:r>
            <a:r>
              <a:rPr lang="ru-RU" sz="16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24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94662"/>
              </p:ext>
            </p:extLst>
          </p:nvPr>
        </p:nvGraphicFramePr>
        <p:xfrm>
          <a:off x="481492" y="1226729"/>
          <a:ext cx="11356722" cy="50773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  <a:alpha val="0"/>
                    </a:schemeClr>
                  </a:outerShdw>
                </a:effectLst>
              </a:tblPr>
              <a:tblGrid>
                <a:gridCol w="8300002"/>
                <a:gridCol w="1840726"/>
                <a:gridCol w="1215994"/>
              </a:tblGrid>
              <a:tr h="5148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Единица измерения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Целевое значение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Доля обеспеченности жилыми помещениями детей-сирот и детей, оставшихся без попечения родителей, и лиц из их числа в общем количестве детей соответствующей категории, нуждающихся в получении жилого помещения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7,6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8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Количество семей, решивших жилищную проблему при помощи социальных выплат на приобретение (строительство) жилья, из них: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количество семей </a:t>
                      </a:r>
                      <a:endParaRPr lang="ru-RU" sz="1400" b="0" i="0" u="none" strike="noStrike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49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- молодые семьи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количество семей </a:t>
                      </a:r>
                      <a:endParaRPr lang="ru-RU" sz="1400" b="0" i="0" u="none" strike="noStrike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84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- семьи, имеющие трех и более детей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количество семей </a:t>
                      </a:r>
                      <a:endParaRPr lang="ru-RU" sz="1400" b="0" i="0" u="none" strike="noStrike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82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Уровень достижения плановых назначений по объему выдачи кредитов кредитными организациями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84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Ввод жилья на территории города Сочи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тыс. м кв.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402,2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84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Ввод жилья на душу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кв. 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0,80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84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Обеспеченность населения жильем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22,49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82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Уровень строительной готовности объектов социальной инфраструктуры, строительство которых осуществляется с целью увеличения объемов жилищного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81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Объем выполняемой работы по оказанию содействия администрации города Сочи в жилищной сфере путем предоставления консультационной помощи физическим и юридическим лицам в сфере жилищных отношений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12657" y="329154"/>
            <a:ext cx="113519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программы на 2018 год</a:t>
            </a:r>
            <a:endParaRPr lang="ru-RU" sz="2200" b="1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gov.cap.ru/UserFiles/news/201703/31/Original/dostupnoe_zhile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/>
        </p:blipFill>
        <p:spPr bwMode="auto">
          <a:xfrm>
            <a:off x="261258" y="-257663"/>
            <a:ext cx="2376368" cy="203540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72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385" y="0"/>
            <a:ext cx="1139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Муниципальная программа города Сочи 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«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Поддержка и развитие объектов жилищно-коммунального хозяйства и благоустройства муниципального образования город-курорт Сочи» </a:t>
            </a:r>
            <a:endParaRPr lang="ru-RU" b="1" dirty="0">
              <a:solidFill>
                <a:schemeClr val="bg1">
                  <a:lumMod val="9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665" y="709810"/>
            <a:ext cx="8960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</a:t>
            </a:r>
            <a:r>
              <a:rPr lang="ru-RU" sz="1600" u="sng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Цель программы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Создание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безопасных и благоприятных условий проживания населения, повышение 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качества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жилищно-коммунальных 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услуг.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14877855"/>
              </p:ext>
            </p:extLst>
          </p:nvPr>
        </p:nvGraphicFramePr>
        <p:xfrm>
          <a:off x="412171" y="1878446"/>
          <a:ext cx="5353302" cy="261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6476" y="1604286"/>
            <a:ext cx="5211195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44622" y="1761391"/>
            <a:ext cx="54863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направления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капитальный ремонт муниципального жилищного фонда – 25 824,7 тыс. рублей;</a:t>
            </a:r>
          </a:p>
          <a:p>
            <a:pPr algn="just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взносы на проведение капитального ремонта многоквартирных домов –36 058,5 тыс. рублей;</a:t>
            </a:r>
          </a:p>
          <a:p>
            <a:pPr algn="just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мероприятия в области коммунального хозяйства – 9 428,3 тыс. рублей;</a:t>
            </a:r>
          </a:p>
          <a:p>
            <a:pPr algn="just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-мероприятия в области благоустройства – 9 670,0 тыс.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</a:t>
            </a:r>
          </a:p>
          <a:p>
            <a:pPr algn="just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обеспечение деятельности муниципального казенного учреждения города Сочи «Управление капитального ремонта» -12 238,1 тыс. рублей;</a:t>
            </a:r>
          </a:p>
          <a:p>
            <a:pPr algn="just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обеспечение деятельности департамента городского хозяйства администрации города Сочи –28 130,1 тыс. рублей;</a:t>
            </a:r>
          </a:p>
          <a:p>
            <a:pPr algn="just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осуществление отдельных государственных полномочий по ведению учета граждан отдельных категорий в качестве нуждающихся в жилых помещениях - 5 296,5 тыс. рублей;</a:t>
            </a:r>
          </a:p>
          <a:p>
            <a:pPr algn="just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прочие обязательства - 1 034,6 тыс. рублей.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71889"/>
              </p:ext>
            </p:extLst>
          </p:nvPr>
        </p:nvGraphicFramePr>
        <p:xfrm>
          <a:off x="179614" y="4800600"/>
          <a:ext cx="5765692" cy="176210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5255375"/>
                <a:gridCol w="510317"/>
              </a:tblGrid>
              <a:tr h="3524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Показатель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484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Уровень финансирования сферы жилищно-коммунального хозяйства города Сочи к отчетному году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10,8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Доля аварийного жилищного фонда, для расселения которого приобретены жилые помещения и (или) предоставлено возмещение в связи с изъятием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34665" y="4356994"/>
            <a:ext cx="5932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://elsvent.ru/images/vodosnab/vodosnabzh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29" y="646331"/>
            <a:ext cx="2379909" cy="12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5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812"/>
              </p:ext>
            </p:extLst>
          </p:nvPr>
        </p:nvGraphicFramePr>
        <p:xfrm>
          <a:off x="356841" y="936702"/>
          <a:ext cx="11307335" cy="55609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42865"/>
                <a:gridCol w="1218467"/>
                <a:gridCol w="1218467"/>
                <a:gridCol w="1218467"/>
                <a:gridCol w="1236379"/>
                <a:gridCol w="1197641"/>
                <a:gridCol w="1375049"/>
              </a:tblGrid>
              <a:tr h="51692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791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9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розничной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торговли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168 224,5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174 653,5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184 177,9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195 582,9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210 525,5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195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101,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4138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услуг транспорта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12 675,0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12 476,3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13 113,2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13 859,7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14 537,8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304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54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общественного питания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18 127,1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18 601,4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19 664,3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801,1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433,5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4690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Доходы предприятий курортно-туристического комплекса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51 641,5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57 679,4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310,4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69 419,7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75 787,7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128,7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860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предприятий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32 386,4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23 035,4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24 317,5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26 045,6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27 766,7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4675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31 170,5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32 603,0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34 033,4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35 468,6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36 924,3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568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2" y="189571"/>
            <a:ext cx="1199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Основные показатели социально-экономического развития города Сочи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1" y="0"/>
            <a:ext cx="2047875" cy="179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26113" y="0"/>
            <a:ext cx="948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Муниципальная программа «Дорожная деятельность на территории муниципального образования город-курорт Сочи»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1129" y="799219"/>
            <a:ext cx="936781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sz="14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Цель программы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уровня безопасности дорожного движения на автомобильных дорогах общего пользования местного значения и создание условий для комфортного проживания граждан в границах муниципального образования город-курорт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Сочи.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814" y="1798685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56356055"/>
              </p:ext>
            </p:extLst>
          </p:nvPr>
        </p:nvGraphicFramePr>
        <p:xfrm>
          <a:off x="144762" y="2323040"/>
          <a:ext cx="5766182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69958"/>
              </p:ext>
            </p:extLst>
          </p:nvPr>
        </p:nvGraphicFramePr>
        <p:xfrm>
          <a:off x="475771" y="4800599"/>
          <a:ext cx="5220870" cy="171201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4758775"/>
                <a:gridCol w="462095"/>
              </a:tblGrid>
              <a:tr h="334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Целевой показатель на 2018 год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180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Доля площади автомобильных дорог общего пользования местного значения, приведенных к требованиям технических регламентов, в общей площади автомобильных дорог общего пользования местного значения, не отвечающих нормативным требованиям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10,9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16776" y="2003712"/>
            <a:ext cx="5552163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направления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капитальный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ремонт и ремонт автомобильных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дорог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местного значения в сумме 29 453,0тыс. рублей;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софинансирование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мероприятий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государственной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программы Краснодарского края «Развитие сети автомобильных дорог Краснодарского края» по капитальному ремонту и ремонту автомобильных дорог общего пользования местного значения -13 325,2 тыс. рублей;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содержание и ремонт автомобильных дорог общего пользования местного значения –232 780,8 тыс. рублей;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приобретение, изготовление, установка, ремонт и содержание элементов обустройства автомобильных дорог общего пользования местного значения - 23 100,0 тыс. рублей;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содержание и ремонт светофорных объектов в границах муниципального образования город-курорт Сочи –12 600,0 тыс. рублей; 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обеспечение деятельности муниципального казенного учреждения города Сочи «Управление автомобильных дорог» - 56 559,0 тыс.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рублей.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6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4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131" y="117302"/>
            <a:ext cx="1100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u="sng" dirty="0">
                <a:latin typeface="Segoe UI Semibold" panose="020B0702040204020203" pitchFamily="34" charset="0"/>
                <a:ea typeface="Times New Roman" panose="02020603050405020304" pitchFamily="18" charset="0"/>
              </a:rPr>
              <a:t>Муниципальная программа города Сочи </a:t>
            </a:r>
            <a:endParaRPr lang="ru-RU" dirty="0">
              <a:latin typeface="Segoe UI Semibold" panose="020B07020402040202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u="sng" dirty="0">
                <a:latin typeface="Segoe UI Semibold" panose="020B0702040204020203" pitchFamily="34" charset="0"/>
                <a:ea typeface="Times New Roman" panose="02020603050405020304" pitchFamily="18" charset="0"/>
              </a:rPr>
              <a:t>«Обеспечение безопасности на территории муниципального образования город-курорт Сочи»</a:t>
            </a:r>
            <a:endParaRPr lang="ru-RU" dirty="0">
              <a:latin typeface="Segoe UI Semibold" panose="020B07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001" y="1062244"/>
            <a:ext cx="6096000" cy="738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</a:t>
            </a:r>
            <a:r>
              <a:rPr lang="ru-RU" sz="14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400" dirty="0">
                <a:latin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</a:rPr>
              <a:t>условий для обеспечения безопасности населения и объектов инфраструктуры на территории муниципального образования город-курорт </a:t>
            </a:r>
            <a:r>
              <a:rPr lang="ru-RU" sz="1400" dirty="0" smtClean="0">
                <a:latin typeface="Times New Roman" panose="02020603050405020304" pitchFamily="18" charset="0"/>
              </a:rPr>
              <a:t>Сочи.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822" y="981980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4723872"/>
              </p:ext>
            </p:extLst>
          </p:nvPr>
        </p:nvGraphicFramePr>
        <p:xfrm>
          <a:off x="747130" y="1153846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50828"/>
              </p:ext>
            </p:extLst>
          </p:nvPr>
        </p:nvGraphicFramePr>
        <p:xfrm>
          <a:off x="271822" y="3438269"/>
          <a:ext cx="5537963" cy="326542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5112877"/>
                <a:gridCol w="425086"/>
              </a:tblGrid>
              <a:tr h="49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Целевой показатель на 2018 год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9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   Уровень материального обеспечения средствами пожаротушения администраций внутригородских районов города Сочи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9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   Доля созданного резерва материальных ресурсов для нужд гражданской обороны от установленных объемов и номенклатуры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75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   Уровень обеспеченности социально значимых объектов города агитационными и методическими материалами по вопросам профилактических мер антитеррористической направленности, а также по действиям при возникновении чрезвычайных ситуаций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   Доля оснащения объектов здравоохранения техническими средствами антитеррористической защиты в общем количестве объектов здравоохранения в базовом периоде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011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   Одновременное функционирование аппаратно-программных комплексов обзорного видеонаблюдения на территории города Сочи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</a:rPr>
                        <a:t>50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68001" y="2222663"/>
            <a:ext cx="6096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направления:</a:t>
            </a:r>
          </a:p>
          <a:p>
            <a:pPr algn="just"/>
            <a:r>
              <a:rPr lang="ru-RU" sz="13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- </a:t>
            </a:r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осуществление отдельных государственных полномочий по реализации в муниципальных медицинских учреждениях, мероприятий по профилактике терроризма – 1 000,0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размещение граждан города Сочи, жилые помещения которых признаны в установленном действующим законодательством порядке непригодными для проживания в результате стихийных бедствий и других чрезвычайных ситуаций, в местах временного проживания –7 252,5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формирование резерва материальных ресурсов для нужд гражданской обороны – 2 565,0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-организационные мероприятия и материально-техническое обеспечение первичных мер пожарной безопасности– 1 260,0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обеспечение функционирования системы видеонаблюдения в целях обеспечения общественной безопасности - 100 000,0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материальное оснащение добровольных народных </a:t>
            </a:r>
            <a:r>
              <a:rPr lang="ru-RU" sz="13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дружин -790,0 тыс. рублей</a:t>
            </a:r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профилактика правонарушений на территории города- 6 266,0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обеспечение деятельности муниципального казенного учреждения «Служба спасения города Сочи» - 55 394,1 тыс. рублей;</a:t>
            </a:r>
          </a:p>
          <a:p>
            <a:pPr algn="just"/>
            <a:r>
              <a:rPr lang="ru-RU" sz="1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обеспечение деятельности муниципального казенного учреждения «Единая дежурно-диспетчерская служба города Сочи» – 89 716,4 тыс. рублей;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74723872"/>
              </p:ext>
            </p:extLst>
          </p:nvPr>
        </p:nvGraphicFramePr>
        <p:xfrm>
          <a:off x="747131" y="1153846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1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49" y="222876"/>
            <a:ext cx="3200796" cy="211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8822" y="163055"/>
            <a:ext cx="844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u="sng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Муниципальная программа города Сочи </a:t>
            </a:r>
            <a:endParaRPr lang="ru-RU" sz="1600" b="1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«Поддержка районных социально ориентированных казачьих обществ Черноморского окружного казачьего общества Кубанского войскового казачьего общества города Сочи»</a:t>
            </a:r>
            <a:endParaRPr lang="ru-RU" sz="1600" b="1" dirty="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008" y="1162705"/>
            <a:ext cx="825561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     </a:t>
            </a:r>
            <a:r>
              <a:rPr lang="ru-RU" sz="1400" u="sng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Цель программы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: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Реализация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государственной политики в отношении кубанского казачества на территории города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Сочи.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8910541"/>
              </p:ext>
            </p:extLst>
          </p:nvPr>
        </p:nvGraphicFramePr>
        <p:xfrm>
          <a:off x="6576309" y="2890050"/>
          <a:ext cx="5220870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76309" y="2504753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008" y="5333399"/>
            <a:ext cx="1133917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Segoe UI Light" panose="020B0502040204020203" pitchFamily="34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1600" b="1" u="sng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:</a:t>
            </a:r>
            <a:endParaRPr lang="ru-RU" sz="1600" b="1" u="sng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Segoe UI Light" panose="020B0502040204020203" pitchFamily="34" charset="0"/>
                <a:ea typeface="Times New Roman" panose="02020603050405020304" pitchFamily="18" charset="0"/>
              </a:rPr>
              <a:t>- сохранение</a:t>
            </a:r>
            <a:r>
              <a:rPr lang="ru-RU" sz="1400" dirty="0">
                <a:latin typeface="Segoe UI Light" panose="020B0502040204020203" pitchFamily="34" charset="0"/>
                <a:ea typeface="Times New Roman" panose="02020603050405020304" pitchFamily="18" charset="0"/>
              </a:rPr>
              <a:t>, пропаганда и развитие историко-культурных традиций кубанского казачества –950,9 тыс. </a:t>
            </a:r>
            <a:r>
              <a:rPr lang="ru-RU" sz="1400" dirty="0" smtClean="0">
                <a:latin typeface="Segoe UI Light" panose="020B0502040204020203" pitchFamily="34" charset="0"/>
                <a:ea typeface="Times New Roman" panose="02020603050405020304" pitchFamily="18" charset="0"/>
              </a:rPr>
              <a:t>рублей;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Segoe UI Light" panose="020B0502040204020203" pitchFamily="34" charset="0"/>
                <a:ea typeface="Times New Roman" panose="02020603050405020304" pitchFamily="18" charset="0"/>
              </a:rPr>
              <a:t>- патриотическое </a:t>
            </a:r>
            <a:r>
              <a:rPr lang="ru-RU" sz="1400" dirty="0">
                <a:latin typeface="Segoe UI Light" panose="020B0502040204020203" pitchFamily="34" charset="0"/>
                <a:ea typeface="Times New Roman" panose="02020603050405020304" pitchFamily="18" charset="0"/>
              </a:rPr>
              <a:t>воспитание молодежи в казачьих обществах –800,0 тыс. рублей</a:t>
            </a:r>
            <a:r>
              <a:rPr lang="ru-RU" sz="1400" dirty="0" smtClean="0">
                <a:latin typeface="Segoe UI Light" panose="020B0502040204020203" pitchFamily="34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Segoe UI Light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latin typeface="Segoe UI Light" panose="020B0502040204020203" pitchFamily="34" charset="0"/>
                <a:ea typeface="Times New Roman" panose="02020603050405020304" pitchFamily="18" charset="0"/>
              </a:rPr>
              <a:t>поддержка социально-ориентированных казачьих обществ Кубанского войскового казачьего общества, осуществляющих деятельность по охране общественного порядка – 36 610,6 тыс. рублей, в том числе на организацию деятельности муниципальной казачьей дружины численностью 50 человек – 23 723,4 тыс. рублей.</a:t>
            </a:r>
            <a:endParaRPr lang="ru-RU" sz="1400" dirty="0">
              <a:effectLst/>
              <a:latin typeface="Segoe UI Light" panose="020B0502040204020203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368973"/>
              </p:ext>
            </p:extLst>
          </p:nvPr>
        </p:nvGraphicFramePr>
        <p:xfrm>
          <a:off x="552599" y="2481251"/>
          <a:ext cx="5117601" cy="263579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92057"/>
                <a:gridCol w="525544"/>
              </a:tblGrid>
              <a:tr h="49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Показатель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9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Рост количества членов казачьих обществ, привлекаемых к проведению мероприятий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111,4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9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Рост количества членов казачьих обществ, привлеченных в состав казачьих дружин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121,1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Рост количества жителей, занимающихся в казачьих военно-патриотических клубах и секциях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142,8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Рост количества учащихся образовательных учреждений, использующих традиции казачества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122,4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011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Рост количества участников казачьих самодеятельных коллективов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115,4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7173" y="1940245"/>
            <a:ext cx="5468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программы на 2018 год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0312" y="56409"/>
            <a:ext cx="2631688" cy="185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9"/>
            <a:ext cx="2787805" cy="185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93416" y="56409"/>
            <a:ext cx="9361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2000" dirty="0"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санаторно-курортного и туристического комплекса</a:t>
            </a:r>
            <a:endParaRPr lang="ru-RU" sz="2000" dirty="0"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город-курорт Сочи»</a:t>
            </a:r>
            <a:endParaRPr lang="ru-RU" sz="20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7805" y="1320815"/>
            <a:ext cx="6772507" cy="10156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</a:t>
            </a:r>
            <a:r>
              <a:rPr lang="ru-RU" sz="1200" u="sng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Цель программы</a:t>
            </a:r>
            <a:r>
              <a:rPr lang="ru-RU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Создание </a:t>
            </a:r>
            <a:r>
              <a:rPr lang="ru-RU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условий для сохранения, развития и круглогодичного функционирования Олимпийского парка в Имеретинской низменности города Сочи, обеспечение функционирования, развития и содержания объектов коммунальной инфраструктуры, построенных и реконструированных к зимним олимпийским играм 2014 года, развитие Имеретинской низменности города-курорта </a:t>
            </a:r>
            <a:r>
              <a: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Сочи.</a:t>
            </a:r>
            <a:endParaRPr lang="ru-RU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68" y="2897479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02403418"/>
              </p:ext>
            </p:extLst>
          </p:nvPr>
        </p:nvGraphicFramePr>
        <p:xfrm>
          <a:off x="6890657" y="3543300"/>
          <a:ext cx="4767943" cy="28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38699" y="2810120"/>
            <a:ext cx="4690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Направления расходов программы, </a:t>
            </a:r>
          </a:p>
          <a:p>
            <a:pPr algn="ctr"/>
            <a:r>
              <a:rPr lang="ru-RU" sz="16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6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чтенных в бюджете на 2018 год</a:t>
            </a:r>
            <a:endParaRPr lang="ru-RU" sz="1600" b="1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94316"/>
              </p:ext>
            </p:extLst>
          </p:nvPr>
        </p:nvGraphicFramePr>
        <p:xfrm>
          <a:off x="512956" y="3552373"/>
          <a:ext cx="5941498" cy="3217003"/>
        </p:xfrm>
        <a:graphic>
          <a:graphicData uri="http://schemas.openxmlformats.org/drawingml/2006/table">
            <a:tbl>
              <a:tblPr firstRow="1" bandRow="1"/>
              <a:tblGrid>
                <a:gridCol w="4282068"/>
                <a:gridCol w="1659430"/>
              </a:tblGrid>
              <a:tr h="6021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Сумма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млн.р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.)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30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Создание условий для отдыха на территориях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в границах Олимпийского парка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228,6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3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Содержание сооружений инженерной защиты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93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Содержание,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эксплуатация и капитальный ремонт нагорных каналов в Имеретинской низменности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8854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Содержание автомобильных дорог, составляющих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транспортную систему обслуживания олимпийских объектов постолимпийского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5" y="126792"/>
            <a:ext cx="2982565" cy="173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5225" y="184352"/>
            <a:ext cx="8151961" cy="96441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rgbClr val="EAEFD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Light" panose="020B0502040204020203" pitchFamily="34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rgbClr val="EAEFD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Light" panose="020B0502040204020203" pitchFamily="34" charset="0"/>
                <a:cs typeface="Times New Roman" panose="02020603050405020304" pitchFamily="18" charset="0"/>
              </a:rPr>
              <a:t>«Транспортное обслуживание населения муниципального образования город-курорт Сочи»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225" y="1253821"/>
            <a:ext cx="833519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rgbClr val="EAEFD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Цель программы</a:t>
            </a:r>
            <a:r>
              <a:rPr lang="ru-RU" sz="1400" dirty="0" smtClean="0">
                <a:solidFill>
                  <a:srgbClr val="EAEFD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solidFill>
                  <a:srgbClr val="EAEFD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1400" dirty="0" smtClean="0">
                <a:solidFill>
                  <a:srgbClr val="EAEFD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оздание </a:t>
            </a:r>
            <a:r>
              <a:rPr lang="ru-RU" sz="1400" dirty="0">
                <a:solidFill>
                  <a:srgbClr val="EAEFD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условий для устойчивого и безопасного функционирования пассажирского транспорта, направленного на удовлетворение потребности всех слоев населения в транспортных услугах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10755"/>
              </p:ext>
            </p:extLst>
          </p:nvPr>
        </p:nvGraphicFramePr>
        <p:xfrm>
          <a:off x="7025268" y="2064079"/>
          <a:ext cx="4837282" cy="4547281"/>
        </p:xfrm>
        <a:graphic>
          <a:graphicData uri="http://schemas.openxmlformats.org/drawingml/2006/table">
            <a:tbl>
              <a:tblPr firstRow="1" bandRow="1"/>
              <a:tblGrid>
                <a:gridCol w="3718209"/>
                <a:gridCol w="1119073"/>
              </a:tblGrid>
              <a:tr h="639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муниципальной программы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83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населения, проживающего в населенных пунктах,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не имеющих регулярного автобусного сообщения с центром города, в общей численности населения города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населения города Сочи, регулярно пользующегося городским автобусным сообщением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9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автобусов, оборудованных системой ГЛОНАСС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  Доля водителей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 автотранспортных предприятий города, снабженных форменной одеждой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47285573"/>
              </p:ext>
            </p:extLst>
          </p:nvPr>
        </p:nvGraphicFramePr>
        <p:xfrm>
          <a:off x="587829" y="2474134"/>
          <a:ext cx="5584371" cy="206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350" y="2064079"/>
            <a:ext cx="6154961" cy="4100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225" y="4364591"/>
            <a:ext cx="6157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00" b="1" u="sng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400" b="1" u="sng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направления: </a:t>
            </a:r>
          </a:p>
          <a:p>
            <a:pPr indent="449580"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</a:rPr>
              <a:t>предоставление субсидии на возмещение недополученных доходов в связи с оказанием услуг по перевозке пассажиров на городских и пригородных маршрутах регулярного сообщения в городе Сочи по тарифам, установленным органами местного самоуправления города Сочи ниже себестоимости перевозки пассажиров – 99 252,5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</a:rPr>
              <a:t>- обеспечение деятельности муниципального казенного учреждения города Сочи «Управление городского транспорта» -7 145,6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</a:rPr>
              <a:t>обеспечение деятельности департамента городского транспорта администрации города Сочи –19 635,8 тыс. рублей.</a:t>
            </a:r>
            <a:endParaRPr lang="ru-RU" sz="1400" dirty="0">
              <a:solidFill>
                <a:schemeClr val="bg1">
                  <a:lumMod val="85000"/>
                </a:schemeClr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623"/>
            <a:ext cx="11831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Муниципальная программа </a:t>
            </a:r>
            <a:endParaRPr lang="en-US" sz="2400" b="1" dirty="0">
              <a:solidFill>
                <a:srgbClr val="1F497D">
                  <a:lumMod val="75000"/>
                </a:srgbClr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«Развитие инфраструктуры муниципального образования город-курорт Сочи»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8714715"/>
              </p:ext>
            </p:extLst>
          </p:nvPr>
        </p:nvGraphicFramePr>
        <p:xfrm>
          <a:off x="514456" y="4256909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4751" y="3846854"/>
            <a:ext cx="4769666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025" y="2706312"/>
            <a:ext cx="4603118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Цель программы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Повышение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уровня комплексного обеспечения муниципального образования город-курорт Сочи объектами социальной, инженерной и транспортной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1"/>
          <a:stretch/>
        </p:blipFill>
        <p:spPr>
          <a:xfrm>
            <a:off x="382648" y="1221072"/>
            <a:ext cx="2947398" cy="1068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8" r="51763"/>
          <a:stretch/>
        </p:blipFill>
        <p:spPr>
          <a:xfrm>
            <a:off x="3330046" y="1220107"/>
            <a:ext cx="1621096" cy="106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4122" y="1015151"/>
            <a:ext cx="6547322" cy="57246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u="sng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Основные </a:t>
            </a:r>
            <a:r>
              <a:rPr lang="ru-RU" sz="1600" b="1" u="sng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направления: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завершение СМР 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объекте «Водовод от пансионата «Лучезарный» до водонапорной станции №16 в пос.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Дагомыс» -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32 384,8 тыс.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рублей;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продолжение СМР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на объекте «Водоснабжение с.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Ахштырь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»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- 5 400,0 тыс.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рублей;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продолжение ПИР 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объекте «Водоснабжение застройки района «Благодать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» -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7 916,2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продолжение ПИР 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объекте «Водоснабжение и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канализование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жилого микрорайона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ул. Батумское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шоссе»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- 4 338,8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завершение СМР 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объекте «Газификация домов по ул. Шоссейная-1» - 4 556,0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продолжение СМР по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объекту «Газоснабжение п.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Волконка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»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- 2 051,6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продолжение СМР «Газоснабжение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п.Волковка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Альтмец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, 3-я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Рота»–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5 000,0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корректировка ПСД по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объекту «Газоснабжение пос.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Лоо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»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- 13 066,2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продолжение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ПИР 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объекте «Газификация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п.Аше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п.Шхафит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п.Мамедова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 щель, ул. Новая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п.Лазаревское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»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- 18 950,0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завершение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СМР на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объекте «Газоснабжение села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Раздольное -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разводящие сети» - 1 592,4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продолжение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строительства дорог в Молодёжном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микрорайоне Лазаревского района,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выделенного под застройку для многодетных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семей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- 997,0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капитальный ремонт здания Сочинского городского архива – 400,0 тыс. рублей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-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капитальный ремонт несущей стены спортивной площадки по переулку Строительному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, 7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ea typeface="Segoe UI Symbol" panose="020B0502040204020203" pitchFamily="34" charset="0"/>
              </a:rPr>
              <a:t>– 100,0 тыс. рублей.</a:t>
            </a:r>
            <a:endParaRPr lang="ru-RU" sz="1400" dirty="0">
              <a:solidFill>
                <a:schemeClr val="bg1">
                  <a:lumMod val="85000"/>
                </a:schemeClr>
              </a:solidFill>
              <a:effectLst/>
              <a:latin typeface="Segoe UI Light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7" y="208432"/>
            <a:ext cx="11247379" cy="923330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u="sng" dirty="0">
                <a:latin typeface="Segoe UI Light" panose="020B0502040204020203" pitchFamily="34" charset="0"/>
                <a:ea typeface="Segoe UI Symbol" panose="020B0502040204020203" pitchFamily="34" charset="0"/>
              </a:rPr>
              <a:t>Муниципальная программа города Сочи</a:t>
            </a:r>
            <a:endParaRPr lang="ru-RU" dirty="0">
              <a:latin typeface="Segoe UI Light" panose="020B0502040204020203" pitchFamily="34" charset="0"/>
              <a:ea typeface="Segoe UI Symbol" panose="020B05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u="sng" dirty="0">
                <a:latin typeface="Segoe UI Light" panose="020B0502040204020203" pitchFamily="34" charset="0"/>
                <a:ea typeface="Segoe UI Symbol" panose="020B0502040204020203" pitchFamily="34" charset="0"/>
              </a:rPr>
              <a:t>«Обеспечение участия города Сочи в подготовке и проведении Кубка конфедераций в 2017 году и чемпионата мира по футболу в 2018 году в Российской Федерации»</a:t>
            </a:r>
            <a:endParaRPr lang="ru-RU" dirty="0">
              <a:effectLst/>
              <a:latin typeface="Segoe UI Light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316" y="1331438"/>
            <a:ext cx="1124738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В проекте бюджета города Сочи на реализацию муниципальной программы предусмотрены бюджетные ассигнования на 2018 год в сумме 508 816,3 </a:t>
            </a:r>
            <a:r>
              <a:rPr lang="ru-RU" sz="16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тыс.рублей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</a:rPr>
              <a:t>, (средства краевого бюджета- 466 751,0 тыс. рублей).</a:t>
            </a:r>
            <a:endParaRPr lang="ru-RU" sz="1600" dirty="0">
              <a:solidFill>
                <a:schemeClr val="bg1">
                  <a:lumMod val="8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ab1b15eec59b1833e31300cdc8fe8d97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12218"/>
          <a:stretch/>
        </p:blipFill>
        <p:spPr bwMode="auto">
          <a:xfrm>
            <a:off x="613316" y="2123750"/>
            <a:ext cx="3021495" cy="221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9390" y="2051455"/>
            <a:ext cx="79513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направления: 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обеспечения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проведения мероприятий «100 дней до Чемпионата мира по футболу ФИФА 2018» и «50 дней до Чемпионата мира по футболу ФИФА 2018» на территории муниципального образования город-курорт Сочи – 2 368,0 тыс.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 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проведение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«Фестиваля болельщиков» -246 770,7 тыс.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 -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организация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благоустройства территории города Сочи – 5 558,6 тыс.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организация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пресс-центра для неаккредитованных журналистов Чемпионата мира по футболу FIFA 2018 в г. Сочи – 564,3 тыс.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поставка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технического оборудования и программного обеспечения – 138,8 тыс.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аренда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нежилых помещений – 119,9 тыс. рублей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надлежащего санитарного состояния территории – 1 811,9 тыс. рублей;</a:t>
            </a:r>
            <a:endParaRPr lang="ru-RU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316" y="4545289"/>
            <a:ext cx="11247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оказание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услуг по обеспечению реализации </a:t>
            </a:r>
            <a:r>
              <a:rPr lang="ru-RU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мероприятийЧемпионата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мира по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футболу ФИФА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посредством работы стенда для продвижения города Сочи – 6 200,0 тыс. рублей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транспортные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услуги населению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границах города Сочи на период проведения чемпионата– 211 976,3 тыс. рублей; </a:t>
            </a:r>
            <a:endParaRPr lang="ru-RU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компенсация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недополученных доходов перевозчиков, связанных с перевозкой по маршрутам спортивных соревнований автомобильным транспортом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городском и пригородном сообщении, обеспечивающих бесплатный проезд зрителей спортивных соревнований, волонтеров и лиц, включенных в списки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ФИФА – 4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969,1тыс.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рублей;</a:t>
            </a: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организация оказания медицинской помощи в экстренной и неотложной формах в муниципальных медицинских организациях здравоохранения лицам, не застрахованным в системе ОМС, в том числе иностранным гражданам и лицам без гражданства в 2018 году -26 222,0 тыс. рублей.</a:t>
            </a: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endParaRPr lang="ru-RU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7646"/>
              </p:ext>
            </p:extLst>
          </p:nvPr>
        </p:nvGraphicFramePr>
        <p:xfrm>
          <a:off x="6384471" y="3861369"/>
          <a:ext cx="49312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466"/>
                <a:gridCol w="3060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="1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625,0 млн. рублей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707,2 млн. рублей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770,0 млн. рублей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9935" y="1046854"/>
            <a:ext cx="4501345" cy="19944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Параметры муниципального долга и долговой нагрузки в проекте бюджета соответствуют требованиям бюджетного  законодательства – статьи 107 Бюджетного Кодекса РФ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84471" y="1046854"/>
            <a:ext cx="4931229" cy="206645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Долговая стратегия на 2018 год и плановый период 2019-2020 гг. предусматривает осуществление заимствований только в целях полного или частичного рефинансирования раннее возникших долговых обязательств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29330" y="200255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Муниципальный долг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2857" y="3919960"/>
            <a:ext cx="3671055" cy="1053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Планируемый объем привлечения заемных средств в проекте бюджета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519936" y="4149081"/>
            <a:ext cx="504056" cy="49586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49091"/>
              </p:ext>
            </p:extLst>
          </p:nvPr>
        </p:nvGraphicFramePr>
        <p:xfrm>
          <a:off x="767443" y="1867299"/>
          <a:ext cx="10580913" cy="4266152"/>
        </p:xfrm>
        <a:graphic>
          <a:graphicData uri="http://schemas.openxmlformats.org/drawingml/2006/table">
            <a:tbl>
              <a:tblPr firstRow="1" bandRow="1"/>
              <a:tblGrid>
                <a:gridCol w="3493698"/>
                <a:gridCol w="7087215"/>
              </a:tblGrid>
              <a:tr h="54791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Наши контакты:</a:t>
                      </a:r>
                      <a:endParaRPr lang="ru-RU" sz="2000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354000</a:t>
                      </a:r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город Сочи, ул. Советская, 26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46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264-22-43</a:t>
                      </a:r>
                      <a:r>
                        <a:rPr lang="ru-RU" baseline="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264-20-81 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Факс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264-20-81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Е-</a:t>
                      </a:r>
                      <a:r>
                        <a:rPr lang="en-US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mail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en-US" sz="2000" b="1" kern="1200" cap="none" spc="50" dirty="0" smtClean="0">
                          <a:ln w="0"/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  <a:hlinkClick r:id="rId2"/>
                        </a:rPr>
                        <a:t>ufbk@sochiadm.ru</a:t>
                      </a:r>
                      <a:endParaRPr lang="ru-RU" sz="2000" b="1" cap="none" spc="50" dirty="0">
                        <a:ln w="0"/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Официальный</a:t>
                      </a:r>
                      <a:r>
                        <a:rPr lang="ru-RU" baseline="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сайт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http://ufbk.sochiadm.ru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5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График</a:t>
                      </a:r>
                      <a:r>
                        <a:rPr lang="ru-RU" baseline="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Понедельник-Четверг: </a:t>
                      </a:r>
                      <a:r>
                        <a:rPr lang="ru-RU" baseline="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 с 9-00 до 18-00</a:t>
                      </a:r>
                    </a:p>
                    <a:p>
                      <a:r>
                        <a:rPr lang="ru-RU" baseline="0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Пятница: с 9-00 до 17-00</a:t>
                      </a:r>
                      <a:endParaRPr lang="ru-RU" dirty="0"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9668" y="504096"/>
            <a:ext cx="913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stA="45000" endPos="36000" dist="50800" dir="5400000" sy="-100000" algn="bl" rotWithShape="0"/>
                </a:effectLst>
                <a:latin typeface="Segoe Script" panose="020B0504020000000003" pitchFamily="34" charset="0"/>
              </a:rPr>
              <a:t>Департамент по финансам и бюджету администрации города Сочи</a:t>
            </a:r>
            <a:endParaRPr lang="ru-RU" sz="2800" b="1" spc="50" dirty="0">
              <a:ln w="0"/>
              <a:solidFill>
                <a:schemeClr val="bg1">
                  <a:lumMod val="8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stA="45000" endPos="36000" dist="50800" dir="5400000" sy="-10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1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260648"/>
            <a:ext cx="8784976" cy="10032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Изменения, влияющие на основные параметры</a:t>
            </a:r>
          </a:p>
          <a:p>
            <a:pPr algn="ctr"/>
            <a:r>
              <a:rPr lang="ru-RU" sz="2400" b="1" spc="50" dirty="0">
                <a:ln w="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проекта бюджета города Сочи в 2018-2020гг.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8690" y="1484784"/>
            <a:ext cx="2710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Доходная часть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0097" y="1484784"/>
            <a:ext cx="2769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Расходная часть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1871702"/>
            <a:ext cx="48512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Передача доходов от поступлений налога, взимаемого в связи с применением упрощенной системы налогообложения по нормативу 15%, вместо ранее установленного 2.5%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8710" y="2843393"/>
            <a:ext cx="4686383" cy="7632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Отмена норматива отчислений в бюджеты ГО от государственной пошлины за совершение юридически значимых действий через МФЦ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8721" y="3634285"/>
            <a:ext cx="4604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Переоценка кадастровой стоимости земель и снижением их кадастровой стоимости, применяемой при расчете налога на землю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21" y="4393747"/>
            <a:ext cx="45418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Установление переходного периода с применением понижающих коэффициентов при определении налога на имущество физических лиц исходя из кадастровой стоимости объектов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8008" y="1889287"/>
            <a:ext cx="50791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Обеспечение </a:t>
            </a:r>
            <a:r>
              <a:rPr lang="ru-RU" sz="1400" b="1" dirty="0" err="1">
                <a:ln/>
                <a:solidFill>
                  <a:srgbClr val="C0504D">
                    <a:lumMod val="50000"/>
                  </a:srgbClr>
                </a:solidFill>
              </a:rPr>
              <a:t>софинансирования</a:t>
            </a:r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 расходов на повышение оплаты труда отдельных категорий работников учреждений образования и культуры в соответствии с Указами Президента РФ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8008" y="2843394"/>
            <a:ext cx="491909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Повышение с 1 января 2018 года на 5% заработной платы работников муниципальных учреждений города Сочи, перешедших на отраслевые системы оплаты труда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8013" y="4460779"/>
            <a:ext cx="499910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Изменение механизма финансирования расходов на оплату труда отдельных работников образовательных организаций, связанных с обслуживанием зданий и </a:t>
            </a:r>
            <a:r>
              <a:rPr lang="ru-RU" sz="1400" b="1" dirty="0" err="1">
                <a:ln/>
                <a:solidFill>
                  <a:srgbClr val="C0504D">
                    <a:lumMod val="50000"/>
                  </a:srgbClr>
                </a:solidFill>
              </a:rPr>
              <a:t>хоз.обеспечением</a:t>
            </a:r>
            <a:endParaRPr lang="ru-RU" sz="1400" b="1" dirty="0">
              <a:ln/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8896" y="3797500"/>
            <a:ext cx="4958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rgbClr val="C0504D">
                    <a:lumMod val="50000"/>
                  </a:srgbClr>
                </a:solidFill>
              </a:rPr>
              <a:t>- Индексация на 4% к уровню 2017 года расходов на оплату коммунальных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06824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281971"/>
              </p:ext>
            </p:extLst>
          </p:nvPr>
        </p:nvGraphicFramePr>
        <p:xfrm>
          <a:off x="457203" y="2160126"/>
          <a:ext cx="11299368" cy="455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828"/>
                <a:gridCol w="1285286"/>
                <a:gridCol w="1366538"/>
                <a:gridCol w="1344107"/>
                <a:gridCol w="1244078"/>
                <a:gridCol w="1301760"/>
                <a:gridCol w="972206"/>
                <a:gridCol w="1087549"/>
                <a:gridCol w="904016"/>
              </a:tblGrid>
              <a:tr h="434880">
                <a:tc rowSpan="2">
                  <a:txBody>
                    <a:bodyPr/>
                    <a:lstStyle/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(отчет)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год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(Решение ГСС от 21.12.16г. №187)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Плановый период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Динамика %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79827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/201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/201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</a:t>
                      </a:r>
                      <a:r>
                        <a:rPr 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4880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всего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12 731,3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10 118,0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10 621,6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10 246,3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10 451,1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105,0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96,2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102,0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07641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</a:t>
                      </a:r>
                      <a:r>
                        <a:rPr lang="ru-RU" sz="1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доходы 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7 937,2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6 400,0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6 4</a:t>
                      </a:r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70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6 630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6 832,0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101,1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102,5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103,0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57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</a:p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4 794,1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3 718,0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4 151,6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3 616,3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3 619,1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111,7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87,1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9127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Расходы всего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11 929,1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10 118,0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10 621,6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10 246,3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10 451,1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105,0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96,5</a:t>
                      </a:r>
                      <a:endParaRPr lang="ru-RU" sz="1600" b="1" cap="none" spc="5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102,0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07641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Дефицит (-) /профицит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802,2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1531" y="505037"/>
            <a:ext cx="7690111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Сравнение основных  параметров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 </a:t>
            </a:r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города Сочи                                                                                              </a:t>
            </a:r>
            <a:endParaRPr lang="ru-RU" sz="16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196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254343" y="1649186"/>
            <a:ext cx="14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млн.руб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16632"/>
            <a:ext cx="11315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параметры бюджета  города Сочи                                                                  </a:t>
            </a:r>
          </a:p>
          <a:p>
            <a:pPr algn="ctr"/>
            <a:endParaRPr lang="ru-RU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0"/>
                <a:solidFill>
                  <a:srgbClr val="8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                                                                                                           </a:t>
            </a:r>
            <a:r>
              <a:rPr lang="ru-RU" b="1" spc="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тыс. рублях)</a:t>
            </a:r>
          </a:p>
          <a:p>
            <a:pPr algn="ctr"/>
            <a:endParaRPr lang="ru-RU" sz="28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743" y="1273629"/>
            <a:ext cx="3250601" cy="16001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742" y="3143785"/>
            <a:ext cx="3250601" cy="160782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1742" y="4977336"/>
            <a:ext cx="3250601" cy="165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 год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556887" y="1632945"/>
            <a:ext cx="1062983" cy="623498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56886" y="3635950"/>
            <a:ext cx="1062983" cy="623498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556885" y="5491619"/>
            <a:ext cx="1062983" cy="623498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2384" y="1624737"/>
            <a:ext cx="5434573" cy="8871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>
                    <a:lumMod val="95000"/>
                  </a:schemeClr>
                </a:solidFill>
              </a:rPr>
              <a:t>Доходы бюджета  - 10 621 621,5 </a:t>
            </a:r>
          </a:p>
          <a:p>
            <a:pPr algn="ctr"/>
            <a:r>
              <a:rPr lang="ru-RU" b="1" dirty="0">
                <a:ln w="0"/>
                <a:solidFill>
                  <a:schemeClr val="bg1">
                    <a:lumMod val="95000"/>
                  </a:schemeClr>
                </a:solidFill>
              </a:rPr>
              <a:t>Расходы бюджета – 10 621 621,5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2383" y="3343730"/>
            <a:ext cx="5434573" cy="9810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>
                    <a:lumMod val="95000"/>
                  </a:schemeClr>
                </a:solidFill>
              </a:rPr>
              <a:t>Доходы бюджета  - 10 246 336,8 </a:t>
            </a:r>
          </a:p>
          <a:p>
            <a:pPr algn="ctr"/>
            <a:r>
              <a:rPr lang="ru-RU" b="1" dirty="0">
                <a:ln w="0"/>
                <a:solidFill>
                  <a:schemeClr val="bg1">
                    <a:lumMod val="95000"/>
                  </a:schemeClr>
                </a:solidFill>
              </a:rPr>
              <a:t>Расходы бюджета – 10 246 336,8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75125" y="5151340"/>
            <a:ext cx="5301831" cy="9637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>
                    <a:lumMod val="95000"/>
                  </a:schemeClr>
                </a:solidFill>
              </a:rPr>
              <a:t>Доходы бюджета  - 10 246 336,8 </a:t>
            </a:r>
          </a:p>
          <a:p>
            <a:pPr algn="ctr"/>
            <a:r>
              <a:rPr lang="ru-RU" b="1" dirty="0">
                <a:ln w="0"/>
                <a:solidFill>
                  <a:schemeClr val="bg1">
                    <a:lumMod val="95000"/>
                  </a:schemeClr>
                </a:solidFill>
              </a:rPr>
              <a:t>Расходы бюджета – 10 246 336,8</a:t>
            </a:r>
          </a:p>
        </p:txBody>
      </p:sp>
    </p:spTree>
    <p:extLst>
      <p:ext uri="{BB962C8B-B14F-4D97-AF65-F5344CB8AC3E}">
        <p14:creationId xmlns:p14="http://schemas.microsoft.com/office/powerpoint/2010/main" val="140570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9043972"/>
              </p:ext>
            </p:extLst>
          </p:nvPr>
        </p:nvGraphicFramePr>
        <p:xfrm>
          <a:off x="6217204" y="812632"/>
          <a:ext cx="5563663" cy="335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630" y="223024"/>
            <a:ext cx="11217729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600" b="1" dirty="0" smtClean="0">
                <a:ln/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Структура доходов бюджета города Сочи на 2018 год (в тыс. рублей)</a:t>
            </a:r>
            <a:endParaRPr lang="ru-RU" sz="2600" b="1" dirty="0">
              <a:ln/>
              <a:solidFill>
                <a:schemeClr val="accent2">
                  <a:lumMod val="50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35018251"/>
              </p:ext>
            </p:extLst>
          </p:nvPr>
        </p:nvGraphicFramePr>
        <p:xfrm>
          <a:off x="4968251" y="4172334"/>
          <a:ext cx="6951606" cy="257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91240"/>
              </p:ext>
            </p:extLst>
          </p:nvPr>
        </p:nvGraphicFramePr>
        <p:xfrm>
          <a:off x="858645" y="1176465"/>
          <a:ext cx="4661823" cy="2376912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3067199"/>
                <a:gridCol w="1594624"/>
              </a:tblGrid>
              <a:tr h="789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Доходы </a:t>
                      </a:r>
                      <a:r>
                        <a:rPr lang="ru-RU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 </a:t>
                      </a:r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621,5</a:t>
                      </a:r>
                      <a:endParaRPr lang="ru-RU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8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Налоговые 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4 315 </a:t>
                      </a:r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99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Неналоговые 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2 155 </a:t>
                      </a:r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603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151 </a:t>
                      </a:r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621,5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6491" y="3772224"/>
            <a:ext cx="1028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бюджета</a:t>
            </a:r>
            <a:endParaRPr lang="ru-RU" sz="20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66714"/>
              </p:ext>
            </p:extLst>
          </p:nvPr>
        </p:nvGraphicFramePr>
        <p:xfrm>
          <a:off x="858644" y="4619782"/>
          <a:ext cx="4661823" cy="1773358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3201012"/>
                <a:gridCol w="1460811"/>
              </a:tblGrid>
              <a:tr h="789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151 </a:t>
                      </a:r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621,5</a:t>
                      </a:r>
                      <a:endParaRPr lang="ru-RU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8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Субвенции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3 506 059,5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99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Субсидии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645 562,0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25366</TotalTime>
  <Words>7981</Words>
  <Application>Microsoft Office PowerPoint</Application>
  <PresentationFormat>Широкоэкранный</PresentationFormat>
  <Paragraphs>1320</Paragraphs>
  <Slides>58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58</vt:i4>
      </vt:variant>
    </vt:vector>
  </HeadingPairs>
  <TitlesOfParts>
    <vt:vector size="83" baseType="lpstr">
      <vt:lpstr>Arial Unicode MS</vt:lpstr>
      <vt:lpstr>SimHei</vt:lpstr>
      <vt:lpstr>Arial</vt:lpstr>
      <vt:lpstr>Arial Black</vt:lpstr>
      <vt:lpstr>Calibri</vt:lpstr>
      <vt:lpstr>Century Gothic</vt:lpstr>
      <vt:lpstr>Sakkal Majalla</vt:lpstr>
      <vt:lpstr>Segoe Print</vt:lpstr>
      <vt:lpstr>Segoe Script</vt:lpstr>
      <vt:lpstr>Segoe UI</vt:lpstr>
      <vt:lpstr>Segoe UI Light</vt:lpstr>
      <vt:lpstr>Segoe UI Semibold</vt:lpstr>
      <vt:lpstr>Segoe UI Semilight</vt:lpstr>
      <vt:lpstr>Segoe UI Symbol</vt:lpstr>
      <vt:lpstr>Times New Roman</vt:lpstr>
      <vt:lpstr>Wingdings 3</vt:lpstr>
      <vt:lpstr>Легкий дым</vt:lpstr>
      <vt:lpstr>1_Тема Office</vt:lpstr>
      <vt:lpstr>4_Тема Office</vt:lpstr>
      <vt:lpstr>7_Тема Office</vt:lpstr>
      <vt:lpstr>8_Тема Office</vt:lpstr>
      <vt:lpstr>2_Тема Office</vt:lpstr>
      <vt:lpstr>3_Тема Office</vt:lpstr>
      <vt:lpstr>9_Тема Office</vt:lpstr>
      <vt:lpstr>10_Тема Office</vt:lpstr>
      <vt:lpstr>Презентация PowerPoint</vt:lpstr>
      <vt:lpstr>Презентация PowerPoint</vt:lpstr>
      <vt:lpstr>     Город Сочи или муниципальное образование город-курорт Сочи  — это муниципальное образование со статусом городского округа, курорт федерального значения на территории Краснодарского края Российской Федерации, административно-территориальная единица со статусом города краевого подчинения.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майских Указов Президента РФ</vt:lpstr>
      <vt:lpstr>Презентация PowerPoint</vt:lpstr>
      <vt:lpstr>Презентация PowerPoint</vt:lpstr>
      <vt:lpstr>Муниципальная программа  «Развитие отрасли «Образование» города Сочи»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целевые показатели муниципальной программы  «Развитие здравоохранения города- курорта Сочи»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Зюзько</dc:creator>
  <cp:lastModifiedBy>Елена Волошина</cp:lastModifiedBy>
  <cp:revision>659</cp:revision>
  <cp:lastPrinted>2017-12-12T12:41:03Z</cp:lastPrinted>
  <dcterms:created xsi:type="dcterms:W3CDTF">2017-05-04T08:01:27Z</dcterms:created>
  <dcterms:modified xsi:type="dcterms:W3CDTF">2018-03-14T08:19:16Z</dcterms:modified>
</cp:coreProperties>
</file>