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582" r:id="rId3"/>
    <p:sldId id="583" r:id="rId4"/>
    <p:sldId id="585" r:id="rId5"/>
    <p:sldId id="601" r:id="rId6"/>
    <p:sldId id="602" r:id="rId7"/>
    <p:sldId id="586" r:id="rId8"/>
    <p:sldId id="550" r:id="rId9"/>
    <p:sldId id="551" r:id="rId10"/>
    <p:sldId id="574" r:id="rId11"/>
    <p:sldId id="552" r:id="rId12"/>
    <p:sldId id="605" r:id="rId13"/>
    <p:sldId id="596" r:id="rId14"/>
    <p:sldId id="597" r:id="rId15"/>
    <p:sldId id="606" r:id="rId16"/>
    <p:sldId id="595" r:id="rId17"/>
    <p:sldId id="587" r:id="rId18"/>
    <p:sldId id="553" r:id="rId19"/>
    <p:sldId id="588" r:id="rId20"/>
    <p:sldId id="591" r:id="rId21"/>
    <p:sldId id="603" r:id="rId22"/>
    <p:sldId id="589" r:id="rId23"/>
    <p:sldId id="590" r:id="rId24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9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1374">
          <p15:clr>
            <a:srgbClr val="A4A3A4"/>
          </p15:clr>
        </p15:guide>
        <p15:guide id="4" orient="horz" pos="255">
          <p15:clr>
            <a:srgbClr val="A4A3A4"/>
          </p15:clr>
        </p15:guide>
        <p15:guide id="5" orient="horz" pos="816">
          <p15:clr>
            <a:srgbClr val="A4A3A4"/>
          </p15:clr>
        </p15:guide>
        <p15:guide id="6" pos="5933">
          <p15:clr>
            <a:srgbClr val="A4A3A4"/>
          </p15:clr>
        </p15:guide>
        <p15:guide id="7" pos="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fficeUSER" initials="A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2C1F"/>
    <a:srgbClr val="BE1212"/>
    <a:srgbClr val="EE7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1582" autoAdjust="0"/>
  </p:normalViewPr>
  <p:slideViewPr>
    <p:cSldViewPr showGuides="1">
      <p:cViewPr varScale="1">
        <p:scale>
          <a:sx n="84" d="100"/>
          <a:sy n="84" d="100"/>
        </p:scale>
        <p:origin x="1572" y="96"/>
      </p:cViewPr>
      <p:guideLst>
        <p:guide orient="horz" pos="4149"/>
        <p:guide orient="horz" pos="960"/>
        <p:guide orient="horz" pos="1374"/>
        <p:guide orient="horz" pos="255"/>
        <p:guide orient="horz" pos="816"/>
        <p:guide pos="5933"/>
        <p:guide pos="7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29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A2828-B6BA-437C-BFBB-13C730888807}" type="doc">
      <dgm:prSet loTypeId="urn:microsoft.com/office/officeart/2005/8/layout/vList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B08EE44F-66A2-41A8-A450-099063706BCA}">
      <dgm:prSet custT="1"/>
      <dgm:spPr>
        <a:solidFill>
          <a:schemeClr val="tx2">
            <a:lumMod val="60000"/>
            <a:lumOff val="40000"/>
            <a:alpha val="12000"/>
          </a:schemeClr>
        </a:solidFill>
      </dgm:spPr>
      <dgm:t>
        <a:bodyPr/>
        <a:lstStyle/>
        <a:p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Коды бюджетной классификации РФ, в которых изменяется структура:</a:t>
          </a:r>
        </a:p>
        <a:p>
          <a:pPr marL="360000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коды классификации доходов бюджетов (статья 20 БК РФ)</a:t>
          </a:r>
        </a:p>
        <a:p>
          <a:pPr marL="360000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коды классификации расходов бюджетов (статья 21 БК РФ)</a:t>
          </a:r>
        </a:p>
        <a:p>
          <a:pPr marL="360000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коды классификации источников финансирования дефицита  </a:t>
          </a:r>
        </a:p>
        <a:p>
          <a:pPr marL="360000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бюджетов (статья 23 БК РФ)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A82A18-C87C-4535-B749-910653A2BE80}" type="parTrans" cxnId="{F6437D50-9002-4E66-BD78-CAF7A8FD6AA8}">
      <dgm:prSet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BF62475C-003C-4B79-923D-52C8765A7F3F}" type="sibTrans" cxnId="{F6437D50-9002-4E66-BD78-CAF7A8FD6AA8}">
      <dgm:prSet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2D3D461A-2B5C-D24D-A150-BD1B86BA0D35}">
      <dgm:prSet custT="1"/>
      <dgm:spPr>
        <a:solidFill>
          <a:schemeClr val="tx2">
            <a:lumMod val="60000"/>
            <a:lumOff val="40000"/>
            <a:alpha val="12000"/>
          </a:schemeClr>
        </a:solidFill>
      </dgm:spPr>
      <dgm:t>
        <a:bodyPr/>
        <a:lstStyle/>
        <a:p>
          <a:pPr rtl="0"/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Новый порядок  применения КОСГУ (статьи 18, 23.1 БК РФ)</a:t>
          </a:r>
        </a:p>
      </dgm:t>
    </dgm:pt>
    <dgm:pt modelId="{361DADB9-EB89-2743-9FB4-A53202324D18}" type="parTrans" cxnId="{FA243791-2EDA-2F43-8906-E87DC650131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6B0ED26-0E67-994E-8C91-7AE1C62BEA51}" type="sibTrans" cxnId="{FA243791-2EDA-2F43-8906-E87DC650131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D4DF6C3-385A-4504-9B51-B22C308B9180}">
      <dgm:prSet custT="1"/>
      <dgm:spPr>
        <a:solidFill>
          <a:schemeClr val="tx2">
            <a:lumMod val="60000"/>
            <a:lumOff val="40000"/>
            <a:alpha val="12000"/>
          </a:schemeClr>
        </a:solidFill>
      </dgm:spPr>
      <dgm:t>
        <a:bodyPr/>
        <a:lstStyle/>
        <a:p>
          <a:pPr algn="just"/>
          <a:r>
            <a: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Изменения будут применяться к правоотношениям, возникающим при составлении и исполнении бюджетов на 2016 год и на плановый период 2017 и 2018 годов</a:t>
          </a:r>
          <a:endParaRPr lang="ru-RU" sz="5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2221EB-EC49-48BC-B03C-D6706FC94978}" type="parTrans" cxnId="{235B2DA1-A789-475E-BFBE-A8D8C7615143}">
      <dgm:prSet/>
      <dgm:spPr/>
      <dgm:t>
        <a:bodyPr/>
        <a:lstStyle/>
        <a:p>
          <a:endParaRPr lang="ru-RU"/>
        </a:p>
      </dgm:t>
    </dgm:pt>
    <dgm:pt modelId="{40EFF78B-E7F5-4C9E-B91C-F9FCD3187BBC}" type="sibTrans" cxnId="{235B2DA1-A789-475E-BFBE-A8D8C7615143}">
      <dgm:prSet/>
      <dgm:spPr/>
      <dgm:t>
        <a:bodyPr/>
        <a:lstStyle/>
        <a:p>
          <a:endParaRPr lang="ru-RU"/>
        </a:p>
      </dgm:t>
    </dgm:pt>
    <dgm:pt modelId="{CEC412BB-20B0-4974-96F1-D093428CED9B}" type="pres">
      <dgm:prSet presAssocID="{964A2828-B6BA-437C-BFBB-13C7308888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2AD71-C981-4DF8-A8D8-DBA31916C06C}" type="pres">
      <dgm:prSet presAssocID="{B08EE44F-66A2-41A8-A450-099063706BCA}" presName="parentText" presStyleLbl="node1" presStyleIdx="0" presStyleCnt="3" custScaleY="122480" custLinFactNeighborX="117" custLinFactNeighborY="-18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4C38E-2AD0-405D-B65A-BFAA091DF138}" type="pres">
      <dgm:prSet presAssocID="{BF62475C-003C-4B79-923D-52C8765A7F3F}" presName="spacer" presStyleCnt="0"/>
      <dgm:spPr/>
      <dgm:t>
        <a:bodyPr/>
        <a:lstStyle/>
        <a:p>
          <a:endParaRPr lang="ru-RU"/>
        </a:p>
      </dgm:t>
    </dgm:pt>
    <dgm:pt modelId="{BA18650C-0689-F948-8226-F58395CCF0DA}" type="pres">
      <dgm:prSet presAssocID="{2D3D461A-2B5C-D24D-A150-BD1B86BA0D35}" presName="parentText" presStyleLbl="node1" presStyleIdx="1" presStyleCnt="3" custScaleY="34422" custLinFactNeighborX="1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35E13-2105-4B62-97A5-1DEEF98141C6}" type="pres">
      <dgm:prSet presAssocID="{36B0ED26-0E67-994E-8C91-7AE1C62BEA51}" presName="spacer" presStyleCnt="0"/>
      <dgm:spPr/>
    </dgm:pt>
    <dgm:pt modelId="{781C72D4-932B-40C1-B472-8C34894324D5}" type="pres">
      <dgm:prSet presAssocID="{5D4DF6C3-385A-4504-9B51-B22C308B9180}" presName="parentText" presStyleLbl="node1" presStyleIdx="2" presStyleCnt="3" custScaleY="89693" custLinFactNeighborX="117" custLinFactNeighborY="-181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DE8ED0-65F4-400B-B3DB-C46C32D6C470}" type="presOf" srcId="{5D4DF6C3-385A-4504-9B51-B22C308B9180}" destId="{781C72D4-932B-40C1-B472-8C34894324D5}" srcOrd="0" destOrd="0" presId="urn:microsoft.com/office/officeart/2005/8/layout/vList2"/>
    <dgm:cxn modelId="{4792986D-D3CC-45C5-A7F9-C65275F4B28B}" type="presOf" srcId="{2D3D461A-2B5C-D24D-A150-BD1B86BA0D35}" destId="{BA18650C-0689-F948-8226-F58395CCF0DA}" srcOrd="0" destOrd="0" presId="urn:microsoft.com/office/officeart/2005/8/layout/vList2"/>
    <dgm:cxn modelId="{235B2DA1-A789-475E-BFBE-A8D8C7615143}" srcId="{964A2828-B6BA-437C-BFBB-13C730888807}" destId="{5D4DF6C3-385A-4504-9B51-B22C308B9180}" srcOrd="2" destOrd="0" parTransId="{502221EB-EC49-48BC-B03C-D6706FC94978}" sibTransId="{40EFF78B-E7F5-4C9E-B91C-F9FCD3187BBC}"/>
    <dgm:cxn modelId="{F6437D50-9002-4E66-BD78-CAF7A8FD6AA8}" srcId="{964A2828-B6BA-437C-BFBB-13C730888807}" destId="{B08EE44F-66A2-41A8-A450-099063706BCA}" srcOrd="0" destOrd="0" parTransId="{7AA82A18-C87C-4535-B749-910653A2BE80}" sibTransId="{BF62475C-003C-4B79-923D-52C8765A7F3F}"/>
    <dgm:cxn modelId="{709658D3-FB74-4FB6-BCFD-B08147766AED}" type="presOf" srcId="{964A2828-B6BA-437C-BFBB-13C730888807}" destId="{CEC412BB-20B0-4974-96F1-D093428CED9B}" srcOrd="0" destOrd="0" presId="urn:microsoft.com/office/officeart/2005/8/layout/vList2"/>
    <dgm:cxn modelId="{98345EBA-425C-4190-983B-90C1796BF255}" type="presOf" srcId="{B08EE44F-66A2-41A8-A450-099063706BCA}" destId="{7EA2AD71-C981-4DF8-A8D8-DBA31916C06C}" srcOrd="0" destOrd="0" presId="urn:microsoft.com/office/officeart/2005/8/layout/vList2"/>
    <dgm:cxn modelId="{FA243791-2EDA-2F43-8906-E87DC650131B}" srcId="{964A2828-B6BA-437C-BFBB-13C730888807}" destId="{2D3D461A-2B5C-D24D-A150-BD1B86BA0D35}" srcOrd="1" destOrd="0" parTransId="{361DADB9-EB89-2743-9FB4-A53202324D18}" sibTransId="{36B0ED26-0E67-994E-8C91-7AE1C62BEA51}"/>
    <dgm:cxn modelId="{5597257B-7619-4090-9F87-F4158CBA7761}" type="presParOf" srcId="{CEC412BB-20B0-4974-96F1-D093428CED9B}" destId="{7EA2AD71-C981-4DF8-A8D8-DBA31916C06C}" srcOrd="0" destOrd="0" presId="urn:microsoft.com/office/officeart/2005/8/layout/vList2"/>
    <dgm:cxn modelId="{7175ACF1-4AF6-48A2-9FB7-D0DBA4AC7574}" type="presParOf" srcId="{CEC412BB-20B0-4974-96F1-D093428CED9B}" destId="{4704C38E-2AD0-405D-B65A-BFAA091DF138}" srcOrd="1" destOrd="0" presId="urn:microsoft.com/office/officeart/2005/8/layout/vList2"/>
    <dgm:cxn modelId="{70AF4BA9-DFCC-47AC-843F-BFF326506D18}" type="presParOf" srcId="{CEC412BB-20B0-4974-96F1-D093428CED9B}" destId="{BA18650C-0689-F948-8226-F58395CCF0DA}" srcOrd="2" destOrd="0" presId="urn:microsoft.com/office/officeart/2005/8/layout/vList2"/>
    <dgm:cxn modelId="{8E14D99B-77E4-4F1F-A5F0-B9B3426980A2}" type="presParOf" srcId="{CEC412BB-20B0-4974-96F1-D093428CED9B}" destId="{6F135E13-2105-4B62-97A5-1DEEF98141C6}" srcOrd="3" destOrd="0" presId="urn:microsoft.com/office/officeart/2005/8/layout/vList2"/>
    <dgm:cxn modelId="{8BAE3174-CAB8-41B5-9D0B-EF208F9E181C}" type="presParOf" srcId="{CEC412BB-20B0-4974-96F1-D093428CED9B}" destId="{781C72D4-932B-40C1-B472-8C34894324D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D010A-CAF5-45EF-93B0-17C3DEF2B3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919E16-DA5E-4F96-AF36-6E730A39B21A}">
      <dgm:prSet phldrT="[Текст]" custT="1"/>
      <dgm:spPr/>
      <dgm:t>
        <a:bodyPr/>
        <a:lstStyle/>
        <a:p>
          <a:pPr algn="l"/>
          <a:endParaRPr lang="ru-RU" sz="1800" dirty="0" smtClean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Выделение </a:t>
          </a:r>
          <a:r>
            <a:rPr lang="ru-RU" sz="18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основных мероприятий </a:t>
          </a:r>
          <a:r>
            <a:rPr lang="ru-RU" sz="1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структуре кода целевой статьи расходов должно  осуществляться в целях обеспечения эффективного управления реализацией муниципальной программы и обеспечения ее прозрачности.</a:t>
          </a:r>
        </a:p>
        <a:p>
          <a:r>
            <a:rPr lang="ru-RU" sz="18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Основное мероприятие </a:t>
          </a:r>
          <a:r>
            <a:rPr lang="ru-RU" sz="1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представляет группировку конкретных мероприятий (направлений расходов), имеющих общее целевое значение.</a:t>
          </a:r>
        </a:p>
        <a:p>
          <a:r>
            <a:rPr lang="ru-RU" sz="1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этой связи в качестве основных мероприятий не следует выделять позиции, обособляемые в виде отдельных направлений расходов классификации расходов бюджетов. </a:t>
          </a:r>
        </a:p>
        <a:p>
          <a:r>
            <a:rPr lang="ru-RU" sz="18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Не допускаются идентичные (в том числе по содержанию) наименования основных мероприятий и направлений расходов.</a:t>
          </a:r>
        </a:p>
        <a:p>
          <a:r>
            <a:rPr lang="ru-RU" sz="1800" b="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Содержание основного мероприятия не должно отражать осуществление конкретной выплаты. Основное мероприятие должно объединять конкретные выплаты либо </a:t>
          </a:r>
          <a:r>
            <a:rPr lang="ru-RU" sz="18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 их видам </a:t>
          </a:r>
          <a:r>
            <a:rPr lang="ru-RU" sz="1800" b="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(пенсии, пособия, единовременные выплаты, компенсации, другие социальные выплаты), либо </a:t>
          </a:r>
          <a:r>
            <a:rPr lang="ru-RU" sz="18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 укрупненным категориям их получателей</a:t>
          </a:r>
          <a:r>
            <a:rPr lang="ru-RU" sz="1800" b="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(граждане, подвергшиеся воздействию радиации вследствие радиационных аварий и ядерных испытаний; ветераны, инвалиды; дети-сироты и дети, оставшиеся без попечения родителей; иные категории получателей).</a:t>
          </a:r>
        </a:p>
        <a:p>
          <a:endParaRPr lang="ru-RU" sz="1800" dirty="0" smtClean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1800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19936C7-63CF-4412-9CB2-905498CBD30B}" type="parTrans" cxnId="{DEE83895-0C77-4CA0-92F9-EC1CB83C0C48}">
      <dgm:prSet/>
      <dgm:spPr/>
      <dgm:t>
        <a:bodyPr/>
        <a:lstStyle/>
        <a:p>
          <a:endParaRPr lang="ru-RU"/>
        </a:p>
      </dgm:t>
    </dgm:pt>
    <dgm:pt modelId="{08FA5687-1360-4EBA-B100-027C1FE14188}" type="sibTrans" cxnId="{DEE83895-0C77-4CA0-92F9-EC1CB83C0C48}">
      <dgm:prSet/>
      <dgm:spPr/>
      <dgm:t>
        <a:bodyPr/>
        <a:lstStyle/>
        <a:p>
          <a:endParaRPr lang="ru-RU"/>
        </a:p>
      </dgm:t>
    </dgm:pt>
    <dgm:pt modelId="{AA0B9237-B7D0-424C-A1CE-E62988E97B32}" type="pres">
      <dgm:prSet presAssocID="{BECD010A-CAF5-45EF-93B0-17C3DEF2B3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65CF39-2061-44F9-B57C-C55E15FC58E0}" type="pres">
      <dgm:prSet presAssocID="{D0919E16-DA5E-4F96-AF36-6E730A39B21A}" presName="parentText" presStyleLbl="node1" presStyleIdx="0" presStyleCnt="1" custScaleY="551027" custLinFactNeighborX="-1546" custLinFactNeighborY="-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5EC8A2-0634-4087-838A-82083B2818AB}" type="presOf" srcId="{D0919E16-DA5E-4F96-AF36-6E730A39B21A}" destId="{F165CF39-2061-44F9-B57C-C55E15FC58E0}" srcOrd="0" destOrd="0" presId="urn:microsoft.com/office/officeart/2005/8/layout/vList2"/>
    <dgm:cxn modelId="{A5697D5C-05A5-4DC5-B313-EB96FDD5BD2C}" type="presOf" srcId="{BECD010A-CAF5-45EF-93B0-17C3DEF2B31E}" destId="{AA0B9237-B7D0-424C-A1CE-E62988E97B32}" srcOrd="0" destOrd="0" presId="urn:microsoft.com/office/officeart/2005/8/layout/vList2"/>
    <dgm:cxn modelId="{DEE83895-0C77-4CA0-92F9-EC1CB83C0C48}" srcId="{BECD010A-CAF5-45EF-93B0-17C3DEF2B31E}" destId="{D0919E16-DA5E-4F96-AF36-6E730A39B21A}" srcOrd="0" destOrd="0" parTransId="{C19936C7-63CF-4412-9CB2-905498CBD30B}" sibTransId="{08FA5687-1360-4EBA-B100-027C1FE14188}"/>
    <dgm:cxn modelId="{EFE67217-5F79-47BB-B93C-E2D7B836FF3D}" type="presParOf" srcId="{AA0B9237-B7D0-424C-A1CE-E62988E97B32}" destId="{F165CF39-2061-44F9-B57C-C55E15FC58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600F1-90CE-4C19-AC2F-6E2102225B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DBF57-C62A-424B-B58C-7887CF9242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10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DBF57-C62A-424B-B58C-7887CF92421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32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4B257-FE4D-493C-83B1-24E3BB28CE0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79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DBF57-C62A-424B-B58C-7887CF92421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53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DBF57-C62A-424B-B58C-7887CF92421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16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DBF57-C62A-424B-B58C-7887CF92421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01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212437" y="3264408"/>
            <a:ext cx="5952744" cy="10515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НАЗВАНИЕ ПРЕЗЕНТАЦИИ.</a:t>
            </a:r>
            <a:br>
              <a:rPr lang="ru-RU" dirty="0" smtClean="0"/>
            </a:br>
            <a:r>
              <a:rPr lang="ru-RU" dirty="0" smtClean="0"/>
              <a:t>ПРЕЗЕНТАЦИЯ. Все буквы заглавные.</a:t>
            </a:r>
            <a:br>
              <a:rPr lang="ru-RU" dirty="0" smtClean="0"/>
            </a:br>
            <a:r>
              <a:rPr lang="ru-RU" dirty="0" smtClean="0"/>
              <a:t>«ARIAL 20, полужирный (</a:t>
            </a:r>
            <a:r>
              <a:rPr lang="ru-RU" dirty="0" err="1" smtClean="0"/>
              <a:t>п</a:t>
            </a:r>
            <a:r>
              <a:rPr lang="ru-RU" dirty="0" smtClean="0"/>
              <a:t>/ж)»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212437" y="5897880"/>
            <a:ext cx="2898648" cy="310896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ФИО, </a:t>
            </a:r>
            <a:r>
              <a:rPr lang="en-US" dirty="0" smtClean="0"/>
              <a:t>Arial 14, </a:t>
            </a:r>
            <a:r>
              <a:rPr lang="ru-RU" dirty="0" err="1" smtClean="0"/>
              <a:t>п</a:t>
            </a:r>
            <a:r>
              <a:rPr lang="ru-RU" dirty="0" smtClean="0"/>
              <a:t>/ж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1038225" y="5419344"/>
            <a:ext cx="25400" cy="900112"/>
          </a:xfrm>
          <a:prstGeom prst="rect">
            <a:avLst/>
          </a:prstGeom>
          <a:solidFill>
            <a:srgbClr val="FF0000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4171950" y="5699537"/>
            <a:ext cx="25400" cy="395288"/>
          </a:xfrm>
          <a:prstGeom prst="rect">
            <a:avLst/>
          </a:prstGeom>
          <a:solidFill>
            <a:srgbClr val="FF0000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352924" y="5897880"/>
            <a:ext cx="2560320" cy="310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fld id="{B3FC5BD3-9B04-4502-893A-5BC77DB23FEA}" type="datetime1">
              <a:rPr lang="ru-RU" sz="1400" b="1" smtClean="0">
                <a:solidFill>
                  <a:schemeClr val="bg2"/>
                </a:solidFill>
              </a:rPr>
              <a:pPr algn="l"/>
              <a:t>04.06.2015</a:t>
            </a:fld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12437" y="6217920"/>
            <a:ext cx="2898648" cy="310896"/>
          </a:xfrm>
        </p:spPr>
        <p:txBody>
          <a:bodyPr lIns="0" tIns="0" rIns="0" bIns="0" anchor="ctr"/>
          <a:lstStyle>
            <a:lvl1pPr marL="0" algn="l" defTabSz="914400" rtl="0" eaLnBrk="1" latinLnBrk="0" hangingPunct="1">
              <a:buNone/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914400" rtl="0" eaLnBrk="1" latinLnBrk="0" hangingPunct="1"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914400" rtl="0" eaLnBrk="1" latinLnBrk="0" hangingPunct="1">
              <a:defRPr lang="ru-RU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914400" rtl="0" eaLnBrk="1" latinLnBrk="0" hangingPunct="1"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r>
              <a:rPr lang="ru-RU" dirty="0" smtClean="0"/>
              <a:t>Должность, </a:t>
            </a:r>
            <a:r>
              <a:rPr lang="en-US" dirty="0" smtClean="0"/>
              <a:t>Arial 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 с заголов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2178844"/>
            <a:ext cx="8243887" cy="1746504"/>
          </a:xfrm>
        </p:spPr>
        <p:txBody>
          <a:bodyPr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sz="1600"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 sz="1400"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1171575" y="4837036"/>
            <a:ext cx="8243888" cy="1746504"/>
          </a:xfrm>
        </p:spPr>
        <p:txBody>
          <a:bodyPr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sz="1600"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 sz="1400"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6" name="Текст 7"/>
          <p:cNvSpPr>
            <a:spLocks noGrp="1"/>
          </p:cNvSpPr>
          <p:nvPr>
            <p:ph type="body" sz="quarter" idx="12" hasCustomPrompt="1"/>
          </p:nvPr>
        </p:nvSpPr>
        <p:spPr>
          <a:xfrm>
            <a:off x="1171575" y="4191000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исунок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171576" y="1531145"/>
            <a:ext cx="8243888" cy="1195385"/>
          </a:xfrm>
        </p:spPr>
        <p:txBody>
          <a:bodyPr tIns="0" bIns="0" anchor="ctr">
            <a:normAutofit/>
          </a:bodyPr>
          <a:lstStyle>
            <a:lvl1pPr>
              <a:spcAft>
                <a:spcPts val="300"/>
              </a:spcAft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2" hasCustomPrompt="1"/>
          </p:nvPr>
        </p:nvSpPr>
        <p:spPr>
          <a:xfrm>
            <a:off x="1170432" y="2907792"/>
            <a:ext cx="8247888" cy="3675888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Вставка рисунка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 hasCustomPrompt="1"/>
          </p:nvPr>
        </p:nvSpPr>
        <p:spPr>
          <a:xfrm>
            <a:off x="1171575" y="1536192"/>
            <a:ext cx="4800600" cy="4160520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Вставка рисунка</a:t>
            </a:r>
          </a:p>
        </p:txBody>
      </p:sp>
      <p:sp>
        <p:nvSpPr>
          <p:cNvPr id="9" name="Содержимое 7"/>
          <p:cNvSpPr>
            <a:spLocks noGrp="1"/>
          </p:cNvSpPr>
          <p:nvPr>
            <p:ph sz="quarter" idx="14" hasCustomPrompt="1"/>
          </p:nvPr>
        </p:nvSpPr>
        <p:spPr>
          <a:xfrm>
            <a:off x="4617720" y="2423020"/>
            <a:ext cx="4800600" cy="4160520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Вставка рисунка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ки и плашки с текстом (верстк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Line 1"/>
          <p:cNvSpPr>
            <a:spLocks noChangeShapeType="1"/>
          </p:cNvSpPr>
          <p:nvPr userDrawn="1"/>
        </p:nvSpPr>
        <p:spPr bwMode="auto">
          <a:xfrm>
            <a:off x="1171575" y="3615300"/>
            <a:ext cx="8247888" cy="1588"/>
          </a:xfrm>
          <a:prstGeom prst="line">
            <a:avLst/>
          </a:prstGeom>
          <a:noFill/>
          <a:ln w="936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"/>
          <p:cNvSpPr>
            <a:spLocks noChangeShapeType="1"/>
          </p:cNvSpPr>
          <p:nvPr userDrawn="1"/>
        </p:nvSpPr>
        <p:spPr bwMode="auto">
          <a:xfrm>
            <a:off x="1171575" y="5145634"/>
            <a:ext cx="8247888" cy="1588"/>
          </a:xfrm>
          <a:prstGeom prst="line">
            <a:avLst/>
          </a:prstGeom>
          <a:noFill/>
          <a:ln w="936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4" hasCustomPrompt="1"/>
          </p:nvPr>
        </p:nvSpPr>
        <p:spPr>
          <a:xfrm>
            <a:off x="2757055" y="2178843"/>
            <a:ext cx="6658956" cy="1344168"/>
          </a:xfrm>
        </p:spPr>
        <p:txBody>
          <a:bodyPr lIns="0" tIns="0"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sz="1200"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12)</a:t>
            </a:r>
            <a:endParaRPr lang="ru-RU" dirty="0" smtClean="0"/>
          </a:p>
        </p:txBody>
      </p:sp>
      <p:sp>
        <p:nvSpPr>
          <p:cNvPr id="15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2752342" y="3709177"/>
            <a:ext cx="6663667" cy="1344168"/>
          </a:xfrm>
        </p:spPr>
        <p:txBody>
          <a:bodyPr lIns="0" tIns="0"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sz="1200"/>
            </a:lvl1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12)</a:t>
            </a:r>
            <a:endParaRPr lang="ru-RU" dirty="0" smtClean="0"/>
          </a:p>
        </p:txBody>
      </p:sp>
      <p:sp>
        <p:nvSpPr>
          <p:cNvPr id="16" name="Текст 13"/>
          <p:cNvSpPr>
            <a:spLocks noGrp="1"/>
          </p:cNvSpPr>
          <p:nvPr>
            <p:ph type="body" sz="quarter" idx="16" hasCustomPrompt="1"/>
          </p:nvPr>
        </p:nvSpPr>
        <p:spPr>
          <a:xfrm>
            <a:off x="2752342" y="5239512"/>
            <a:ext cx="6663667" cy="1344168"/>
          </a:xfrm>
        </p:spPr>
        <p:txBody>
          <a:bodyPr lIns="0" tIns="0"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sz="1200"/>
            </a:lvl1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12)</a:t>
            </a:r>
            <a:endParaRPr lang="ru-RU" dirty="0" smtClean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7" hasCustomPrompt="1"/>
          </p:nvPr>
        </p:nvSpPr>
        <p:spPr>
          <a:xfrm>
            <a:off x="1171575" y="2178843"/>
            <a:ext cx="1399032" cy="1344168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18" name="Содержимое 16"/>
          <p:cNvSpPr>
            <a:spLocks noGrp="1"/>
          </p:cNvSpPr>
          <p:nvPr>
            <p:ph sz="quarter" idx="18" hasCustomPrompt="1"/>
          </p:nvPr>
        </p:nvSpPr>
        <p:spPr>
          <a:xfrm>
            <a:off x="1174750" y="3709177"/>
            <a:ext cx="1399032" cy="1344168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Рисунок</a:t>
            </a:r>
            <a:endParaRPr lang="ru-RU" dirty="0"/>
          </a:p>
        </p:txBody>
      </p:sp>
      <p:sp>
        <p:nvSpPr>
          <p:cNvPr id="19" name="Содержимое 16"/>
          <p:cNvSpPr>
            <a:spLocks noGrp="1"/>
          </p:cNvSpPr>
          <p:nvPr>
            <p:ph sz="quarter" idx="19" hasCustomPrompt="1"/>
          </p:nvPr>
        </p:nvSpPr>
        <p:spPr>
          <a:xfrm>
            <a:off x="1171575" y="5239512"/>
            <a:ext cx="1399032" cy="1344168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Рисунок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2178844"/>
            <a:ext cx="4032504" cy="2112264"/>
          </a:xfrm>
        </p:spPr>
        <p:txBody>
          <a:bodyPr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1171575" y="4471276"/>
            <a:ext cx="4032504" cy="2112264"/>
          </a:xfrm>
        </p:spPr>
        <p:txBody>
          <a:bodyPr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5382958" y="2178844"/>
            <a:ext cx="4032504" cy="4407408"/>
          </a:xfrm>
        </p:spPr>
        <p:txBody>
          <a:bodyPr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ри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5382958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5382958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171575" y="2178844"/>
            <a:ext cx="4032504" cy="4407408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ри объекта (версия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5382958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171575" y="4471276"/>
            <a:ext cx="8247888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ри объекта (версия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5382958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171575" y="2178844"/>
            <a:ext cx="8247888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5382958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9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171575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10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5382958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лев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xfrm>
            <a:off x="1170431" y="2178844"/>
            <a:ext cx="4032504" cy="4404836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 hasCustomPrompt="1"/>
          </p:nvPr>
        </p:nvSpPr>
        <p:spPr>
          <a:xfrm>
            <a:off x="5382958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9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5382958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hangingPunct="1">
              <a:lnSpc>
                <a:spcPct val="100000"/>
              </a:lnSpc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2178844"/>
            <a:ext cx="8243887" cy="4404519"/>
          </a:xfrm>
        </p:spPr>
        <p:txBody>
          <a:bodyPr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sz="1600"/>
            </a:lvl1pPr>
            <a:lvl2pPr marL="2736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  <a:lvl3pPr>
              <a:defRPr sz="1400"/>
            </a:lvl3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tIns="0" bIns="0" anchor="t">
            <a:normAutofit/>
          </a:bodyPr>
          <a:lstStyle>
            <a:lvl1pPr hangingPunct="1">
              <a:lnSpc>
                <a:spcPct val="100000"/>
              </a:lnSpc>
              <a:spcAft>
                <a:spcPts val="30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800" b="1">
                <a:solidFill>
                  <a:schemeClr val="tx1"/>
                </a:solidFill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прав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Рисунок 5"/>
          <p:cNvSpPr>
            <a:spLocks noGrp="1"/>
          </p:cNvSpPr>
          <p:nvPr>
            <p:ph type="pic" sz="quarter" idx="12"/>
          </p:nvPr>
        </p:nvSpPr>
        <p:spPr>
          <a:xfrm>
            <a:off x="5382958" y="2178844"/>
            <a:ext cx="4032504" cy="4404836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9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171575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xfrm>
            <a:off x="1170431" y="2178844"/>
            <a:ext cx="8247888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5382958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10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4471276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низу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xfrm>
            <a:off x="1170431" y="4471276"/>
            <a:ext cx="8247888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5382958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10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2178844"/>
            <a:ext cx="4032504" cy="2112264"/>
          </a:xfrm>
        </p:spPr>
        <p:txBody>
          <a:bodyPr tIns="0" b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xfrm>
            <a:off x="5382958" y="2178844"/>
            <a:ext cx="4032504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5" name="Рисунок 5"/>
          <p:cNvSpPr>
            <a:spLocks noGrp="1"/>
          </p:cNvSpPr>
          <p:nvPr>
            <p:ph type="pic" sz="quarter" idx="12"/>
          </p:nvPr>
        </p:nvSpPr>
        <p:spPr>
          <a:xfrm>
            <a:off x="1170431" y="2178844"/>
            <a:ext cx="4032504" cy="4404836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7" name="Рисунок 5"/>
          <p:cNvSpPr>
            <a:spLocks noGrp="1"/>
          </p:cNvSpPr>
          <p:nvPr>
            <p:ph type="pic" sz="quarter" idx="13"/>
          </p:nvPr>
        </p:nvSpPr>
        <p:spPr>
          <a:xfrm>
            <a:off x="5382958" y="4471416"/>
            <a:ext cx="4032504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xfrm>
            <a:off x="1170431" y="2178844"/>
            <a:ext cx="4032504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5" name="Рисунок 5"/>
          <p:cNvSpPr>
            <a:spLocks noGrp="1"/>
          </p:cNvSpPr>
          <p:nvPr>
            <p:ph type="pic" sz="quarter" idx="12"/>
          </p:nvPr>
        </p:nvSpPr>
        <p:spPr>
          <a:xfrm>
            <a:off x="5382958" y="2178844"/>
            <a:ext cx="4032504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7" name="Рисунок 5"/>
          <p:cNvSpPr>
            <a:spLocks noGrp="1"/>
          </p:cNvSpPr>
          <p:nvPr>
            <p:ph type="pic" sz="quarter" idx="13"/>
          </p:nvPr>
        </p:nvSpPr>
        <p:spPr>
          <a:xfrm>
            <a:off x="1170431" y="4471416"/>
            <a:ext cx="4032504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  <p:sp>
        <p:nvSpPr>
          <p:cNvPr id="9" name="Рисунок 5"/>
          <p:cNvSpPr>
            <a:spLocks noGrp="1"/>
          </p:cNvSpPr>
          <p:nvPr>
            <p:ph type="pic" sz="quarter" idx="14"/>
          </p:nvPr>
        </p:nvSpPr>
        <p:spPr>
          <a:xfrm>
            <a:off x="5382958" y="4471416"/>
            <a:ext cx="4032504" cy="2112264"/>
          </a:xfrm>
          <a:ln w="6350">
            <a:solidFill>
              <a:schemeClr val="tx1"/>
            </a:solidFill>
          </a:ln>
        </p:spPr>
        <p:txBody>
          <a:bodyPr tIns="0" bIns="0">
            <a:normAutofit/>
          </a:bodyPr>
          <a:lstStyle>
            <a:lvl1pPr>
              <a:buNone/>
              <a:defRPr sz="1600"/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 userDrawn="1"/>
        </p:nvGrpSpPr>
        <p:grpSpPr>
          <a:xfrm>
            <a:off x="1213002" y="2973173"/>
            <a:ext cx="1122634" cy="786360"/>
            <a:chOff x="1127276" y="2786743"/>
            <a:chExt cx="1049867" cy="73539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127276" y="2786743"/>
              <a:ext cx="1049867" cy="7353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" descr="C:\Данила\БФТ\ФИРМЕННЫЙ СТИЛЬ\лого БФТ-0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158" y="2817741"/>
              <a:ext cx="987425" cy="669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1106424" y="3931920"/>
            <a:ext cx="5458968" cy="1170432"/>
          </a:xfrm>
          <a:noFill/>
          <a:ln w="3175">
            <a:noFill/>
          </a:ln>
        </p:spPr>
        <p:txBody>
          <a:bodyPr wrap="square" lIns="91440" tIns="45720" rIns="91440" bIns="45720" rtlCol="0">
            <a:noAutofit/>
          </a:bodyPr>
          <a:lstStyle>
            <a:lvl1pPr marL="0" algn="l" defTabSz="914400" rtl="0" eaLnBrk="1" latinLnBrk="0" hangingPunct="1">
              <a:spcAft>
                <a:spcPts val="0"/>
              </a:spcAft>
              <a:buNone/>
              <a:defRPr lang="ru-RU" sz="1400" b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1097280" y="960120"/>
            <a:ext cx="2999232" cy="740664"/>
          </a:xfrm>
        </p:spPr>
        <p:txBody>
          <a:bodyPr lIns="91440" tIns="45720" rIns="91440" bIns="45720">
            <a:no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4568F63-FABC-4782-AC6C-C574A64A8AD2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780BC8B8-F0C7-4159-9F1E-355D024782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31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idx="10"/>
          </p:nvPr>
        </p:nvSpPr>
        <p:spPr>
          <a:xfrm>
            <a:off x="742950" y="6248400"/>
            <a:ext cx="2037954" cy="4333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5B93-2966-4645-861A-A526E44571AC}" type="datetimeFigureOut">
              <a:rPr lang="ru-RU"/>
              <a:pPr>
                <a:defRPr/>
              </a:pPr>
              <a:t>04.06.2015</a:t>
            </a:fld>
            <a:endParaRPr lang="ru-RU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idx="11"/>
          </p:nvPr>
        </p:nvSpPr>
        <p:spPr>
          <a:xfrm>
            <a:off x="3384550" y="6248400"/>
            <a:ext cx="3111104" cy="4333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2"/>
          </p:nvPr>
        </p:nvSpPr>
        <p:spPr>
          <a:xfrm>
            <a:off x="7099300" y="6534150"/>
            <a:ext cx="2780904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27637-F98C-4068-889C-72FDACA317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417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5301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8FB0A8DD-3213-4130-BF35-F69D5750154D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28F6A25C-5C4E-48DD-A215-0FEB33F3B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70431" y="2178844"/>
            <a:ext cx="8245031" cy="783811"/>
          </a:xfrm>
        </p:spPr>
        <p:txBody>
          <a:bodyPr bIns="45720" anchor="b">
            <a:normAutofit/>
          </a:bodyPr>
          <a:lstStyle>
            <a:lvl1pPr algn="l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 b="1" cap="all"/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b="1" dirty="0" smtClean="0">
                <a:solidFill>
                  <a:srgbClr val="FF0000"/>
                </a:solidFill>
              </a:rPr>
              <a:t>НАИМЕНОВАНИЕ ПОДРАЗДЕЛА.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ВСЕ БУКВЫ ЗАГЛАВНЫЕ (</a:t>
            </a:r>
            <a:r>
              <a:rPr lang="en-US" sz="2400" b="1" dirty="0" smtClean="0">
                <a:solidFill>
                  <a:srgbClr val="FF0000"/>
                </a:solidFill>
              </a:rPr>
              <a:t>Arial</a:t>
            </a:r>
            <a:r>
              <a:rPr lang="ru-RU" sz="2400" b="1" dirty="0" smtClean="0">
                <a:solidFill>
                  <a:srgbClr val="FF0000"/>
                </a:solidFill>
              </a:rPr>
              <a:t>, 24, </a:t>
            </a:r>
            <a:r>
              <a:rPr lang="ru-RU" sz="2400" b="1" dirty="0" err="1" smtClean="0">
                <a:solidFill>
                  <a:srgbClr val="FF0000"/>
                </a:solidFill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</a:rPr>
              <a:t>/ж)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70431" y="3145535"/>
            <a:ext cx="8245032" cy="3438144"/>
          </a:xfrm>
        </p:spPr>
        <p:txBody>
          <a:bodyPr tIns="0" anchor="t">
            <a:normAutofit/>
          </a:bodyPr>
          <a:lstStyle>
            <a:lvl1pPr marL="274320" indent="-274320">
              <a:buFont typeface="Arial" pitchFamily="34" charset="0"/>
              <a:buChar char="•"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Font typeface="Wingdings" pitchFamily="2" charset="2"/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</a:t>
            </a:r>
            <a:r>
              <a:rPr lang="ru-RU" b="1" dirty="0" err="1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/ж) </a:t>
            </a:r>
            <a:endParaRPr lang="ru-RU" dirty="0" smtClean="0"/>
          </a:p>
          <a:p>
            <a:pPr lvl="0"/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</a:t>
            </a:r>
            <a:r>
              <a:rPr lang="ru-RU" b="1" dirty="0" err="1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/ж)</a:t>
            </a:r>
            <a:endParaRPr lang="ru-RU" dirty="0" smtClean="0"/>
          </a:p>
          <a:p>
            <a:pPr lvl="0"/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</a:t>
            </a:r>
            <a:r>
              <a:rPr lang="ru-RU" b="1" dirty="0" err="1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/ж)</a:t>
            </a:r>
            <a:endParaRPr lang="ru-RU" dirty="0" smtClean="0"/>
          </a:p>
          <a:p>
            <a:pPr lvl="0"/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</a:t>
            </a:r>
            <a:r>
              <a:rPr lang="ru-RU" b="1" dirty="0" err="1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/ж)</a:t>
            </a:r>
            <a:endParaRPr lang="ru-RU" dirty="0" smtClean="0"/>
          </a:p>
          <a:p>
            <a:pPr lvl="0"/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</a:t>
            </a:r>
            <a:r>
              <a:rPr lang="ru-RU" b="1" dirty="0" err="1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/ж)</a:t>
            </a:r>
            <a:endParaRPr lang="ru-RU" dirty="0" smtClean="0"/>
          </a:p>
          <a:p>
            <a:pPr lvl="0"/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</a:t>
            </a:r>
            <a:r>
              <a:rPr lang="ru-RU" b="1" dirty="0" err="1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/ж)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1170431" y="3053302"/>
            <a:ext cx="8247888" cy="1587"/>
          </a:xfrm>
          <a:prstGeom prst="line">
            <a:avLst/>
          </a:prstGeom>
          <a:noFill/>
          <a:ln w="936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hangingPunct="1">
              <a:lnSpc>
                <a:spcPct val="100000"/>
              </a:lnSpc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6" y="2178843"/>
            <a:ext cx="4029074" cy="4404835"/>
          </a:xfrm>
        </p:spPr>
        <p:txBody>
          <a:bodyPr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1" hasCustomPrompt="1"/>
          </p:nvPr>
        </p:nvSpPr>
        <p:spPr>
          <a:xfrm>
            <a:off x="5386388" y="2178843"/>
            <a:ext cx="4029075" cy="4404835"/>
          </a:xfrm>
        </p:spPr>
        <p:txBody>
          <a:bodyPr lIns="45720" tIns="0"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lvl2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 smtClean="0"/>
              <a:t>Заголовок (</a:t>
            </a:r>
            <a:r>
              <a:rPr lang="en-US" dirty="0" smtClean="0"/>
              <a:t>Arial, 18, </a:t>
            </a:r>
            <a:r>
              <a:rPr lang="ru-RU" dirty="0" smtClean="0"/>
              <a:t>полужирный)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hangingPunct="1">
              <a:lnSpc>
                <a:spcPct val="100000"/>
              </a:lnSpc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171575" y="2178844"/>
            <a:ext cx="8243887" cy="4404519"/>
          </a:xfrm>
          <a:ln w="6350">
            <a:solidFill>
              <a:schemeClr val="tx1"/>
            </a:solidFill>
          </a:ln>
        </p:spPr>
        <p:txBody>
          <a:bodyPr vert="horz" lIns="0" tIns="0" rIns="0" bIns="0" rtlCol="0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 lang="ru-RU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 lang="ru-RU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sz="1400"/>
            </a:lvl3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Вставка рисунка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8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и текст справа (версия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5492686" y="2178844"/>
            <a:ext cx="3922776" cy="4404836"/>
          </a:xfrm>
        </p:spPr>
        <p:txBody>
          <a:bodyPr lIns="0" tIns="0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/>
              <a:defRPr sz="1600"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 sz="14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 hasCustomPrompt="1"/>
          </p:nvPr>
        </p:nvSpPr>
        <p:spPr>
          <a:xfrm>
            <a:off x="1170432" y="2176272"/>
            <a:ext cx="4123944" cy="4407408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Вставка рисунка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и текст справа (версия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300"/>
              </a:spcAft>
              <a:defRPr/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НАЗВАНИЕ. ВСЕ БУКВЫ ЗАГЛАВНЫЕ. (ARI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L, 18,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/ж)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1171575" y="1531938"/>
            <a:ext cx="8243887" cy="461454"/>
          </a:xfrm>
        </p:spPr>
        <p:txBody>
          <a:bodyPr vert="horz" lIns="0" tIns="0" rIns="0" bIns="0" rtlCol="0" anchor="t">
            <a:norm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Заголовок (</a:t>
            </a:r>
            <a:r>
              <a:rPr lang="ru-RU" b="1" dirty="0" err="1" smtClean="0">
                <a:solidFill>
                  <a:srgbClr val="002060"/>
                </a:solidFill>
              </a:rPr>
              <a:t>Ari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ru-RU" b="1" dirty="0" err="1" smtClean="0">
                <a:solidFill>
                  <a:srgbClr val="002060"/>
                </a:solidFill>
              </a:rPr>
              <a:t>l</a:t>
            </a:r>
            <a:r>
              <a:rPr lang="ru-RU" b="1" dirty="0" smtClean="0">
                <a:solidFill>
                  <a:srgbClr val="002060"/>
                </a:solidFill>
              </a:rPr>
              <a:t>, 18, полужирный)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7202614" y="2178844"/>
            <a:ext cx="2212848" cy="4404836"/>
          </a:xfrm>
        </p:spPr>
        <p:txBody>
          <a:bodyPr lIns="0" tIns="0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 sz="1600"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 sz="14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Ariel, 16)</a:t>
            </a:r>
            <a:endParaRPr lang="ru-RU" dirty="0" smtClean="0"/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ru-RU" dirty="0" smtClean="0"/>
              <a:t>Текст (</a:t>
            </a:r>
            <a:r>
              <a:rPr lang="en-US" dirty="0" smtClean="0"/>
              <a:t>Arial, 14)</a:t>
            </a:r>
            <a:endParaRPr lang="ru-RU" dirty="0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3" hasCustomPrompt="1"/>
          </p:nvPr>
        </p:nvSpPr>
        <p:spPr>
          <a:xfrm>
            <a:off x="1170432" y="2176272"/>
            <a:ext cx="5833872" cy="4407408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ru-RU" dirty="0" smtClean="0"/>
              <a:t>Вставка рисунка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8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8840" y="402335"/>
            <a:ext cx="7266623" cy="85953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1575" y="2178843"/>
            <a:ext cx="8243125" cy="44045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0" r:id="rId4"/>
    <p:sldLayoutId id="2147483669" r:id="rId5"/>
    <p:sldLayoutId id="2147483660" r:id="rId6"/>
    <p:sldLayoutId id="2147483689" r:id="rId7"/>
    <p:sldLayoutId id="2147483684" r:id="rId8"/>
    <p:sldLayoutId id="2147483685" r:id="rId9"/>
    <p:sldLayoutId id="2147483661" r:id="rId10"/>
    <p:sldLayoutId id="2147483686" r:id="rId11"/>
    <p:sldLayoutId id="2147483687" r:id="rId12"/>
    <p:sldLayoutId id="2147483667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94" r:id="rId26"/>
    <p:sldLayoutId id="2147483695" r:id="rId27"/>
    <p:sldLayoutId id="2147483699" r:id="rId2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spcAft>
          <a:spcPts val="300"/>
        </a:spcAft>
        <a:buNone/>
        <a:defRPr sz="1800" b="1" kern="1200" cap="all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0" indent="-274320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SzPct val="130000"/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274320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SzPct val="70000"/>
        <a:buFont typeface="Wingdings" pitchFamily="2" charset="2"/>
        <a:buChar char="Ø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74320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SzPct val="70000"/>
        <a:buFont typeface="Wingdings" pitchFamily="2" charset="2"/>
        <a:buChar char="Ø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181100" y="1981200"/>
            <a:ext cx="7924800" cy="16002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</a:rPr>
              <a:t>Методические указания по порядку применения БЮДЖЕТНОЙ КЛАССИФИКАЦИИ В ЧАСТИ, ОТНОСЯЩЕЙСЯ К бюджету города Сочи НА 2016 ГОД И НА ПЛАНОВЫЙ ПЕРИОД 2017 И 2018 ГОДОВ</a:t>
            </a:r>
            <a:endParaRPr lang="en-GB" dirty="0">
              <a:solidFill>
                <a:srgbClr val="0000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9200" y="381000"/>
            <a:ext cx="7848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Приложение к письму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801942"/>
              </p:ext>
            </p:extLst>
          </p:nvPr>
        </p:nvGraphicFramePr>
        <p:xfrm>
          <a:off x="670711" y="1143001"/>
          <a:ext cx="8882063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47700" y="533400"/>
            <a:ext cx="8915400" cy="381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подходы к выделению основных  </a:t>
            </a:r>
            <a:r>
              <a:rPr lang="ru-RU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мероприятий в структуре 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программной </a:t>
            </a:r>
            <a:r>
              <a:rPr lang="ru-RU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целевой статьи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81000" y="364123"/>
            <a:ext cx="9296400" cy="609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построение кода целевой статьи расходов в рамках программных расходов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66892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 объединение конкретных выплат по их видам в единую категорию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23185"/>
              </p:ext>
            </p:extLst>
          </p:nvPr>
        </p:nvGraphicFramePr>
        <p:xfrm>
          <a:off x="457200" y="1007478"/>
          <a:ext cx="9220200" cy="5696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636"/>
                <a:gridCol w="370257"/>
                <a:gridCol w="92507"/>
                <a:gridCol w="685800"/>
                <a:gridCol w="3581400"/>
                <a:gridCol w="93619"/>
                <a:gridCol w="1222940"/>
                <a:gridCol w="434773"/>
                <a:gridCol w="478767"/>
                <a:gridCol w="478767"/>
                <a:gridCol w="1329734"/>
              </a:tblGrid>
              <a:tr h="85085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целевая статья расходов бюджетов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Предлагаемое основное мероприятие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Предполагаемая целевая статья расходов бюджетов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42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  <a:endParaRPr lang="ru-RU" sz="14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программная статья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2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429"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города Сочи "Социальная поддержка граждан"</a:t>
                      </a: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подпрограмма "Развитие мер социальной поддержки отдельных категорий граждан" 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032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1002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Социальные выплаты физическим лицам на оплату первоначального взноса или части процентной ставки по кредитам на  ремонт (реконструкцию) и покраску фасадов зданий, строений и сооружений, кровли и других отдельных элементов, расположенных на территории дворовых хозяйств в зоне особого градостроительного и архитектурного контроля (зона международного гостеприимства)"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Ежемесячные выплаты гражданам, проживающим на территории муниципального образования город-курорт Сочи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хх</a:t>
                      </a:r>
                      <a:endParaRPr lang="ru-RU" sz="2000" b="1" u="sng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10020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36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40010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93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4001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дополнительного материального обеспечения, доплаты к пенсиям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81000" y="364123"/>
            <a:ext cx="9296400" cy="609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Продолжение слайда 11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668923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 объединение конкретных выплат по их видам в единую категорию (основное мероприятие)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235273"/>
              </p:ext>
            </p:extLst>
          </p:nvPr>
        </p:nvGraphicFramePr>
        <p:xfrm>
          <a:off x="457200" y="1253698"/>
          <a:ext cx="9220200" cy="5464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636"/>
                <a:gridCol w="370257"/>
                <a:gridCol w="92507"/>
                <a:gridCol w="685800"/>
                <a:gridCol w="3581400"/>
                <a:gridCol w="93619"/>
                <a:gridCol w="1222940"/>
                <a:gridCol w="434773"/>
                <a:gridCol w="478767"/>
                <a:gridCol w="478767"/>
                <a:gridCol w="1329734"/>
              </a:tblGrid>
              <a:tr h="819464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целевая статья расходов бюджетов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Предлагаемое основное мероприятие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Предполагаемая целевая статья расходов бюджетов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21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  <a:endParaRPr lang="ru-RU" sz="14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программная статья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7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106"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718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Дополнительная социальная поддержка и помощь отдельным категориям граждан, проживающих на территории муниципального образования город-курорт Сочи </a:t>
                      </a:r>
                    </a:p>
                  </a:txBody>
                  <a:tcPr marL="49160" marR="491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Ежемесячные выплаты гражданам, проживающим на территории муниципального образования город-курорт Сочи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  <a:endParaRPr lang="ru-RU" sz="1400" b="1" u="sng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40020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60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4003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дополнительного материального обеспечения, доплаты к пенсиям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40010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06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4004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Денежная выплата лицам, которым присвоено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звание «Почетный гражданин города Сочи»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40040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4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8100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 объединение выплат по укрупненным категориям получателей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43434"/>
              </p:ext>
            </p:extLst>
          </p:nvPr>
        </p:nvGraphicFramePr>
        <p:xfrm>
          <a:off x="316992" y="990600"/>
          <a:ext cx="9208008" cy="552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227"/>
                <a:gridCol w="466531"/>
                <a:gridCol w="746449"/>
                <a:gridCol w="3442993"/>
                <a:gridCol w="1905000"/>
                <a:gridCol w="381000"/>
                <a:gridCol w="381000"/>
                <a:gridCol w="381000"/>
                <a:gridCol w="1130808"/>
              </a:tblGrid>
              <a:tr h="65703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целевая статья расходов бюджетов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Предлагаемое основное мероприятие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Предполагаемая целевая статья расходов бюджетов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0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  <a:endParaRPr lang="ru-RU" sz="14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программная статья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05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lang="ru-RU" sz="135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33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"Развитие здравоохранения  города-курорта Сочи"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4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6081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Предоставление мер социальной поддержки жертвам политических репрессий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Предоставлению мер социальной поддержки отдельным категориям граждан, в бесплатном изготовлении и ремонте зубных протезов (кроме изготовленных из драгоценных металлов) в сложных клинических случаях зубопротезирования 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60811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47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Предоставление мер социальной поддержки труженикам тыла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60812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91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Предоставление мер социальной поддержки ветеранам труда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60813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26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Предоставление мер социальной поддержки ветеранам военной службы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60814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765" marR="50765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3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76943" y="304800"/>
            <a:ext cx="9296400" cy="609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построение кода целевой статьи расходов в рамках утвержденной программы </a:t>
            </a:r>
            <a:r>
              <a:rPr lang="ru-RU" sz="1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на примере программы «Социальная поддержка граждан»)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4142" y="943429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выделение в структуру программной целевой статьи утвержденных основных мероприятий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99586"/>
              </p:ext>
            </p:extLst>
          </p:nvPr>
        </p:nvGraphicFramePr>
        <p:xfrm>
          <a:off x="228599" y="1251206"/>
          <a:ext cx="9448800" cy="5378194"/>
        </p:xfrm>
        <a:graphic>
          <a:graphicData uri="http://schemas.openxmlformats.org/drawingml/2006/table">
            <a:tbl>
              <a:tblPr/>
              <a:tblGrid>
                <a:gridCol w="3359299"/>
                <a:gridCol w="3359299"/>
                <a:gridCol w="991674"/>
                <a:gridCol w="371877"/>
                <a:gridCol w="371877"/>
                <a:gridCol w="994774"/>
              </a:tblGrid>
              <a:tr h="4398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Предлагаемое основное мероприятие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направления расходов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Предполагаемая целевая статья расходов бюджетов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Программная статья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Направление расходов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73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МП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ПП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ОМ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3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Поддержка социально ориентированных некоммерческих организаций, зарегистрированных на территории города Сочи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Поддержка общественно полезных программ некоммерческих организаций, направленных на социальную поддержку и защиту законных прав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10361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11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Сохранение, возрождение, пропаганда и популяризация героического, историко-культурного наследия.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10362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2286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Ежемесячные выплаты гражданам, проживающим на территории города Сочи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Социальные выплаты физическим лицам на оплату первоначального взноса или части процентной ставки по кредитам на ремонт (реконструкцию) и покраску фасадов зданий, строений и сооружений, кровли и других отдельных элементов, расположенных на территории дворовых хозяйств в зоне особого градостроительного и архитектурного контроля (зона международного гостеприимства)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10020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2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Выплата дополнительного материального обеспечения, доплаты к пенсиям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40010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79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Дополнительная социальная поддержка и помощь отдельным категориям граждан, проживающих на территории муниципального образования город-курорт Сочи 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40020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67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Денежная выплата лицам, награжденным знаками отличия города Сочи «За вклад в развитие города Сочи» и «За безупречную службу городу Сочи»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40030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2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Денежная выплата лицам, которым присвоено звание "Почетный гражданин города Сочи"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40040</a:t>
                      </a:r>
                    </a:p>
                  </a:txBody>
                  <a:tcPr marL="5354" marR="5354" marT="53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39690"/>
              </p:ext>
            </p:extLst>
          </p:nvPr>
        </p:nvGraphicFramePr>
        <p:xfrm>
          <a:off x="152401" y="228599"/>
          <a:ext cx="9524998" cy="6475910"/>
        </p:xfrm>
        <a:graphic>
          <a:graphicData uri="http://schemas.openxmlformats.org/drawingml/2006/table">
            <a:tbl>
              <a:tblPr/>
              <a:tblGrid>
                <a:gridCol w="3624116"/>
                <a:gridCol w="3624116"/>
                <a:gridCol w="401191"/>
                <a:gridCol w="401191"/>
                <a:gridCol w="401191"/>
                <a:gridCol w="1073193"/>
              </a:tblGrid>
              <a:tr h="2053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Выплата гражданам единовременных пособий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Денежная выплата на погребение граждан, которым присвоено звание «Почетный гражданин города Сочи»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40040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2162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мер государственной поддержки замещающих родителей, детей, оставшихся без попечения родителей и лиц из их числа за счет бюджета Краснодарского края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предоставлению ежемесячных денежных выплат на содержание детей-сирот и детей, оставшихся без попечения родителей, находящихся под опекой (попечительством) или переданных на воспитание в приемные семьи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60670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обеспечению выплаты ежемесячного вознаграждения, причитающегося приемным родителям за оказание услуг по воспитанию приемных детей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60680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0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выплате денежных средств на обеспечение бесплатного проезда на городском, пригородном, в сельской местности - на внутрирайонном транспорте ( кроме такси) детей-сирот и детей, оставшихся без попечения родителей, находящихся под опекой (попечительством) или на воспитании в приемных семьях (за исключением детей, обучающихся в федеральных образовательных организациях)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60700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0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предоставлению ежемесячных денежных выплат на содержание детей-сирот, детей, оставшихся без попечения родителей, переданных на патронатное воспитание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60720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0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обеспечению выплаты ежемесячного вознаграждения, причитающегося патронатным воспитателям за оказание услуг по осуществлению патронатного воспитания, социального патроната и постинтернатного сопровождения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60730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6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организации и осуществлению деятельности по опеке и попечительству в отношении несовершеннолетних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60880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3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организации оздоровления и отдыха детей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60900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01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отдельных государственных полномочий по выявлению обстоятельств, свидетельствующих о необходимости оказания детям-сиротам и детям, оставшимся без попечения родителей, лицам из числа детей-сирот и детей, оставшихся без попечения родителей, содействия в преодолении трудной жизненной ситуации, и осуществлению контроля за использованием детьми-сиротами и детьми, оставшимися без попечения родителей, лицами из числа детей-сирот и детей, оставшихся без попечения родителей, предоставленных им жилых помещений специализированного жилищного фонда</a:t>
                      </a: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62340</a:t>
                      </a:r>
                    </a:p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81" marR="3281" marT="32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02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16429" y="369528"/>
            <a:ext cx="8839200" cy="609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Непрограммные направления расходов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3400" y="70767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1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73144"/>
              </p:ext>
            </p:extLst>
          </p:nvPr>
        </p:nvGraphicFramePr>
        <p:xfrm>
          <a:off x="817563" y="1096963"/>
          <a:ext cx="8412162" cy="523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Документ" r:id="rId3" imgW="9410265" imgH="5831044" progId="Word.Document.12">
                  <p:embed/>
                </p:oleObj>
              </mc:Choice>
              <mc:Fallback>
                <p:oleObj name="Документ" r:id="rId3" imgW="9410265" imgH="58310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7563" y="1096963"/>
                        <a:ext cx="8412162" cy="5230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8200" y="533400"/>
            <a:ext cx="8839200" cy="609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Непрограммные направления расходов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9600" y="83820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2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63246"/>
              </p:ext>
            </p:extLst>
          </p:nvPr>
        </p:nvGraphicFramePr>
        <p:xfrm>
          <a:off x="232409" y="1512332"/>
          <a:ext cx="9448801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Документ" r:id="rId3" imgW="9410265" imgH="4411799" progId="Word.Document.12">
                  <p:embed/>
                </p:oleObj>
              </mc:Choice>
              <mc:Fallback>
                <p:oleObj name="Документ" r:id="rId3" imgW="9410265" imgH="44117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409" y="1512332"/>
                        <a:ext cx="9448801" cy="4413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1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8200" y="533400"/>
            <a:ext cx="8839200" cy="609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коды направления расходов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52316"/>
              </p:ext>
            </p:extLst>
          </p:nvPr>
        </p:nvGraphicFramePr>
        <p:xfrm>
          <a:off x="609600" y="1295400"/>
          <a:ext cx="8856662" cy="3746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212"/>
                <a:gridCol w="6250360"/>
                <a:gridCol w="1414090"/>
              </a:tblGrid>
              <a:tr h="577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направления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направления расходов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  <a:r>
                        <a:rPr lang="ru-RU" sz="1600" b="0" i="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</a:t>
                      </a:r>
                      <a:r>
                        <a:rPr lang="ru-RU" sz="1600" b="0" i="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r>
                        <a:rPr lang="ru-RU" sz="1600" b="0" i="0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7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0019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обеспечение функций органов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местного самоуправления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00190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22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1045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и ремонт объектов благоустройства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10450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и ремонт систем наружного освещения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10460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73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информационных технологий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10240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2385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28800" y="52717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Коды направления расходов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 требующие дополнительной детализации, предлагается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сохранить в формате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года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путем 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сохранения четырех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знаков.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Пятый знак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расходов будет составлять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«0»</a:t>
            </a:r>
            <a:endParaRPr lang="ru-RU" sz="2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09600" y="5629549"/>
            <a:ext cx="978408" cy="484632"/>
          </a:xfrm>
          <a:prstGeom prst="rightArrow">
            <a:avLst/>
          </a:prstGeom>
          <a:solidFill>
            <a:srgbClr val="CE2C1F"/>
          </a:solidFill>
          <a:ln w="6480">
            <a:solidFill>
              <a:srgbClr val="E30613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8200" y="533400"/>
            <a:ext cx="8839200" cy="609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 кодирования  направлений  расходов за счет средств федерального бюджета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7800" y="1828800"/>
            <a:ext cx="7620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Министерством финансов Российской Федерации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будут сохранены коды направлений расходов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бюджетные ассигнования по которым будут предусматриваться в законе о федеральном бюджете на очередной финансовый год, применяемые с целью предоставления межбюджетных трансфертов бюджетам субъектов Российской Федерации (муниципальных образований), путем сохранения четырех знаков в направлении расходов идентичных коду направления расходов, применяемому в текущем году.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Пятый знак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расходов будет составлять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«0».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487067"/>
            <a:ext cx="7696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3001 – 3999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30010 – 39990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5001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5999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0010 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9990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181600" y="4343400"/>
            <a:ext cx="484632" cy="978408"/>
          </a:xfrm>
          <a:prstGeom prst="downArrow">
            <a:avLst/>
          </a:prstGeom>
          <a:solidFill>
            <a:srgbClr val="BE1212"/>
          </a:solidFill>
          <a:ln w="6480">
            <a:solidFill>
              <a:srgbClr val="E30613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2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932" y="402334"/>
            <a:ext cx="8469532" cy="104546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НОРМАТИВНО-ПРАВОВОЕ РЕГУЛИРОВАНИЕ для определения подходов в установлении и применении бюджетной классификации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26389" y="1828800"/>
            <a:ext cx="8577262" cy="67786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Бюджетный кодекс Российской Федерации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(Глава 4. Бюджетная классификация  Российской Федерации)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894475" y="2527055"/>
            <a:ext cx="8610600" cy="106680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Минфина России от 01.07.2013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65н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«Об утверждении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Указаний 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порядке применения бюджетной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классификации Российской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Федерации»</a:t>
            </a:r>
          </a:p>
          <a:p>
            <a:endParaRPr lang="ru-RU" sz="2000" dirty="0"/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866552" y="3586734"/>
            <a:ext cx="8763000" cy="1066800"/>
          </a:xfrm>
          <a:prstGeom prst="rect">
            <a:avLst/>
          </a:prstGeom>
        </p:spPr>
        <p:txBody>
          <a:bodyPr vert="horz" lIns="0" tIns="0" rIns="0" bIns="0" rtlCol="0" anchor="t">
            <a:normAutofit fontScale="25000" lnSpcReduction="20000"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Приказ министерства финансов Краснодарского края от 31.12.2014 № 500 «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Об установлении порядка применения бюджетной классификации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Федерации в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части, относящейся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 краевому бюджету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бюджету Территориального фонда обязательного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медицинского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страхования Краснодарского края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2015 год и на плановый период 2016 и 2017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100" dirty="0" smtClean="0"/>
          </a:p>
          <a:p>
            <a:endParaRPr lang="ru-RU" dirty="0"/>
          </a:p>
        </p:txBody>
      </p:sp>
      <p:sp>
        <p:nvSpPr>
          <p:cNvPr id="8" name="Текст 4"/>
          <p:cNvSpPr txBox="1">
            <a:spLocks/>
          </p:cNvSpPr>
          <p:nvPr/>
        </p:nvSpPr>
        <p:spPr>
          <a:xfrm>
            <a:off x="906448" y="5143908"/>
            <a:ext cx="8577262" cy="67786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lang="ru-RU" sz="1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департамента по финансам и бюджету администрации города Сочи от 31.12.2014 № 59 «Об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установлении порядка применения бюджетной классификации Российской Федерации в части, относящейся к бюджету города Сочи на 2015 год и на плановый период 2016 и 2017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годов».</a:t>
            </a:r>
          </a:p>
        </p:txBody>
      </p:sp>
    </p:spTree>
    <p:extLst>
      <p:ext uri="{BB962C8B-B14F-4D97-AF65-F5344CB8AC3E}">
        <p14:creationId xmlns:p14="http://schemas.microsoft.com/office/powerpoint/2010/main" val="4315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533400"/>
            <a:ext cx="8991600" cy="609600"/>
          </a:xfrm>
          <a:prstGeom prst="rect">
            <a:avLst/>
          </a:prstGeom>
        </p:spPr>
        <p:txBody>
          <a:bodyPr vert="horz" lIns="0" tIns="0" rIns="0" bIns="0" rtlCol="0" anchor="t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 кодирования  направлений расходов, финансовое обеспечение которых осуществляется за счет субсидий из федерального бюджета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1" y="4676317"/>
            <a:ext cx="815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– для бюджета городского округа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1828800"/>
            <a:ext cx="33528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err="1" smtClean="0"/>
          </a:p>
        </p:txBody>
      </p:sp>
      <p:sp>
        <p:nvSpPr>
          <p:cNvPr id="4" name="TextBox 3"/>
          <p:cNvSpPr txBox="1"/>
          <p:nvPr/>
        </p:nvSpPr>
        <p:spPr>
          <a:xfrm>
            <a:off x="714829" y="1204694"/>
            <a:ext cx="89154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субъектов </a:t>
            </a:r>
            <a:r>
              <a:rPr lang="ru-RU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(муниципальных образований), осуществляемые </a:t>
            </a:r>
            <a:r>
              <a:rPr lang="ru-RU" sz="1850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субсидий, предоставляемых из </a:t>
            </a:r>
            <a:r>
              <a:rPr lang="ru-RU" sz="1850" b="1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</a:t>
            </a:r>
            <a:r>
              <a:rPr lang="ru-RU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отражаются </a:t>
            </a:r>
            <a:r>
              <a:rPr lang="ru-RU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направлению расходов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которому отражаются </a:t>
            </a:r>
            <a:r>
              <a:rPr lang="ru-RU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из </a:t>
            </a:r>
            <a:r>
              <a:rPr lang="ru-RU" b="1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предоставление субсидии. Расходы бюджетов субъектов </a:t>
            </a:r>
            <a:r>
              <a:rPr lang="ru-RU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(муниципальных образований), </a:t>
            </a:r>
            <a:r>
              <a:rPr lang="ru-RU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1850" b="1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50" b="1" dirty="0" err="1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850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предусмотрены субсидии из </a:t>
            </a:r>
            <a:r>
              <a:rPr lang="ru-RU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бюджета,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отражаются по направлению расходов, </a:t>
            </a:r>
            <a:r>
              <a:rPr lang="ru-RU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аналогичному направлению расходов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которому отражаются </a:t>
            </a:r>
            <a:r>
              <a:rPr lang="ru-RU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федерального бюджета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предоставление субсидии, с </a:t>
            </a:r>
            <a:r>
              <a:rPr lang="ru-RU" b="1" u="sng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детализацией пятого разряда 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расходов (17 разряд кода расходов бюджетов) </a:t>
            </a:r>
            <a:r>
              <a:rPr lang="ru-RU" b="1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значениями</a:t>
            </a:r>
            <a:r>
              <a:rPr lang="ru-RU" dirty="0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solidFill>
                <a:schemeClr val="accent6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3128" y="4071654"/>
            <a:ext cx="53521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«2»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бюджетов субъектов Российской Федерации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err="1" smtClean="0"/>
          </a:p>
        </p:txBody>
      </p:sp>
    </p:spTree>
    <p:extLst>
      <p:ext uri="{BB962C8B-B14F-4D97-AF65-F5344CB8AC3E}">
        <p14:creationId xmlns:p14="http://schemas.microsoft.com/office/powerpoint/2010/main" val="22382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5800" y="533400"/>
            <a:ext cx="8991600" cy="609600"/>
          </a:xfrm>
          <a:prstGeom prst="rect">
            <a:avLst/>
          </a:prstGeom>
        </p:spPr>
        <p:txBody>
          <a:bodyPr vert="horz" lIns="0" tIns="0" rIns="0" bIns="0" rtlCol="0" anchor="t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 кодирования  направлений расходов, финансовое обеспечение которых осуществляется за счет субсидий из федерального бюджета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40940"/>
              </p:ext>
            </p:extLst>
          </p:nvPr>
        </p:nvGraphicFramePr>
        <p:xfrm>
          <a:off x="1066800" y="1371600"/>
          <a:ext cx="8382000" cy="432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302000"/>
                <a:gridCol w="2946400"/>
              </a:tblGrid>
              <a:tr h="248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субъекта РФ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11720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ХХХ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(МБТ)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5027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(расходы за счет МБТ из ФБ)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5027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(МБТ за счет ФБ)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ZZZ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5027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(трансферт из ФБ)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681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400" b="1" i="0" u="non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счет краевых средств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5027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(собственные расходы)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5027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520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(МБТ за счет краевых средств)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ZZZ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5027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400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(трансферт из краевого бюджета)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575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счет средств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 города Сочи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ZZZ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5027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5963488" y="3886200"/>
            <a:ext cx="782726" cy="38770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6480">
            <a:solidFill>
              <a:srgbClr val="E30613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019800" y="2206981"/>
            <a:ext cx="782726" cy="38770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6480">
            <a:solidFill>
              <a:srgbClr val="E30613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048000" y="2209800"/>
            <a:ext cx="782726" cy="38770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6480">
            <a:solidFill>
              <a:srgbClr val="E30613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62000" y="533400"/>
            <a:ext cx="8915400" cy="609600"/>
          </a:xfrm>
          <a:prstGeom prst="rect">
            <a:avLst/>
          </a:prstGeom>
        </p:spPr>
        <p:txBody>
          <a:bodyPr vert="horz" lIns="0" tIns="0" rIns="0" bIns="0" rtlCol="0" anchor="t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 кодирования  направлений расходов, финансовое обеспечение которых осуществляется за счет субсидий из краевого бюджета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584684"/>
              </p:ext>
            </p:extLst>
          </p:nvPr>
        </p:nvGraphicFramePr>
        <p:xfrm>
          <a:off x="762000" y="1447800"/>
          <a:ext cx="8458200" cy="369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318"/>
                <a:gridCol w="6272738"/>
                <a:gridCol w="263144"/>
              </a:tblGrid>
              <a:tr h="270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субъекта РФ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47675" indent="-44767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indent="-44767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indent="-44767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indent="-44767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indent="-44767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47675" indent="-44767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0600" indent="-54292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0600" indent="-542925"/>
                      <a:endParaRPr lang="ru-RU" sz="16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  <a:tr h="14507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ХХХ 60250  520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на создание системы комплексного обеспечения безопасности жизнедеятельности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за счет МБТ из краевого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6025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936716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счет средств местного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6025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599" marR="65599" marT="32799" marB="32799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>
            <a:off x="2514600" y="1905000"/>
            <a:ext cx="304800" cy="2362200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8200" y="533400"/>
            <a:ext cx="8839200" cy="609600"/>
          </a:xfrm>
          <a:prstGeom prst="rect">
            <a:avLst/>
          </a:prstGeom>
        </p:spPr>
        <p:txBody>
          <a:bodyPr vert="horz" lIns="0" tIns="0" rIns="0" bIns="0" rtlCol="0" anchor="t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 кодирования  направлений расходов, финансовое обеспечение которых осуществляется за счет субвенций и иных межбюджетных трансфертов из федерального бюджета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07531"/>
              </p:ext>
            </p:extLst>
          </p:nvPr>
        </p:nvGraphicFramePr>
        <p:xfrm>
          <a:off x="533400" y="1219200"/>
          <a:ext cx="9143999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533"/>
                <a:gridCol w="1361872"/>
                <a:gridCol w="5836594"/>
              </a:tblGrid>
              <a:tr h="57066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Субъект Российской Федерации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(муниципальное образование)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>
                    <a:noFill/>
                  </a:tcPr>
                </a:tc>
              </a:tr>
              <a:tr h="2548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3ХХХ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5ХХХ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бюджетов субъектов РФ (муниципальных образований), производимые за счет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субвенций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ФБ и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иных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МБТ, имеющих целевое назначение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отражаются по коду целевой статьи расходов, включающему направление расходов, аналогичное направлению расходов, по которому отражаются расходы ФБ на предоставление субвенций и иных МБТ. При этом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орган субъекта РФ (муниципального образования)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вправе осуществить необходимую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детализацию пятого разряда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направления расходов (17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разряд кода расходов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бюджетов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Например,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субвенциям в рамках пятого разряда могут быть детализированы выплаты по ПНО;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иным МБТ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направлениям расходов в рамках целевого назначения предоставленных иных межбюджетных трансфертов.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>
                    <a:noFill/>
                  </a:tcPr>
                </a:tc>
              </a:tr>
              <a:tr h="229057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9139" marR="69139" marT="34570" marB="3457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3143250" y="2133600"/>
            <a:ext cx="307848" cy="1600200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654046" y="5564207"/>
            <a:ext cx="978408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6480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1" y="5669071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5250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4836527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5250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жилищно – коммунальных услуг отдельным категориям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 (инвалиды)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5250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оплата жилищно – коммунальных услуг отдельным категориям граждан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(чернобыльцы)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5250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оплата жилищно – коммунальных услуг отдельным категориям граждан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(ветераны)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105" y="4486989"/>
            <a:ext cx="2800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Субвенции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оплату жилищно – коммунальных услуг отдельным категориям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766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295400" y="260648"/>
            <a:ext cx="8290590" cy="868362"/>
          </a:xfrm>
        </p:spPr>
        <p:txBody>
          <a:bodyPr>
            <a:noAutofit/>
          </a:bodyPr>
          <a:lstStyle/>
          <a:p>
            <a:pPr algn="ctr"/>
            <a:r>
              <a:rPr kumimoji="0" lang="ru-RU" sz="1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закон от 22.10.2014 № 311-фз «о внесении изменений в бюджетный кодекс российской федерации»</a:t>
            </a:r>
            <a:endParaRPr kumimoji="0" lang="ru-RU" sz="19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864492"/>
              </p:ext>
            </p:extLst>
          </p:nvPr>
        </p:nvGraphicFramePr>
        <p:xfrm>
          <a:off x="1219200" y="1295400"/>
          <a:ext cx="8489003" cy="518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447800" y="402335"/>
            <a:ext cx="7967663" cy="512065"/>
          </a:xfrm>
        </p:spPr>
        <p:txBody>
          <a:bodyPr>
            <a:noAutofit/>
          </a:bodyPr>
          <a:lstStyle/>
          <a:p>
            <a:pPr algn="ctr"/>
            <a:r>
              <a:rPr kumimoji="0"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Бюджетная классификация  - новая редакция </a:t>
            </a:r>
            <a:r>
              <a:rPr kumimoji="0"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бк</a:t>
            </a:r>
            <a:r>
              <a:rPr kumimoji="0"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рф</a:t>
            </a:r>
            <a:endParaRPr kumimoji="0"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3494426" y="2902011"/>
            <a:ext cx="6248400" cy="1219200"/>
          </a:xfrm>
        </p:spPr>
        <p:txBody>
          <a:bodyPr>
            <a:no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1. Код классификации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бюджетов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состоит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из:</a:t>
            </a: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1) кода главного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распорядителя бюджетных средств;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2) кода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раздела, подраздела, целевой статьи и вида расходов;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b="1" strike="sngStrike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strike="sngStrike" dirty="0">
                <a:latin typeface="Times New Roman" pitchFamily="18" charset="0"/>
                <a:cs typeface="Times New Roman" pitchFamily="18" charset="0"/>
              </a:rPr>
              <a:t>кода классификации операций сектора государственного управления, </a:t>
            </a:r>
            <a:r>
              <a:rPr lang="ru-RU" b="1" strike="sngStrike" dirty="0" smtClean="0">
                <a:latin typeface="Times New Roman" pitchFamily="18" charset="0"/>
                <a:cs typeface="Times New Roman" pitchFamily="18" charset="0"/>
              </a:rPr>
              <a:t>   относящихся </a:t>
            </a:r>
            <a:r>
              <a:rPr lang="ru-RU" b="1" strike="sngStrike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strike="sngStrike" dirty="0" smtClean="0">
                <a:latin typeface="Times New Roman" pitchFamily="18" charset="0"/>
                <a:cs typeface="Times New Roman" pitchFamily="18" charset="0"/>
              </a:rPr>
              <a:t>расходам </a:t>
            </a:r>
            <a:r>
              <a:rPr lang="ru-RU" b="1" strike="sngStrike" dirty="0">
                <a:latin typeface="Times New Roman" pitchFamily="18" charset="0"/>
                <a:cs typeface="Times New Roman" pitchFamily="18" charset="0"/>
              </a:rPr>
              <a:t>бюджетов.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352569" y="1006681"/>
            <a:ext cx="2133600" cy="838200"/>
          </a:xfrm>
          <a:ln>
            <a:noFill/>
          </a:ln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Статья 20. Классификация доходов бюджетов</a:t>
            </a:r>
          </a:p>
        </p:txBody>
      </p:sp>
      <p:sp>
        <p:nvSpPr>
          <p:cNvPr id="14" name="Объект 8"/>
          <p:cNvSpPr>
            <a:spLocks noGrp="1"/>
          </p:cNvSpPr>
          <p:nvPr>
            <p:ph sz="quarter" idx="4294967295"/>
          </p:nvPr>
        </p:nvSpPr>
        <p:spPr>
          <a:xfrm>
            <a:off x="326292" y="2682766"/>
            <a:ext cx="2035907" cy="838200"/>
          </a:xfrm>
          <a:ln>
            <a:noFill/>
          </a:ln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21. Классификация расходов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бюджетов</a:t>
            </a:r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3574935" y="1039368"/>
            <a:ext cx="6026265" cy="1322832"/>
          </a:xfrm>
        </p:spPr>
        <p:txBody>
          <a:bodyPr>
            <a:no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1. Код классификации доходов бюджетов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… состоит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из:</a:t>
            </a: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1) кода главного администратора доходов бюджета;</a:t>
            </a: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2) кода вида доходов;</a:t>
            </a:r>
          </a:p>
          <a:p>
            <a:pPr indent="0"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3) кода подвида доходов;</a:t>
            </a:r>
          </a:p>
          <a:p>
            <a:pPr indent="0">
              <a:spcAft>
                <a:spcPts val="0"/>
              </a:spcAft>
              <a:buNone/>
            </a:pPr>
            <a:r>
              <a:rPr lang="ru-RU" b="1" strike="sngStrike" dirty="0">
                <a:latin typeface="Times New Roman" pitchFamily="18" charset="0"/>
                <a:cs typeface="Times New Roman" pitchFamily="18" charset="0"/>
              </a:rPr>
              <a:t>4) кода классификации операций сектора государственного </a:t>
            </a:r>
            <a:endParaRPr lang="ru-RU" b="1" strike="sngStrike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b="1" strike="sng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trike="sngStrike" dirty="0" smtClean="0">
                <a:latin typeface="Times New Roman" pitchFamily="18" charset="0"/>
                <a:cs typeface="Times New Roman" pitchFamily="18" charset="0"/>
              </a:rPr>
              <a:t>   управления, относящихся </a:t>
            </a:r>
            <a:r>
              <a:rPr lang="ru-RU" b="1" strike="sngStrike" dirty="0">
                <a:latin typeface="Times New Roman" pitchFamily="18" charset="0"/>
                <a:cs typeface="Times New Roman" pitchFamily="18" charset="0"/>
              </a:rPr>
              <a:t>к доходам бюджетов.</a:t>
            </a:r>
            <a:endParaRPr lang="ru-RU" strike="sngStrike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362200" y="1039368"/>
            <a:ext cx="978408" cy="484632"/>
          </a:xfrm>
          <a:prstGeom prst="rightArrow">
            <a:avLst/>
          </a:prstGeom>
          <a:solidFill>
            <a:srgbClr val="0070C0"/>
          </a:solidFill>
          <a:ln w="648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6" name="Объект 8"/>
          <p:cNvSpPr txBox="1">
            <a:spLocks/>
          </p:cNvSpPr>
          <p:nvPr/>
        </p:nvSpPr>
        <p:spPr>
          <a:xfrm>
            <a:off x="292134" y="4535214"/>
            <a:ext cx="2194035" cy="1484586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rmAutofit/>
          </a:bodyPr>
          <a:lstStyle>
            <a:lvl1pPr marL="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itchFamily="34" charset="0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Статья 23. Классификация источников финансирования дефицитов бюджетов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Текст 5"/>
          <p:cNvSpPr txBox="1">
            <a:spLocks/>
          </p:cNvSpPr>
          <p:nvPr/>
        </p:nvSpPr>
        <p:spPr>
          <a:xfrm>
            <a:off x="3574935" y="4535214"/>
            <a:ext cx="6248400" cy="20941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7432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70000"/>
              <a:buFont typeface="Wingdings" pitchFamily="2" charset="2"/>
              <a:buChar char="Ø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spcAft>
                <a:spcPts val="0"/>
              </a:spcAft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Код классификации источников финансирования дефицитов бюджетов состоит из: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кода главного администратора ИФДБ;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кода группы, подгруппы, статьи и вида ИФДБ;</a:t>
            </a:r>
          </a:p>
          <a:p>
            <a:pPr indent="0">
              <a:spcAft>
                <a:spcPts val="0"/>
              </a:spcAft>
              <a:buFont typeface="Arial" pitchFamily="34" charset="0"/>
              <a:buNone/>
            </a:pPr>
            <a:r>
              <a:rPr lang="ru-RU" b="1" strike="sngStrike" dirty="0" smtClean="0">
                <a:latin typeface="Times New Roman" pitchFamily="18" charset="0"/>
                <a:cs typeface="Times New Roman" pitchFamily="18" charset="0"/>
              </a:rPr>
              <a:t>3) кода классификации операций сектора государственного управления, относящихся к ИФДБ.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2362200" y="2870480"/>
            <a:ext cx="978408" cy="484632"/>
          </a:xfrm>
          <a:prstGeom prst="rightArrow">
            <a:avLst/>
          </a:prstGeom>
          <a:solidFill>
            <a:srgbClr val="0070C0"/>
          </a:solidFill>
          <a:ln w="648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2362200" y="4928038"/>
            <a:ext cx="978408" cy="484632"/>
          </a:xfrm>
          <a:prstGeom prst="rightArrow">
            <a:avLst/>
          </a:prstGeom>
          <a:solidFill>
            <a:schemeClr val="accent6">
              <a:lumMod val="75000"/>
              <a:lumOff val="25000"/>
            </a:schemeClr>
          </a:solidFill>
          <a:ln w="648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2134" y="6019800"/>
            <a:ext cx="1409700" cy="70643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2000" b="1" kern="1200" dirty="0" smtClean="0">
                <a:solidFill>
                  <a:schemeClr val="bg2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С 2016 года</a:t>
            </a:r>
          </a:p>
        </p:txBody>
      </p:sp>
    </p:spTree>
    <p:extLst>
      <p:ext uri="{BB962C8B-B14F-4D97-AF65-F5344CB8AC3E}">
        <p14:creationId xmlns:p14="http://schemas.microsoft.com/office/powerpoint/2010/main" val="219007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123329" cy="512065"/>
          </a:xfrm>
        </p:spPr>
        <p:txBody>
          <a:bodyPr>
            <a:noAutofit/>
          </a:bodyPr>
          <a:lstStyle/>
          <a:p>
            <a:pPr algn="ctr"/>
            <a:r>
              <a:rPr kumimoji="0"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кода классификации доходов бюджетов</a:t>
            </a:r>
            <a:endParaRPr kumimoji="0"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477978"/>
              </p:ext>
            </p:extLst>
          </p:nvPr>
        </p:nvGraphicFramePr>
        <p:xfrm>
          <a:off x="948767" y="1009365"/>
          <a:ext cx="8258402" cy="2006789"/>
        </p:xfrm>
        <a:graphic>
          <a:graphicData uri="http://schemas.openxmlformats.org/drawingml/2006/table">
            <a:tbl>
              <a:tblPr/>
              <a:tblGrid>
                <a:gridCol w="404018"/>
                <a:gridCol w="404018"/>
                <a:gridCol w="404018"/>
                <a:gridCol w="582060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</a:tblGrid>
              <a:tr h="201257"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Структура кода классификации доходов бюджетов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06">
                <a:tc rowSpan="2"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главного администратора доходов бюджетов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вида доходов бюджетов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подвида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доходов бюджетов</a:t>
                      </a:r>
                    </a:p>
                    <a:p>
                      <a:endParaRPr lang="ru-RU" sz="1200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КОСГУ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6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группа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подгруппа доходов</a:t>
                      </a:r>
                    </a:p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статья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подстатья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элемент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8052179" y="1228299"/>
            <a:ext cx="957651" cy="1760561"/>
          </a:xfrm>
          <a:prstGeom prst="line">
            <a:avLst/>
          </a:prstGeom>
          <a:ln w="28575">
            <a:solidFill>
              <a:srgbClr val="BE121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8024884" y="1160060"/>
            <a:ext cx="1009936" cy="1828800"/>
          </a:xfrm>
          <a:prstGeom prst="line">
            <a:avLst/>
          </a:prstGeom>
          <a:ln w="28575">
            <a:solidFill>
              <a:srgbClr val="CE2C1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371600"/>
            <a:ext cx="615553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E2C1F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4038600"/>
            <a:ext cx="615553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E2C1F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</p:txBody>
      </p:sp>
      <p:sp>
        <p:nvSpPr>
          <p:cNvPr id="37" name="Левая фигурная скобка 36"/>
          <p:cNvSpPr/>
          <p:nvPr/>
        </p:nvSpPr>
        <p:spPr>
          <a:xfrm rot="16200000">
            <a:off x="7690674" y="4268141"/>
            <a:ext cx="250251" cy="283172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 rot="16200000">
            <a:off x="7097711" y="2281352"/>
            <a:ext cx="206424" cy="162144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 rot="16200000">
            <a:off x="8525443" y="2572493"/>
            <a:ext cx="144227" cy="103155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877679" y="3191160"/>
            <a:ext cx="859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знака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53671" y="3182102"/>
            <a:ext cx="859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 знака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70233" y="5724031"/>
            <a:ext cx="965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знаков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852994" y="3160382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6399936" y="3067726"/>
            <a:ext cx="171345" cy="5278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9066508" y="3037668"/>
            <a:ext cx="123987" cy="51144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95177" y="5885737"/>
            <a:ext cx="7091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1.Разрядность кода не изменяется (20 знаков), изменяется состав.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2.Изменяется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кода (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3-10-4-3)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(3-10-7).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97026"/>
              </p:ext>
            </p:extLst>
          </p:nvPr>
        </p:nvGraphicFramePr>
        <p:xfrm>
          <a:off x="944892" y="3547507"/>
          <a:ext cx="8258402" cy="2006789"/>
        </p:xfrm>
        <a:graphic>
          <a:graphicData uri="http://schemas.openxmlformats.org/drawingml/2006/table">
            <a:tbl>
              <a:tblPr/>
              <a:tblGrid>
                <a:gridCol w="404018"/>
                <a:gridCol w="404018"/>
                <a:gridCol w="404018"/>
                <a:gridCol w="582060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  <a:gridCol w="404018"/>
              </a:tblGrid>
              <a:tr h="201257"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Структура кода классификации доходов бюджетов</a:t>
                      </a:r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06">
                <a:tc rowSpan="2"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главного администратора доходов бюджетов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вида доходов бюджетов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подвида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доходов бюджетов</a:t>
                      </a:r>
                    </a:p>
                    <a:p>
                      <a:endParaRPr lang="ru-RU" sz="1200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6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группа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подгруппа доходов</a:t>
                      </a:r>
                    </a:p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статья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подстатья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элемент доходов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5715000" y="6384376"/>
            <a:ext cx="3810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21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123329" cy="512065"/>
          </a:xfrm>
        </p:spPr>
        <p:txBody>
          <a:bodyPr>
            <a:noAutofit/>
          </a:bodyPr>
          <a:lstStyle/>
          <a:p>
            <a:pPr algn="ctr"/>
            <a:r>
              <a:rPr kumimoji="0"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кода классификации источников финансирования дефицитов бюджетов</a:t>
            </a:r>
            <a:endParaRPr kumimoji="0"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853862"/>
              </p:ext>
            </p:extLst>
          </p:nvPr>
        </p:nvGraphicFramePr>
        <p:xfrm>
          <a:off x="928231" y="1113912"/>
          <a:ext cx="8404251" cy="1874947"/>
        </p:xfrm>
        <a:graphic>
          <a:graphicData uri="http://schemas.openxmlformats.org/drawingml/2006/table">
            <a:tbl>
              <a:tblPr/>
              <a:tblGrid>
                <a:gridCol w="468000"/>
                <a:gridCol w="468000"/>
                <a:gridCol w="468000"/>
                <a:gridCol w="594000"/>
                <a:gridCol w="594000"/>
                <a:gridCol w="594000"/>
                <a:gridCol w="594000"/>
                <a:gridCol w="342000"/>
                <a:gridCol w="342000"/>
                <a:gridCol w="342000"/>
                <a:gridCol w="342000"/>
                <a:gridCol w="342000"/>
                <a:gridCol w="342000"/>
                <a:gridCol w="360000"/>
                <a:gridCol w="360000"/>
                <a:gridCol w="360000"/>
                <a:gridCol w="360000"/>
                <a:gridCol w="377417"/>
                <a:gridCol w="377417"/>
                <a:gridCol w="377417"/>
              </a:tblGrid>
              <a:tr h="201257"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Структура кода классификации источников финансирования дефицита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530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главного администратора источников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финансирования дефицита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группы источников финансирования дефицитов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подгруппы источников финансирования дефицитов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статьи источников финансирования дефицитов бюджетов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вида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источников финансирования дефицитов бюджетов</a:t>
                      </a:r>
                    </a:p>
                    <a:p>
                      <a:endParaRPr lang="ru-RU" sz="1200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КОСГУ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130">
                <a:tc gridSpan="3"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Подстатья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Элемент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8274012" y="1269984"/>
            <a:ext cx="971588" cy="1705445"/>
          </a:xfrm>
          <a:prstGeom prst="line">
            <a:avLst/>
          </a:prstGeom>
          <a:ln w="28575">
            <a:solidFill>
              <a:srgbClr val="BE121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8273143" y="1292228"/>
            <a:ext cx="967307" cy="1741258"/>
          </a:xfrm>
          <a:prstGeom prst="line">
            <a:avLst/>
          </a:prstGeom>
          <a:ln w="28575">
            <a:solidFill>
              <a:srgbClr val="CE2C1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371600"/>
            <a:ext cx="615553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E2C1F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4038600"/>
            <a:ext cx="615553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E2C1F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</p:txBody>
      </p:sp>
      <p:sp>
        <p:nvSpPr>
          <p:cNvPr id="37" name="Левая фигурная скобка 36"/>
          <p:cNvSpPr/>
          <p:nvPr/>
        </p:nvSpPr>
        <p:spPr>
          <a:xfrm rot="16200000">
            <a:off x="7851809" y="4411589"/>
            <a:ext cx="243067" cy="245349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 rot="16200000">
            <a:off x="7370345" y="2440592"/>
            <a:ext cx="218433" cy="140278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 rot="16200000">
            <a:off x="8705467" y="2585396"/>
            <a:ext cx="144227" cy="103155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037336" y="3191160"/>
            <a:ext cx="859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знака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47750" y="3191160"/>
            <a:ext cx="859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 знака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70233" y="5698892"/>
            <a:ext cx="965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знаков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852994" y="3160382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6864393" y="3038697"/>
            <a:ext cx="171345" cy="52788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9066508" y="3037668"/>
            <a:ext cx="123987" cy="51144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524000" y="5904008"/>
            <a:ext cx="7091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1.Разрядность кода не изменяется (20 знаков), изменяется состав.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.Изменяется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кода (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3-2-2-6-4-3)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(3-2-2-6-7).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88775"/>
              </p:ext>
            </p:extLst>
          </p:nvPr>
        </p:nvGraphicFramePr>
        <p:xfrm>
          <a:off x="889105" y="3588390"/>
          <a:ext cx="8404251" cy="1874947"/>
        </p:xfrm>
        <a:graphic>
          <a:graphicData uri="http://schemas.openxmlformats.org/drawingml/2006/table">
            <a:tbl>
              <a:tblPr/>
              <a:tblGrid>
                <a:gridCol w="468000"/>
                <a:gridCol w="468000"/>
                <a:gridCol w="468000"/>
                <a:gridCol w="594000"/>
                <a:gridCol w="594000"/>
                <a:gridCol w="594000"/>
                <a:gridCol w="594000"/>
                <a:gridCol w="342000"/>
                <a:gridCol w="342000"/>
                <a:gridCol w="342000"/>
                <a:gridCol w="342000"/>
                <a:gridCol w="342000"/>
                <a:gridCol w="342000"/>
                <a:gridCol w="360000"/>
                <a:gridCol w="360000"/>
                <a:gridCol w="360000"/>
                <a:gridCol w="360000"/>
                <a:gridCol w="377417"/>
                <a:gridCol w="377417"/>
                <a:gridCol w="377417"/>
              </a:tblGrid>
              <a:tr h="201257">
                <a:tc gridSpan="2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Структура кода классификации источников финансирования дефицита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530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главного администратора источников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финансирования дефицита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бюджета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группы источников финансирования дефицитов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подгруппы источников финансирования дефицитов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бюджетов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статьи источников финансирования дефицитов бюджетов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Код вида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источников финансирования дефицитов бюджетов</a:t>
                      </a:r>
                    </a:p>
                    <a:p>
                      <a:endParaRPr lang="ru-RU" sz="1200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130">
                <a:tc gridSpan="3"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Подстатья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Элемент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V="1">
            <a:off x="6019800" y="6384376"/>
            <a:ext cx="457200" cy="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63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760425" y="335645"/>
            <a:ext cx="9123329" cy="512065"/>
          </a:xfrm>
        </p:spPr>
        <p:txBody>
          <a:bodyPr>
            <a:noAutofit/>
          </a:bodyPr>
          <a:lstStyle/>
          <a:p>
            <a:pPr algn="ctr"/>
            <a:r>
              <a:rPr kumimoji="0"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кода классификации расходов бюджетов</a:t>
            </a:r>
            <a:endParaRPr kumimoji="0"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02365"/>
              </p:ext>
            </p:extLst>
          </p:nvPr>
        </p:nvGraphicFramePr>
        <p:xfrm>
          <a:off x="920345" y="990601"/>
          <a:ext cx="8507783" cy="2006789"/>
        </p:xfrm>
        <a:graphic>
          <a:graphicData uri="http://schemas.openxmlformats.org/drawingml/2006/table">
            <a:tbl>
              <a:tblPr/>
              <a:tblGrid>
                <a:gridCol w="403233"/>
                <a:gridCol w="382845"/>
                <a:gridCol w="382845"/>
                <a:gridCol w="306276"/>
                <a:gridCol w="382845"/>
                <a:gridCol w="382845"/>
                <a:gridCol w="535983"/>
                <a:gridCol w="765689"/>
                <a:gridCol w="842259"/>
                <a:gridCol w="592163"/>
                <a:gridCol w="382845"/>
                <a:gridCol w="382845"/>
                <a:gridCol w="382845"/>
                <a:gridCol w="306276"/>
                <a:gridCol w="306276"/>
                <a:gridCol w="306276"/>
                <a:gridCol w="382845"/>
                <a:gridCol w="306276"/>
                <a:gridCol w="306276"/>
                <a:gridCol w="468040"/>
              </a:tblGrid>
              <a:tr h="201257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806">
                <a:tc rowSpan="2"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Главный распорядитель бюджетных средств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Раздел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Подраздел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Вид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КОСГУ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7696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Программное (непрограммное) направление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Подпрограмма</a:t>
                      </a:r>
                    </a:p>
                  </a:txBody>
                  <a:tcPr marL="6866" marR="6866" marT="686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  <a:tr h="220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58484"/>
              </p:ext>
            </p:extLst>
          </p:nvPr>
        </p:nvGraphicFramePr>
        <p:xfrm>
          <a:off x="1066800" y="3541158"/>
          <a:ext cx="8327608" cy="2028745"/>
        </p:xfrm>
        <a:graphic>
          <a:graphicData uri="http://schemas.openxmlformats.org/drawingml/2006/table">
            <a:tbl>
              <a:tblPr/>
              <a:tblGrid>
                <a:gridCol w="325300"/>
                <a:gridCol w="422743"/>
                <a:gridCol w="374022"/>
                <a:gridCol w="299217"/>
                <a:gridCol w="374022"/>
                <a:gridCol w="374022"/>
                <a:gridCol w="598435"/>
                <a:gridCol w="648000"/>
                <a:gridCol w="648000"/>
                <a:gridCol w="374022"/>
                <a:gridCol w="598435"/>
                <a:gridCol w="523630"/>
                <a:gridCol w="299217"/>
                <a:gridCol w="299217"/>
                <a:gridCol w="374022"/>
                <a:gridCol w="299217"/>
                <a:gridCol w="299217"/>
                <a:gridCol w="374022"/>
                <a:gridCol w="448826"/>
                <a:gridCol w="374022"/>
              </a:tblGrid>
              <a:tr h="14418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6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978">
                <a:tc rowSpan="3"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Главный распорядитель бюджетных средств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Раздел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Подраздел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Вид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87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Программная статья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989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Программное (непрограммное) направление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Подпрограмма</a:t>
                      </a:r>
                    </a:p>
                  </a:txBody>
                  <a:tcPr marL="6866" marR="6866" marT="686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Основное мероприятие</a:t>
                      </a:r>
                      <a:endParaRPr lang="ru-RU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5"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1441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8419173" y="1228299"/>
            <a:ext cx="957651" cy="1760561"/>
          </a:xfrm>
          <a:prstGeom prst="line">
            <a:avLst/>
          </a:prstGeom>
          <a:ln w="28575">
            <a:solidFill>
              <a:srgbClr val="BE121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8366888" y="1228299"/>
            <a:ext cx="1009936" cy="1828800"/>
          </a:xfrm>
          <a:prstGeom prst="line">
            <a:avLst/>
          </a:prstGeom>
          <a:ln w="28575">
            <a:solidFill>
              <a:srgbClr val="CE2C1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371600"/>
            <a:ext cx="615553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E2C1F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4038600"/>
            <a:ext cx="615553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E2C1F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</a:p>
        </p:txBody>
      </p:sp>
      <p:sp>
        <p:nvSpPr>
          <p:cNvPr id="37" name="Левая фигурная скобка 36"/>
          <p:cNvSpPr/>
          <p:nvPr/>
        </p:nvSpPr>
        <p:spPr>
          <a:xfrm rot="16200000">
            <a:off x="5972174" y="3609986"/>
            <a:ext cx="171452" cy="41910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 rot="16200000">
            <a:off x="5442646" y="1363427"/>
            <a:ext cx="158512" cy="3505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 rot="16200000">
            <a:off x="8782292" y="2641694"/>
            <a:ext cx="179128" cy="92804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839330" y="3221938"/>
            <a:ext cx="965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 знаков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39776" y="3180569"/>
            <a:ext cx="859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 знака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43572" y="5705485"/>
            <a:ext cx="1068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 знаков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94837" y="3144855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741131" y="3156674"/>
            <a:ext cx="1295400" cy="447115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438778" y="3217667"/>
            <a:ext cx="930354" cy="32513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43084" y="5981167"/>
            <a:ext cx="7091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1.Разрядность кода не изменяется (20 знаков), изменяется состав.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2.Изменяется структура кода (3-2-2-7-3-3)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(3-2-2-10-3).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755105" y="257271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5322090" y="6456607"/>
            <a:ext cx="39291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03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839200" cy="85953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кода целевой статьи расходов бюджета</a:t>
            </a:r>
            <a:endParaRPr kumimoji="0"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41726"/>
              </p:ext>
            </p:extLst>
          </p:nvPr>
        </p:nvGraphicFramePr>
        <p:xfrm>
          <a:off x="1219200" y="1066800"/>
          <a:ext cx="7849656" cy="1742718"/>
        </p:xfrm>
        <a:graphic>
          <a:graphicData uri="http://schemas.openxmlformats.org/drawingml/2006/table">
            <a:tbl>
              <a:tblPr/>
              <a:tblGrid>
                <a:gridCol w="1260000"/>
                <a:gridCol w="1260000"/>
                <a:gridCol w="1260000"/>
                <a:gridCol w="540000"/>
                <a:gridCol w="540000"/>
                <a:gridCol w="569458"/>
                <a:gridCol w="569458"/>
                <a:gridCol w="711824"/>
                <a:gridCol w="569458"/>
                <a:gridCol w="569458"/>
              </a:tblGrid>
              <a:tr h="369640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6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Программная </a:t>
                      </a:r>
                      <a:r>
                        <a:rPr lang="ru-RU" sz="1600" b="1" i="0" u="none" strike="noStrike" baseline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статья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Направление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52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Программное (непрограммное) направление расходов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Подпрограмма (непрограммное направление деятельности)</a:t>
                      </a:r>
                      <a:endParaRPr lang="ru-RU" sz="115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Основное мероприятие</a:t>
                      </a:r>
                      <a:endParaRPr lang="ru-RU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5"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  <a:tr h="107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66" marR="6866" marT="68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971800"/>
            <a:ext cx="8915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программной целевой статьи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расходов (8 – 12 разряды) состоит из пяти знаков и обеспечивает привязку бюджетных ассигнований 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программам, их подпрограммам, основным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мероприятиям муниципальных программ: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635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программного (непрограммного) направления расходов (8 и 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разряды)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предназначен для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кодирования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программ, непрограммных направлений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635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подпрограммы (10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разряд)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предназначен для кодирования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подпрограмм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непрограммных направлений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635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основного мероприятия (11 и 12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разряды)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предназначен для кодирования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основных мероприятий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которые представляют собой группировку конкретных мероприятий, имеющих общее целевое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значение. </a:t>
            </a:r>
          </a:p>
          <a:p>
            <a:pPr algn="just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направления расходов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разряды)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детализацию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основного мероприятия в рамках Программных расходов и (или) непрограммных направлений расходов.</a:t>
            </a:r>
          </a:p>
          <a:p>
            <a:endParaRPr lang="ru-RU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9465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600200" y="533400"/>
            <a:ext cx="7732486" cy="85953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1800" b="1" kern="1200" cap="all" baseline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Код программного (непрограммного) направления расходов </a:t>
            </a:r>
            <a:r>
              <a:rPr lang="ru-RU" sz="17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предлагается</a:t>
            </a:r>
            <a:r>
              <a:rPr lang="ru-RU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сохранить в формате кодов 2015 года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99827"/>
              </p:ext>
            </p:extLst>
          </p:nvPr>
        </p:nvGraphicFramePr>
        <p:xfrm>
          <a:off x="838200" y="1828800"/>
          <a:ext cx="8569325" cy="3877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221"/>
                <a:gridCol w="7633104"/>
              </a:tblGrid>
              <a:tr h="646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 города Сочи «Развитие</a:t>
                      </a:r>
                      <a:r>
                        <a:rPr lang="ru-RU" sz="20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отрасли «Образование» города Сочи» на 2014-2017 годы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6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здравоохранения города-курорта Сочи 2015-2017 годы»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6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Городского Собрания Сочи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6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департамента по финансам и бюджету администрации города Сочи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6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Контрольно-счетной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палаты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города-курорта</a:t>
                      </a:r>
                      <a:r>
                        <a:rPr lang="ru-RU" sz="20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Сочи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6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избирательной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комиссии муниципального образования город-курорт Сочи</a:t>
                      </a:r>
                      <a:endParaRPr lang="ru-RU" sz="2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457200" y="547914"/>
            <a:ext cx="978408" cy="484632"/>
          </a:xfrm>
          <a:prstGeom prst="rightArrow">
            <a:avLst/>
          </a:prstGeom>
          <a:solidFill>
            <a:srgbClr val="CE2C1F"/>
          </a:solidFill>
          <a:ln w="6480">
            <a:solidFill>
              <a:srgbClr val="E30613"/>
            </a:solidFill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FT">
      <a:dk1>
        <a:srgbClr val="002060"/>
      </a:dk1>
      <a:lt1>
        <a:srgbClr val="FFFFFF"/>
      </a:lt1>
      <a:dk2>
        <a:srgbClr val="000000"/>
      </a:dk2>
      <a:lt2>
        <a:srgbClr val="FF0000"/>
      </a:lt2>
      <a:accent1>
        <a:srgbClr val="FCDDD0"/>
      </a:accent1>
      <a:accent2>
        <a:srgbClr val="F8BEA7"/>
      </a:accent2>
      <a:accent3>
        <a:srgbClr val="E30613"/>
      </a:accent3>
      <a:accent4>
        <a:srgbClr val="9BC5EA"/>
      </a:accent4>
      <a:accent5>
        <a:srgbClr val="005598"/>
      </a:accent5>
      <a:accent6>
        <a:srgbClr val="002D59"/>
      </a:accent6>
      <a:hlink>
        <a:srgbClr val="FF0000"/>
      </a:hlink>
      <a:folHlink>
        <a:srgbClr val="002D59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CDDD0"/>
        </a:solidFill>
        <a:ln w="6480">
          <a:solidFill>
            <a:srgbClr val="E30613"/>
          </a:solidFill>
          <a:round/>
          <a:headEnd/>
          <a:tailEnd/>
        </a:ln>
        <a:effectLst/>
      </a:spPr>
      <a:bodyPr lIns="90000" tIns="45000" rIns="90000" bIns="45000" rtlCol="0" anchor="ctr">
        <a:spAutoFit/>
      </a:bodyPr>
      <a:lstStyle>
        <a:defPPr algn="l" defTabSz="449263" rtl="0" fontAlgn="base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tabLst>
            <a:tab pos="723900" algn="l"/>
          </a:tabLst>
          <a:defRPr sz="1400" kern="1200" dirty="0" err="1" smtClean="0">
            <a:solidFill>
              <a:schemeClr val="tx1"/>
            </a:solidFill>
            <a:latin typeface="Arial" charset="0"/>
            <a:ea typeface="SimSun" charset="-122"/>
            <a:cs typeface="+mn-cs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10332</TotalTime>
  <Words>2815</Words>
  <Application>Microsoft Office PowerPoint</Application>
  <PresentationFormat>Лист A4 (210x297 мм)</PresentationFormat>
  <Paragraphs>684</Paragraphs>
  <Slides>23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SimSun</vt:lpstr>
      <vt:lpstr>Arial</vt:lpstr>
      <vt:lpstr>Calibri</vt:lpstr>
      <vt:lpstr>Times New Roman</vt:lpstr>
      <vt:lpstr>Wingdings</vt:lpstr>
      <vt:lpstr>Тема Office</vt:lpstr>
      <vt:lpstr>Документ</vt:lpstr>
      <vt:lpstr>Методические указания по порядку применения БЮДЖЕТНОЙ КЛАССИФИКАЦИИ В ЧАСТИ, ОТНОСЯЩЕЙСЯ К бюджету города Сочи НА 2016 ГОД И НА ПЛАНОВЫЙ ПЕРИОД 2017 И 2018 ГОДОВ</vt:lpstr>
      <vt:lpstr>НОРМАТИВНО-ПРАВОВОЕ РЕГУЛИРОВАНИЕ для определения подходов в установлении и применении бюджетной классификации</vt:lpstr>
      <vt:lpstr>Федеральный закон от 22.10.2014 № 311-фз «о внесении изменений в бюджетный кодекс российской федерации»</vt:lpstr>
      <vt:lpstr>Бюджетная классификация  - новая редакция бк рф</vt:lpstr>
      <vt:lpstr>Структура кода классификации доходов бюджетов</vt:lpstr>
      <vt:lpstr>Структура кода классификации источников финансирования дефицитов бюджетов</vt:lpstr>
      <vt:lpstr>Структура кода классификации расходов бюджетов</vt:lpstr>
      <vt:lpstr>Структура кода целевой статьи расходов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Рита Оганесян</cp:lastModifiedBy>
  <cp:revision>704</cp:revision>
  <cp:lastPrinted>2015-05-12T13:30:35Z</cp:lastPrinted>
  <dcterms:created xsi:type="dcterms:W3CDTF">2012-12-26T07:41:36Z</dcterms:created>
  <dcterms:modified xsi:type="dcterms:W3CDTF">2015-06-04T14:59:12Z</dcterms:modified>
</cp:coreProperties>
</file>