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142984"/>
            <a:ext cx="8286808" cy="178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В соответствии с приказом департамента по финансам, бюджету и контролю Краснодарского края от 30 декабря 2011 года №569 «Об утверждении Методики проведения оценки результатов, достигнутых муниципальным образованиями Краснодарского края в сфере повышения эффективности бюджетных расходов, и динамики данных результатов», Министерством финансов Края проведена оценка результатов, достигнутых муниципальными образованиями Краснодарского края в сфере повышения эффективности бюджетных расходов, и динамики данных результатов по итогам 2012 года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807249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результатах в сфере повышения эффективности бюджетных расходов по итогам 2012 года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357562"/>
            <a:ext cx="8215370" cy="1857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Оценка проводилась по таким направлениям управления муниципальными финансами, как обеспечение сбалансированности и устойчивости местных бюджетов, внедрение программно-целевых принципов организации деятельности органов местного самоуправления, реструктуризация  бюджетного сектора, повышение эффективности распределения бюджетных средств, оптимизация функций муниципального управления, развитие информационной системы управления муниципальными финансами  и др.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786454"/>
            <a:ext cx="8143932" cy="64294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Город-курорт Сочи занял 2-ое место в сводном рейтинге среди 44-х муниципальных образований края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57686" y="3000372"/>
            <a:ext cx="357190" cy="35719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00562" y="5286388"/>
            <a:ext cx="357190" cy="42862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Сводная оценка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результатов, достигнутых муниципальными образованиями Краснодарского края в сфере повышения эффективности бюджетных расходов, и динамики данных результатов по итогам 2012 года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97787"/>
          <a:ext cx="8643998" cy="520711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30772"/>
                <a:gridCol w="2398944"/>
                <a:gridCol w="1484113"/>
                <a:gridCol w="770199"/>
                <a:gridCol w="1173072"/>
                <a:gridCol w="1173072"/>
                <a:gridCol w="1113826"/>
              </a:tblGrid>
              <a:tr h="2452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№ </a:t>
                      </a:r>
                      <a:r>
                        <a:rPr lang="ru-RU" sz="1400" u="none" strike="noStrike" dirty="0" err="1"/>
                        <a:t>п</a:t>
                      </a:r>
                      <a:r>
                        <a:rPr lang="ru-RU" sz="1400" u="none" strike="noStrike" dirty="0"/>
                        <a:t>/</a:t>
                      </a:r>
                      <a:r>
                        <a:rPr lang="ru-RU" sz="1400" u="none" strike="noStrike" dirty="0" err="1"/>
                        <a:t>п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Наименование муниципального образования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Сводный показатель результатов, достигнутых по итогам 2012 года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Ранг по сводному показателю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/>
                        <a:t>Справочно</a:t>
                      </a:r>
                      <a:r>
                        <a:rPr lang="ru-RU" sz="1200" u="none" strike="noStrike" dirty="0"/>
                        <a:t>: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5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Ранг уровня результатов, достигнутых за 2011 год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Ранг уровня результатов,  достигнутых за 2012 год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Ранг по динамике результатов за 2012 год относительно 2011 года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/>
                        <a:t>1</a:t>
                      </a:r>
                      <a:endParaRPr lang="ru-RU" sz="1400" b="1" i="1" u="none" strike="noStrike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/>
                        <a:t>2</a:t>
                      </a:r>
                      <a:endParaRPr lang="ru-RU" sz="1400" b="1" i="1" u="none" strike="noStrike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/>
                        <a:t>3</a:t>
                      </a:r>
                      <a:endParaRPr lang="ru-RU" sz="1400" b="1" i="1" u="none" strike="noStrike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/>
                        <a:t>4</a:t>
                      </a:r>
                      <a:endParaRPr lang="ru-RU" sz="1400" b="1" i="1" u="none" strike="noStrike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/>
                        <a:t>5</a:t>
                      </a:r>
                      <a:endParaRPr lang="ru-RU" sz="1400" b="1" i="1" u="none" strike="noStrike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/>
                        <a:t>6</a:t>
                      </a:r>
                      <a:endParaRPr lang="ru-RU" sz="1400" b="1" i="1" u="none" strike="noStrike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 dirty="0"/>
                        <a:t>7</a:t>
                      </a:r>
                      <a:endParaRPr lang="ru-RU" sz="1400" b="1" i="1" u="none" strike="noStrike" dirty="0">
                        <a:latin typeface="Times New Roman"/>
                      </a:endParaRPr>
                    </a:p>
                  </a:txBody>
                  <a:tcPr marL="3476" marR="3476" marT="3476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Кавказский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39,5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город-курорт Сочи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37,5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Приморско-Ахтарский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36,0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город-курорт Анапа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35,0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Тихорецкий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35,0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 Новороссийск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34,0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Лабинский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32,0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Абинский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Тимашевский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Каневской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28,0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 Армавир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27,5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Крыловский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27,5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10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Павловский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Северский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12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город-курорт Геленджик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13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/>
                        <a:t>Брюховецкий</a:t>
                      </a:r>
                      <a:r>
                        <a:rPr lang="ru-RU" sz="1400" u="none" strike="noStrike" dirty="0"/>
                        <a:t> район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0"/>
          <a:ext cx="8358246" cy="628824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13226"/>
                <a:gridCol w="2319640"/>
                <a:gridCol w="1435051"/>
                <a:gridCol w="744738"/>
                <a:gridCol w="1134293"/>
                <a:gridCol w="1134293"/>
                <a:gridCol w="1077005"/>
              </a:tblGrid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13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Брюховецкий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Щербиновский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Красноармейский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Усть-Лабинский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25,5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Апшеронский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994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Кореновский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Успенский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25,0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646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Кущевский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24,5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Тбилисский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24,5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Темрюкский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24,0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021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Белоглинский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23,5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Новокубанский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23,5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Славянский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Мостовский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Туапсинский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Выселковский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Калининский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994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Гулькевичский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Курганинский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Белореченский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Ленинградский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Отрадненский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834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 Горячий Ключ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19,5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Крымский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19,0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Староминский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19,0</a:t>
                      </a:r>
                      <a:endParaRPr lang="ru-RU" sz="1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Ейский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18,0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Новопокровский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299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40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 Краснодар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7021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Динской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15,0</a:t>
                      </a:r>
                      <a:endParaRPr lang="ru-RU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76" marR="3476" marT="3476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584</Words>
  <Application>Microsoft Office PowerPoint</Application>
  <PresentationFormat>Экран (4:3)</PresentationFormat>
  <Paragraphs>335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Волошина</cp:lastModifiedBy>
  <cp:revision>6</cp:revision>
  <dcterms:modified xsi:type="dcterms:W3CDTF">2013-12-20T11:33:37Z</dcterms:modified>
</cp:coreProperties>
</file>