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142984"/>
            <a:ext cx="8215370" cy="17859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В соответствии с приказом департамента по финансам, бюджету и контролю Краснодарского края от 30 декабря 2011 года №569 «Об утверждении Методики проведения оценки результатов, достигнутых муниципальным образованиями Краснодарского края в сфере повышения эффективности бюджетных расходов, и динамики данных результатов», Министерством финансов Края проведена оценка результатов, достигнутых муниципальными образованиями Краснодарского края в сфере повышения эффективности бюджетных расходов, и динамики данных результатов по итогам 2011 года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8072494" cy="6429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результатах в сфере повышения эффективности бюджетных расходов по итогам 2011 года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357562"/>
            <a:ext cx="8215370" cy="18573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Оценка проводилась по таким направлениям управления муниципальными финансами, как обеспечение сбалансированности и устойчивости местных бюджетов, внедрение программно-целевых принципов организации деятельности органов местного самоуправления, реструктуризация  бюджетного сектора, повышение эффективности распределения бюджетных средств, оптимизация функций муниципального управления, развитие информационной системы управления муниципальными финансами  и др.</a:t>
            </a:r>
            <a:endParaRPr lang="ru-RU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500034" y="5786454"/>
            <a:ext cx="8143932" cy="642942"/>
          </a:xfrm>
          <a:custGeom>
            <a:avLst/>
            <a:gdLst>
              <a:gd name="connsiteX0" fmla="*/ 0 w 8143932"/>
              <a:gd name="connsiteY0" fmla="*/ 0 h 642942"/>
              <a:gd name="connsiteX1" fmla="*/ 8143932 w 8143932"/>
              <a:gd name="connsiteY1" fmla="*/ 0 h 642942"/>
              <a:gd name="connsiteX2" fmla="*/ 8143932 w 8143932"/>
              <a:gd name="connsiteY2" fmla="*/ 642942 h 642942"/>
              <a:gd name="connsiteX3" fmla="*/ 0 w 8143932"/>
              <a:gd name="connsiteY3" fmla="*/ 642942 h 642942"/>
              <a:gd name="connsiteX4" fmla="*/ 0 w 8143932"/>
              <a:gd name="connsiteY4" fmla="*/ 0 h 64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43932" h="642942">
                <a:moveTo>
                  <a:pt x="0" y="0"/>
                </a:moveTo>
                <a:lnTo>
                  <a:pt x="8143932" y="0"/>
                </a:lnTo>
                <a:lnTo>
                  <a:pt x="8143932" y="642942"/>
                </a:lnTo>
                <a:lnTo>
                  <a:pt x="0" y="6429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Город-курорт Сочи занял 4-ое место в сводном рейтинге среди 44-х муниципальных образований края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57686" y="3000372"/>
            <a:ext cx="357190" cy="35719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500562" y="5214950"/>
            <a:ext cx="357190" cy="50006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Сводная оценка результатов, достигнутых муниципальными образованиями Краснодарского края в сфере повышения эффективности бюджетных расходов, и динамики данных результатов по итогам 2011 года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428736"/>
          <a:ext cx="8286807" cy="4867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688"/>
                <a:gridCol w="2284784"/>
                <a:gridCol w="1259201"/>
                <a:gridCol w="783797"/>
                <a:gridCol w="1073347"/>
                <a:gridCol w="1284995"/>
                <a:gridCol w="1284995"/>
              </a:tblGrid>
              <a:tr h="25908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№ </a:t>
                      </a:r>
                      <a:r>
                        <a:rPr lang="ru-RU" sz="1200" u="none" strike="noStrike" dirty="0" err="1"/>
                        <a:t>п</a:t>
                      </a:r>
                      <a:r>
                        <a:rPr lang="ru-RU" sz="1200" u="none" strike="noStrike" dirty="0"/>
                        <a:t>/</a:t>
                      </a:r>
                      <a:r>
                        <a:rPr lang="ru-RU" sz="1200" u="none" strike="noStrike" dirty="0" err="1"/>
                        <a:t>п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Наименование муниципального образования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Сводный показатель результатов, достигнутых муниципальными образованиями в сфере повышения эффективности бюджетных расходов (баллы)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Ранг по сводному показателю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err="1"/>
                        <a:t>Справочно</a:t>
                      </a:r>
                      <a:r>
                        <a:rPr lang="ru-RU" sz="1200" u="none" strike="noStrike" dirty="0"/>
                        <a:t>: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3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/>
                        <a:t>Ранг уровня результатов по повышению эффективности бюджетных расходов, достигнутых за 2010 год</a:t>
                      </a:r>
                      <a:endParaRPr lang="ru-RU" sz="12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Ранг уровня результатов, по повышению эффективности бюджетных расходов, достигнутых за 2011 год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Ранг по динамике результатов по повышению эффективности бюджетных расходов за 2011 год относительно 2010 года</a:t>
                      </a:r>
                      <a:endParaRPr lang="ru-RU" sz="12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79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1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2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3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4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5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/>
                        <a:t>6</a:t>
                      </a:r>
                      <a:endParaRPr lang="ru-RU" sz="1400" b="1" i="0" u="none" strike="noStrike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/>
                        <a:t>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ctr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город-курорт Геленджик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27,5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Кавказский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27,0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Апшеронский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26,5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город-курорт Сочи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Туапсинский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Абинский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25,0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Армавир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24,0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Курганинский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863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Новопокровский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Кореновский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Краснодар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0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Динской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Горячий Ключ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prst="cross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36394"/>
          <a:ext cx="8572560" cy="67216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574"/>
                <a:gridCol w="2629482"/>
                <a:gridCol w="1036710"/>
                <a:gridCol w="810825"/>
                <a:gridCol w="1110359"/>
                <a:gridCol w="1329305"/>
                <a:gridCol w="1329305"/>
              </a:tblGrid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/>
                        <a:t>14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Белореченский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Славянский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Крымский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Темрюкский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Усть-Лабинский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19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Тимашевский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19,0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20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Брюховецкий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Отрадненский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Староминской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41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 Новороссийск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18,0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7260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Приморско-Ахтарский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Тихорецкий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0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Выселковский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Павловский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Красноармейский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29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29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Щербиновский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Гулькевичский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16,0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Калининский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16,0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22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Успенский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52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Каневской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15,0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Ленинградский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Тбилисский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14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Крыловский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42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Новокубанский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36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863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Северский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13,5</a:t>
                      </a:r>
                      <a:endParaRPr lang="ru-RU" sz="14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Мостовской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39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Ейский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40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37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41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город-курорт Анапа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23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38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Белоглинский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41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43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6301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Лабинский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35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42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35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301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/>
                        <a:t>44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/>
                        <a:t>Кущевский район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44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18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/>
                        <a:t>43</a:t>
                      </a:r>
                      <a:endParaRPr lang="ru-RU" sz="1400" b="0" i="0" u="none" strike="noStrike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/>
                        <a:t>44</a:t>
                      </a:r>
                      <a:endParaRPr lang="ru-RU" sz="1400" b="0" i="0" u="none" strike="noStrike" dirty="0">
                        <a:latin typeface="Times New Roman"/>
                      </a:endParaRPr>
                    </a:p>
                  </a:txBody>
                  <a:tcPr marL="3466" marR="3466" marT="3466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599</Words>
  <Application>Microsoft Office PowerPoint</Application>
  <PresentationFormat>Экран (4:3)</PresentationFormat>
  <Paragraphs>328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Волошина</cp:lastModifiedBy>
  <cp:revision>10</cp:revision>
  <dcterms:modified xsi:type="dcterms:W3CDTF">2013-12-20T12:27:11Z</dcterms:modified>
</cp:coreProperties>
</file>