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59" r:id="rId6"/>
    <p:sldId id="272" r:id="rId7"/>
    <p:sldId id="26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28" autoAdjust="0"/>
  </p:normalViewPr>
  <p:slideViewPr>
    <p:cSldViewPr>
      <p:cViewPr varScale="1">
        <p:scale>
          <a:sx n="84" d="100"/>
          <a:sy n="84" d="100"/>
        </p:scale>
        <p:origin x="139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164689450938689E-2"/>
          <c:y val="0.12123694890561587"/>
          <c:w val="0.55496133016032767"/>
          <c:h val="0.81038953831211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18E-3"/>
                  <c:y val="-7.716581682796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83393348451479E-4"/>
                  <c:y val="2.851110571530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405118385538588E-3"/>
                  <c:y val="1.643483991813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0227201775989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9311505070865146E-2"/>
                  <c:y val="-1.7991143177587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8598059599353579E-2"/>
                  <c:y val="-0.1185338837050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Налоги на имущество</c:v>
                </c:pt>
                <c:pt idx="2">
                  <c:v>Единый налог на вмененный доход</c:v>
                </c:pt>
                <c:pt idx="3">
                  <c:v>Аренда земли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1581773.72</c:v>
                </c:pt>
                <c:pt idx="1">
                  <c:v>1004767.88</c:v>
                </c:pt>
                <c:pt idx="2">
                  <c:v>574688.68999999994</c:v>
                </c:pt>
                <c:pt idx="3">
                  <c:v>1579293.17</c:v>
                </c:pt>
                <c:pt idx="4">
                  <c:v>76907.710000000006</c:v>
                </c:pt>
                <c:pt idx="5">
                  <c:v>719744.4</c:v>
                </c:pt>
                <c:pt idx="6">
                  <c:v>143242.1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689E-2"/>
          <c:w val="0.33983250596429793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44588135298902"/>
          <c:y val="2.8663221726262213E-2"/>
          <c:w val="0.7609633329372949"/>
          <c:h val="0.7559659169814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01.12.2015г.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42E-2"/>
                  <c:y val="-3.0611605464343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719744.4</c:v>
                </c:pt>
                <c:pt idx="1">
                  <c:v>76907.710000000006</c:v>
                </c:pt>
                <c:pt idx="2">
                  <c:v>574688.68999999994</c:v>
                </c:pt>
                <c:pt idx="3">
                  <c:v>1579293.17</c:v>
                </c:pt>
                <c:pt idx="4">
                  <c:v>1004767.88</c:v>
                </c:pt>
                <c:pt idx="5">
                  <c:v>143242.1</c:v>
                </c:pt>
                <c:pt idx="6">
                  <c:v>1581773.71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01.12.2014г.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1260856.98</c:v>
                </c:pt>
                <c:pt idx="1">
                  <c:v>96132.87</c:v>
                </c:pt>
                <c:pt idx="2">
                  <c:v>589791.22</c:v>
                </c:pt>
                <c:pt idx="3">
                  <c:v>1462237.09</c:v>
                </c:pt>
                <c:pt idx="4">
                  <c:v>140911.24</c:v>
                </c:pt>
                <c:pt idx="5">
                  <c:v>288280.90000000002</c:v>
                </c:pt>
                <c:pt idx="6">
                  <c:v>2044176.28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47915504"/>
        <c:axId val="147918640"/>
      </c:barChart>
      <c:catAx>
        <c:axId val="147915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47918640"/>
        <c:crosses val="autoZero"/>
        <c:auto val="1"/>
        <c:lblAlgn val="ctr"/>
        <c:lblOffset val="100"/>
        <c:noMultiLvlLbl val="0"/>
      </c:catAx>
      <c:valAx>
        <c:axId val="147918640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4791550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8750582633411628"/>
          <c:y val="0.50610689598658021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89E-2"/>
                  <c:y val="5.7506656282262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4359.7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789764100285156E-3"/>
                  <c:y val="1.150133125645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3851.5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6497848950697E-2"/>
                  <c:y val="2.7845405814997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3477.17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919816"/>
        <c:axId val="147920208"/>
        <c:axId val="225258376"/>
      </c:bar3DChart>
      <c:catAx>
        <c:axId val="147919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47920208"/>
        <c:crosses val="autoZero"/>
        <c:auto val="1"/>
        <c:lblAlgn val="ctr"/>
        <c:lblOffset val="100"/>
        <c:noMultiLvlLbl val="0"/>
      </c:catAx>
      <c:valAx>
        <c:axId val="14792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47919816"/>
        <c:crosses val="autoZero"/>
        <c:crossBetween val="between"/>
      </c:valAx>
      <c:serAx>
        <c:axId val="225258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47920208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3"/>
          <c:w val="0.20056950370894644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58"/>
          <c:y val="2.8864491727281703E-2"/>
          <c:w val="0.56371659367864602"/>
          <c:h val="0.8567596652999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2283.6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2030.9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04746902085506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2203.2399999999998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921384"/>
        <c:axId val="147921776"/>
        <c:axId val="226068656"/>
      </c:bar3DChart>
      <c:catAx>
        <c:axId val="147921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47921776"/>
        <c:crosses val="autoZero"/>
        <c:auto val="1"/>
        <c:lblAlgn val="ctr"/>
        <c:lblOffset val="100"/>
        <c:noMultiLvlLbl val="0"/>
      </c:catAx>
      <c:valAx>
        <c:axId val="147921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47921384"/>
        <c:crosses val="autoZero"/>
        <c:crossBetween val="between"/>
      </c:valAx>
      <c:serAx>
        <c:axId val="226068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47921776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2"/>
          <c:h val="0.23347809641221054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62555693853981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5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267993371106914E-2"/>
                  <c:y val="-0.139370250315062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10028515350254E-2"/>
                  <c:y val="-0.115637447144341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622268821982738E-2"/>
                  <c:y val="0.16681674004010999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860705292004585"/>
                  <c:y val="0.13168972852665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83877254379143E-2"/>
                  <c:y val="-2.09685386088358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5977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951491500944341E-2"/>
                  <c:y val="-8.0122014917003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14E-2"/>
                  <c:y val="-0.119027716804906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950190719549708E-2"/>
                  <c:y val="-0.113566709254850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1514849044550605"/>
                  <c:y val="-0.115020139739902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02349276006368"/>
                      <c:h val="6.6552696353880794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6472058660148876E-2"/>
                  <c:y val="-4.7450270933175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#,##0.00_р_.</c:formatCode>
                <c:ptCount val="12"/>
                <c:pt idx="0">
                  <c:v>1152293.3</c:v>
                </c:pt>
                <c:pt idx="1">
                  <c:v>151895.1</c:v>
                </c:pt>
                <c:pt idx="2">
                  <c:v>1224370.3</c:v>
                </c:pt>
                <c:pt idx="3">
                  <c:v>1257521.3999999999</c:v>
                </c:pt>
                <c:pt idx="4">
                  <c:v>4807.1000000000004</c:v>
                </c:pt>
                <c:pt idx="5">
                  <c:v>4581459.3</c:v>
                </c:pt>
                <c:pt idx="6">
                  <c:v>580405.6</c:v>
                </c:pt>
                <c:pt idx="7">
                  <c:v>455916.9</c:v>
                </c:pt>
                <c:pt idx="8">
                  <c:v>255370.2</c:v>
                </c:pt>
                <c:pt idx="9">
                  <c:v>112283.5</c:v>
                </c:pt>
                <c:pt idx="10">
                  <c:v>27277.599999999999</c:v>
                </c:pt>
                <c:pt idx="11">
                  <c:v>132132.29999999999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04831676032263"/>
          <c:y val="3.0550977434196651E-2"/>
          <c:w val="0.31195168521765126"/>
          <c:h val="0.96944912009089645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12/16/2015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12/16/2015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12/16/2015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декабря  2015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26976"/>
              </p:ext>
            </p:extLst>
          </p:nvPr>
        </p:nvGraphicFramePr>
        <p:xfrm>
          <a:off x="343064" y="1340768"/>
          <a:ext cx="828092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320"/>
                <a:gridCol w="3550161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 на 2014-2017годы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121 207,70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r>
                        <a:rPr lang="ru-RU" sz="1200" b="0" i="0" u="none" strike="noStrike" baseline="0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 646,86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29,41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747 777,50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280 124,75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37,46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"Дорожная деятельность на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территории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муниципального образования город-курорт Сочи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на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355 679,50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r>
                        <a:rPr lang="ru-RU" sz="1200" b="0" i="0" u="none" strike="noStrike" baseline="0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 946,92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73,77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39 423,50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27 465,16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69,67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программа "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Обеспечение безопасности на территории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340 917,90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271 838,35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79,74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20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социально-ориентированных казачьих обществ Черноморского окружного казачьего общества Кубанского войскового казачьего общества города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10 074,80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9 900,00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98,26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7080" y="69269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41362"/>
              </p:ext>
            </p:extLst>
          </p:nvPr>
        </p:nvGraphicFramePr>
        <p:xfrm>
          <a:off x="395535" y="1397000"/>
          <a:ext cx="8280920" cy="524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участия города Сочи в организации и проведении XXII Олимпийских и XI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Паралимпийских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зимних игр 2014 года, постолимпийского использования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1 074 712,30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774 542,87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72,07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"Транспортное обслуживание населения муниципального образования город-курорт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349 722,00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248 576,37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71,08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"Управление муниципальным имуществом города-курорта Сочи" на 2014-2017годы"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58 698,60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ru-RU" sz="1200" b="0" i="0" u="none" strike="noStrike" baseline="0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178,91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88,89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пргограмма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"Поддержка малого и среднего предпринимательства в городе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21 620,00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1 607,99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7,44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"Развитие международных, внешнеэкономических, внутренних связей и городских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17 808,20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12 413,18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69,70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"Развитие территориального общественного самоуправления в муниципальном образовании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</a:t>
                      </a:r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401,60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9 403,45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70,17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194 766,90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166 574,85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85,53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11001"/>
              </p:ext>
            </p:extLst>
          </p:nvPr>
        </p:nvGraphicFramePr>
        <p:xfrm>
          <a:off x="395536" y="1394244"/>
          <a:ext cx="8280920" cy="535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050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02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68 598,20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51 090,93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74,48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49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инфраструктуры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486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931,50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379 013,51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77,84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023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"Развитие информационного общества и формирование электронного правительства в муниципальном образовании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258 717,20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207 069,19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80,04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28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387 415,30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285 737,11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73,75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28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"Развитие и поддержка сельского хозяйства в городе Сочи на 2015-2017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4 720,70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2 207,96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46,77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9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"Развитие здравоохранения  города-курорта Сочи на 2015-2017 годы"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539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680,80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454 656,18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84,25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0158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812,20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615,93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75,83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933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10 995 766,90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8 727 927,01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79,38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04650"/>
              </p:ext>
            </p:extLst>
          </p:nvPr>
        </p:nvGraphicFramePr>
        <p:xfrm>
          <a:off x="598280" y="2060848"/>
          <a:ext cx="8064896" cy="189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813480"/>
                <a:gridCol w="128286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80 000,00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5 680 417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,67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87,66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112 834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4 273 940,18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83,59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592 834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9 954 357,85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85,86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46984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2015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12 477 724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9 935 732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79,62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01.12.2015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01.12.2015 год 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168984"/>
              </p:ext>
            </p:extLst>
          </p:nvPr>
        </p:nvGraphicFramePr>
        <p:xfrm>
          <a:off x="251520" y="2249488"/>
          <a:ext cx="856895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276608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03912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01.12.2015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01.12.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2014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5 680 417,67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5 882 386,58</a:t>
                      </a: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96,56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январь-ноябрь 2013-2015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1206334"/>
              </p:ext>
            </p:extLst>
          </p:nvPr>
        </p:nvGraphicFramePr>
        <p:xfrm>
          <a:off x="467544" y="2060848"/>
          <a:ext cx="432048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108907"/>
              </p:ext>
            </p:extLst>
          </p:nvPr>
        </p:nvGraphicFramePr>
        <p:xfrm>
          <a:off x="4427984" y="2204864"/>
          <a:ext cx="4608512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955205"/>
              </p:ext>
            </p:extLst>
          </p:nvPr>
        </p:nvGraphicFramePr>
        <p:xfrm>
          <a:off x="251520" y="2204864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26130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.2015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23284"/>
              </p:ext>
            </p:extLst>
          </p:nvPr>
        </p:nvGraphicFramePr>
        <p:xfrm>
          <a:off x="179512" y="1285858"/>
          <a:ext cx="8784974" cy="5455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66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1 370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1 152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84,10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895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74,05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lvl="1"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1"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lvl="1"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1 611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1 224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75,98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2 246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805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1 257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55,97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035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807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,15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79,65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5 170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063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4 581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88,62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663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,9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405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87,47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2379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536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916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85,04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4167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939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370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79,08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8755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85,52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744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856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68,44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363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  <a:r>
                        <a:rPr lang="en-US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75,78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2609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12 477 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724</a:t>
                      </a:r>
                      <a:r>
                        <a:rPr lang="en-US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9 935 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  <a:r>
                        <a:rPr lang="en-US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79,63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5326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</a:t>
            </a:r>
            <a:r>
              <a:rPr lang="en-US" b="1" u="sng" dirty="0" smtClean="0">
                <a:solidFill>
                  <a:srgbClr val="002060"/>
                </a:solidFill>
              </a:rPr>
              <a:t>12</a:t>
            </a:r>
            <a:r>
              <a:rPr lang="ru-RU" b="1" u="sng" dirty="0" smtClean="0">
                <a:solidFill>
                  <a:srgbClr val="002060"/>
                </a:solidFill>
              </a:rPr>
              <a:t>.2015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04305"/>
              </p:ext>
            </p:extLst>
          </p:nvPr>
        </p:nvGraphicFramePr>
        <p:xfrm>
          <a:off x="179513" y="1268760"/>
          <a:ext cx="8856984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63"/>
                <a:gridCol w="839813"/>
                <a:gridCol w="769828"/>
                <a:gridCol w="751275"/>
                <a:gridCol w="805389"/>
                <a:gridCol w="721785"/>
                <a:gridCol w="835274"/>
                <a:gridCol w="794417"/>
                <a:gridCol w="688496"/>
                <a:gridCol w="691144"/>
              </a:tblGrid>
              <a:tr h="3308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декабря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2015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декабря 2014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370,17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10,98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152,29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11,60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84,10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517,57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944,77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9,32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62,26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15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205,11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151,89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110,23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1,09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56,83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35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611,43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12,91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224,37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12,32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75,98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270,57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792,34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17,69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78,94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246,80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18,01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257,52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12,66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55,97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709,10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18,43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50,35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79,65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83,90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170,06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41,43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581,46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46,11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88,62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999,13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40,57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82,24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663,52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580,40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5,84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87,47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650,72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536,12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4,30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455,91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4,59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85,04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511,54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407,24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79,61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322,93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255,37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79,08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57,20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1,05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112,28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85,52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79,91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39,85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27,27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68,44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10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174,36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132,13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75,78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117,61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0,61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52,96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477,72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935,73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79,63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134,69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285654"/>
              </p:ext>
            </p:extLst>
          </p:nvPr>
        </p:nvGraphicFramePr>
        <p:xfrm>
          <a:off x="434456" y="1556792"/>
          <a:ext cx="8280920" cy="521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01.12.2015г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60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4 697 803,00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4 163 580,07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88,63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"Дети Сочи" на 2014-2017 годы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25 707,00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22 234,24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86,49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754 427,90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647 095,29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85,77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"Молодежь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41 242,10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31 541,12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76,48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 (2014-2017 годы)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349 630,30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305 018,05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87,24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4 564,90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1 317,40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28,86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 на 2014-2017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1 184,40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589,28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49,75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"Развитие санаторно-курортного и туристического комплекса в муниципальном образовании город-курорт Сочи на 2014-2018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28 520,90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24 941,01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</a:rPr>
                        <a:t>87,45</a:t>
                      </a:r>
                      <a:endParaRPr lang="ru-RU" sz="1200" b="0" i="0" u="none" strike="noStrike" dirty="0"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01.12.2015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92" y="129518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1459</Words>
  <Application>Microsoft Office PowerPoint</Application>
  <PresentationFormat>Экран (4:3)</PresentationFormat>
  <Paragraphs>465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01.12.2015 год </vt:lpstr>
      <vt:lpstr>Презентация PowerPoint</vt:lpstr>
      <vt:lpstr>Динамика поступления доходов в бюджет города Сочи  за январь-ноябрь 2013-2015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2015-12-16T06:36:35Z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