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3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8" r:id="rId4"/>
    <p:sldId id="271" r:id="rId5"/>
    <p:sldId id="259" r:id="rId6"/>
    <p:sldId id="272" r:id="rId7"/>
    <p:sldId id="260" r:id="rId8"/>
    <p:sldId id="261" r:id="rId9"/>
    <p:sldId id="270" r:id="rId10"/>
    <p:sldId id="273" r:id="rId11"/>
    <p:sldId id="276" r:id="rId12"/>
    <p:sldId id="277" r:id="rId13"/>
    <p:sldId id="278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EFEC78"/>
    <a:srgbClr val="F9966F"/>
    <a:srgbClr val="A6DF89"/>
    <a:srgbClr val="1783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28" autoAdjust="0"/>
  </p:normalViewPr>
  <p:slideViewPr>
    <p:cSldViewPr>
      <p:cViewPr varScale="1">
        <p:scale>
          <a:sx n="84" d="100"/>
          <a:sy n="84" d="100"/>
        </p:scale>
        <p:origin x="1397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272120091231693E-2"/>
          <c:y val="9.1868373281533647E-2"/>
          <c:w val="0.55496133016032767"/>
          <c:h val="0.8103895383121162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1.5687275201710918E-3"/>
                  <c:y val="-7.7165816827962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283393348451479E-4"/>
                  <c:y val="9.31219720882906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7445805385438E-2"/>
                  <c:y val="6.0487703354261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2405246289161152E-2"/>
                  <c:y val="-5.179969243933152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8580246913580272E-4"/>
                  <c:y val="-5.0296576364077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7.8598059599353579E-2"/>
                  <c:y val="-0.11853388370506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5.7845764071157782E-2"/>
                  <c:y val="-6.0407460080705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_р_.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Albertus MT Lt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rgbClr val="C00000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 на доходы физ.лиц</c:v>
                </c:pt>
                <c:pt idx="1">
                  <c:v>Налоги на имущество</c:v>
                </c:pt>
                <c:pt idx="2">
                  <c:v>Единый налог на вмененный доход</c:v>
                </c:pt>
                <c:pt idx="3">
                  <c:v>Аренда земли</c:v>
                </c:pt>
                <c:pt idx="4">
                  <c:v>Доходы от сдачи в аренду имущества</c:v>
                </c:pt>
                <c:pt idx="5">
                  <c:v>Прочие доходы</c:v>
                </c:pt>
                <c:pt idx="6">
                  <c:v>Налог на прибыль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823894.32</c:v>
                </c:pt>
                <c:pt idx="1">
                  <c:v>470704.15</c:v>
                </c:pt>
                <c:pt idx="2">
                  <c:v>270914.15000000002</c:v>
                </c:pt>
                <c:pt idx="3">
                  <c:v>734735.68</c:v>
                </c:pt>
                <c:pt idx="4">
                  <c:v>31898.01</c:v>
                </c:pt>
                <c:pt idx="5">
                  <c:v>394361.02</c:v>
                </c:pt>
                <c:pt idx="6">
                  <c:v>90898.93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121046801283788"/>
          <c:y val="6.8320788095320689E-2"/>
          <c:w val="0.33983250596429793"/>
          <c:h val="0.863358423809358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219157926437899"/>
          <c:y val="4.7028845753249636E-2"/>
          <c:w val="0.7609633329372949"/>
          <c:h val="0.7559659169814474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01.07.2015г.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1.1569271685387142E-2"/>
                  <c:y val="-3.06116054643439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2">
                        <a:lumMod val="50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прочие налоговые и неналоговые доходы</c:v>
                </c:pt>
                <c:pt idx="1">
                  <c:v>доходы от сдачи в аренду имущества</c:v>
                </c:pt>
                <c:pt idx="2">
                  <c:v>единый налог на вмененный доход</c:v>
                </c:pt>
                <c:pt idx="3">
                  <c:v>арендная плата за землю</c:v>
                </c:pt>
                <c:pt idx="4">
                  <c:v>налоги на имущество</c:v>
                </c:pt>
                <c:pt idx="5">
                  <c:v>налог на прибыль</c:v>
                </c:pt>
                <c:pt idx="6">
                  <c:v>налог на доходы физических лиц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394361</c:v>
                </c:pt>
                <c:pt idx="1">
                  <c:v>31898</c:v>
                </c:pt>
                <c:pt idx="2">
                  <c:v>270914.2</c:v>
                </c:pt>
                <c:pt idx="3">
                  <c:v>734735.7</c:v>
                </c:pt>
                <c:pt idx="4">
                  <c:v>470704.2</c:v>
                </c:pt>
                <c:pt idx="5">
                  <c:v>90898.9</c:v>
                </c:pt>
                <c:pt idx="6">
                  <c:v>823894.3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01.07.2014г.</c:v>
                </c:pt>
              </c:strCache>
            </c:strRef>
          </c:tx>
          <c:invertIfNegative val="0"/>
          <c:dLbls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2">
                        <a:lumMod val="50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прочие налоговые и неналоговые доходы</c:v>
                </c:pt>
                <c:pt idx="1">
                  <c:v>доходы от сдачи в аренду имущества</c:v>
                </c:pt>
                <c:pt idx="2">
                  <c:v>единый налог на вмененный доход</c:v>
                </c:pt>
                <c:pt idx="3">
                  <c:v>арендная плата за землю</c:v>
                </c:pt>
                <c:pt idx="4">
                  <c:v>налоги на имущество</c:v>
                </c:pt>
                <c:pt idx="5">
                  <c:v>налог на прибыль</c:v>
                </c:pt>
                <c:pt idx="6">
                  <c:v>налог на доходы физических лиц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290956.25</c:v>
                </c:pt>
                <c:pt idx="1">
                  <c:v>42341.39</c:v>
                </c:pt>
                <c:pt idx="2">
                  <c:v>285902.23</c:v>
                </c:pt>
                <c:pt idx="3">
                  <c:v>700073.4</c:v>
                </c:pt>
                <c:pt idx="4">
                  <c:v>317605.38</c:v>
                </c:pt>
                <c:pt idx="5">
                  <c:v>172562.16</c:v>
                </c:pt>
                <c:pt idx="6">
                  <c:v>1229170.25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34"/>
        <c:overlap val="-45"/>
        <c:axId val="182929376"/>
        <c:axId val="182929768"/>
      </c:barChart>
      <c:catAx>
        <c:axId val="1829293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accent1">
                    <a:lumMod val="50000"/>
                  </a:schemeClr>
                </a:solidFill>
                <a:latin typeface="Antique Olive" pitchFamily="34" charset="0"/>
              </a:defRPr>
            </a:pPr>
            <a:endParaRPr lang="ru-RU"/>
          </a:p>
        </c:txPr>
        <c:crossAx val="182929768"/>
        <c:crosses val="autoZero"/>
        <c:auto val="1"/>
        <c:lblAlgn val="ctr"/>
        <c:lblOffset val="100"/>
        <c:noMultiLvlLbl val="0"/>
      </c:catAx>
      <c:valAx>
        <c:axId val="182929768"/>
        <c:scaling>
          <c:orientation val="minMax"/>
        </c:scaling>
        <c:delete val="0"/>
        <c:axPos val="b"/>
        <c:majorGridlines>
          <c:spPr>
            <a:ln w="28575"/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j-lt"/>
              </a:defRPr>
            </a:pPr>
            <a:endParaRPr lang="ru-RU"/>
          </a:p>
        </c:txPr>
        <c:crossAx val="182929376"/>
        <c:crosses val="autoZero"/>
        <c:crossBetween val="between"/>
      </c:valAx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68750582633411628"/>
          <c:y val="0.50610689598658021"/>
          <c:w val="0.23702053938451267"/>
          <c:h val="0.13649001706402394"/>
        </c:manualLayout>
      </c:layout>
      <c:overlay val="0"/>
      <c:txPr>
        <a:bodyPr/>
        <a:lstStyle/>
        <a:p>
          <a:pPr>
            <a:defRPr sz="1400">
              <a:solidFill>
                <a:schemeClr val="tx2">
                  <a:lumMod val="50000"/>
                </a:schemeClr>
              </a:solidFill>
              <a:latin typeface="+mj-lt"/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pattFill prst="pct60">
          <a:fgClr>
            <a:schemeClr val="accent1"/>
          </a:fgClr>
          <a:bgClr>
            <a:schemeClr val="bg1"/>
          </a:bgClr>
        </a:pattFill>
      </c:spPr>
    </c:sideWall>
    <c:backWall>
      <c:thickness val="0"/>
      <c:spPr>
        <a:pattFill prst="pct60">
          <a:fgClr>
            <a:schemeClr val="accent1"/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0.17722197533607376"/>
          <c:y val="7.05124431725562E-2"/>
          <c:w val="0.62330736399659292"/>
          <c:h val="0.8225736785052765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233437025515689E-2"/>
                  <c:y val="5.75066562822626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     Налоговые доходы (млн.руб.)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2128.6999999999998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8789764100285156E-3"/>
                  <c:y val="1.1501331256452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     Налоговые доходы (млн.руб.)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2123.4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7036497848950697E-2"/>
                  <c:y val="2.78454058149977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     Налоговые доходы (млн.руб.)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1745.5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2930552"/>
        <c:axId val="182930944"/>
        <c:axId val="289840912"/>
      </c:bar3DChart>
      <c:catAx>
        <c:axId val="182930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182930944"/>
        <c:crosses val="autoZero"/>
        <c:auto val="1"/>
        <c:lblAlgn val="ctr"/>
        <c:lblOffset val="100"/>
        <c:noMultiLvlLbl val="0"/>
      </c:catAx>
      <c:valAx>
        <c:axId val="182930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182930552"/>
        <c:crosses val="autoZero"/>
        <c:crossBetween val="between"/>
      </c:valAx>
      <c:serAx>
        <c:axId val="2898409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182930944"/>
        <c:crosses val="autoZero"/>
      </c:serAx>
    </c:plotArea>
    <c:legend>
      <c:legendPos val="r"/>
      <c:layout>
        <c:manualLayout>
          <c:xMode val="edge"/>
          <c:yMode val="edge"/>
          <c:x val="0.77956037292152724"/>
          <c:y val="0.29479247794823493"/>
          <c:w val="0.20056950370894644"/>
          <c:h val="0.2263937440002898"/>
        </c:manualLayout>
      </c:layout>
      <c:overlay val="0"/>
      <c:spPr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pattFill prst="pct70">
          <a:fgClr>
            <a:schemeClr val="accent1"/>
          </a:fgClr>
          <a:bgClr>
            <a:schemeClr val="bg1"/>
          </a:bgClr>
        </a:pattFill>
      </c:spPr>
    </c:sideWall>
    <c:backWall>
      <c:thickness val="0"/>
      <c:spPr>
        <a:pattFill prst="pct70">
          <a:fgClr>
            <a:schemeClr val="accent1"/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0.18557017711133258"/>
          <c:y val="2.8864491727281703E-2"/>
          <c:w val="0.56371659367864602"/>
          <c:h val="0.856759665299938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972.6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915.2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9047469020855068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800" b="0" baseline="0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atin typeface="Georgia" panose="02040502050405020303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981.1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46429432"/>
        <c:axId val="246429824"/>
        <c:axId val="289846000"/>
      </c:bar3DChart>
      <c:catAx>
        <c:axId val="246429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246429824"/>
        <c:crosses val="autoZero"/>
        <c:auto val="1"/>
        <c:lblAlgn val="ctr"/>
        <c:lblOffset val="100"/>
        <c:noMultiLvlLbl val="0"/>
      </c:catAx>
      <c:valAx>
        <c:axId val="246429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246429432"/>
        <c:crosses val="autoZero"/>
        <c:crossBetween val="between"/>
      </c:valAx>
      <c:serAx>
        <c:axId val="2898460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246429824"/>
        <c:crosses val="autoZero"/>
      </c:serAx>
    </c:plotArea>
    <c:legend>
      <c:legendPos val="r"/>
      <c:layout>
        <c:manualLayout>
          <c:xMode val="edge"/>
          <c:yMode val="edge"/>
          <c:x val="0.78054326429007892"/>
          <c:y val="0.28837108847825982"/>
          <c:w val="0.20275763630429952"/>
          <c:h val="0.23347809641221054"/>
        </c:manualLayout>
      </c:layout>
      <c:overlay val="0"/>
      <c:spPr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1762555693853981"/>
          <c:w val="0.65129204099732796"/>
          <c:h val="0.873653860151147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2.1599914824278785E-2"/>
                  <c:y val="-0.1171174284854979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3267993371106914E-2"/>
                  <c:y val="-0.1393702503150625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6410028515350254E-2"/>
                  <c:y val="-0.1156374471443410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7.5622268821982738E-2"/>
                  <c:y val="0.16681674004010999"/>
                </c:manualLayout>
              </c:layout>
              <c:numFmt formatCode="_-* #,##0.0_р_._-;\-* #,##0.0_р_._-;_-* &quot;-&quot;?_р_._-;_-@_-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>
                      <a:solidFill>
                        <a:srgbClr val="002060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3860705292004585"/>
                  <c:y val="0.131689728526651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083877254379143E-2"/>
                  <c:y val="1.682065400251864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8.8495606969595977E-2"/>
                  <c:y val="-6.29099646736281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0951491500944341E-2"/>
                  <c:y val="-8.012201491700339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2.2502592304558752E-2"/>
                  <c:y val="-0.122481159192066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3.2601470207013983E-2"/>
                  <c:y val="-3.217460209193279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1.0796601303558863E-2"/>
                  <c:y val="-0.1135667092548502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7.6472058660148876E-2"/>
                  <c:y val="-4.74502709331756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2">
                        <a:lumMod val="25000"/>
                      </a:schemeClr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обслуживание гос. и мун. долга</c:v>
                </c:pt>
                <c:pt idx="9">
                  <c:v>здравоохранение</c:v>
                </c:pt>
                <c:pt idx="10">
                  <c:v>средства массовой информации</c:v>
                </c:pt>
                <c:pt idx="11">
                  <c:v>охрана окружающей среды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0">
                  <c:v>552818.4</c:v>
                </c:pt>
                <c:pt idx="1">
                  <c:v>61730.400000000001</c:v>
                </c:pt>
                <c:pt idx="2">
                  <c:v>562895.80000000005</c:v>
                </c:pt>
                <c:pt idx="3">
                  <c:v>622597.6</c:v>
                </c:pt>
                <c:pt idx="4">
                  <c:v>2377943.2000000002</c:v>
                </c:pt>
                <c:pt idx="5">
                  <c:v>320089</c:v>
                </c:pt>
                <c:pt idx="6">
                  <c:v>164697.9</c:v>
                </c:pt>
                <c:pt idx="7">
                  <c:v>53266.7</c:v>
                </c:pt>
                <c:pt idx="8">
                  <c:v>66519.600000000006</c:v>
                </c:pt>
                <c:pt idx="9">
                  <c:v>175935.3</c:v>
                </c:pt>
                <c:pt idx="10">
                  <c:v>17302</c:v>
                </c:pt>
                <c:pt idx="11">
                  <c:v>2119.5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804831676032263"/>
          <c:y val="3.0550977434196651E-2"/>
          <c:w val="0.31195168521765126"/>
          <c:h val="0.96944912009089645"/>
        </c:manualLayout>
      </c:layout>
      <c:overlay val="0"/>
      <c:spPr>
        <a:solidFill>
          <a:schemeClr val="bg2">
            <a:lumMod val="90000"/>
          </a:schemeClr>
        </a:solidFill>
        <a:effectLst>
          <a:outerShdw blurRad="50800" dist="38100" dir="13500000" algn="br" rotWithShape="0">
            <a:schemeClr val="accent1">
              <a:lumMod val="50000"/>
              <a:alpha val="40000"/>
            </a:schemeClr>
          </a:outerShdw>
        </a:effectLst>
      </c:spPr>
      <c:txPr>
        <a:bodyPr/>
        <a:lstStyle/>
        <a:p>
          <a:pPr>
            <a:defRPr sz="1200">
              <a:solidFill>
                <a:schemeClr val="tx2">
                  <a:lumMod val="50000"/>
                </a:schemeClr>
              </a:solidFill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BEF7A24B-554D-4B99-A3CC-7667F56D1027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0672D4C-A99E-49DD-8A16-1D1994231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03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0391B76B-D742-4BD2-BF24-F4C760DB831C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257B995-136A-4A15-87A5-26420C3C1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9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93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18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06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58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002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3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12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30E2307-1E40-4E12-8716-25BFDA8E7013}" type="datetime1">
              <a:rPr lang="en-US" smtClean="0"/>
              <a:pPr/>
              <a:t>8/7/2015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8/7/2015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8/7/2015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8/7/2015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1EFC2E-847F-4CF8-8289-FAA88B334687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51EFC2E-847F-4CF8-8289-FAA88B334687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8/7/2015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8/7/2015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9144000" cy="1752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Основные параметры исполнения бюджета города Сочи  на 01</a:t>
            </a: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июля  2015 года</a:t>
            </a:r>
            <a:endParaRPr lang="en-US" sz="28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15816" y="5877272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Департамент по финансам и бюджету администрации города Сочи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70266"/>
              </p:ext>
            </p:extLst>
          </p:nvPr>
        </p:nvGraphicFramePr>
        <p:xfrm>
          <a:off x="395535" y="1397000"/>
          <a:ext cx="8280920" cy="4966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384376"/>
                <a:gridCol w="1368152"/>
                <a:gridCol w="1368152"/>
                <a:gridCol w="1224135"/>
              </a:tblGrid>
              <a:tr h="807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2015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01.07.2015г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0900000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9. Муниципальная программа города Сочи "Обеспечение доступным жильем жителей муниципального образования город-курорт Сочи" на </a:t>
                      </a:r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2014-201</a:t>
                      </a:r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годы</a:t>
                      </a:r>
                    </a:p>
                  </a:txBody>
                  <a:tcPr marL="7620" marR="7620" marT="7620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136 980,80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19 807,25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14,46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10. Муниципальная программа города Сочи "Поддержка и развитие объектов жилищно-коммунального хозяйства и благоустройства муниципального образования город-курорт Сочи" на </a:t>
                      </a:r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2014-201</a:t>
                      </a:r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годы</a:t>
                      </a:r>
                    </a:p>
                  </a:txBody>
                  <a:tcPr marL="7620" marR="7620" marT="7620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744 020,60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117 606,40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15,81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11. Муниципальная программа "Дорожная деятельность на территории муниципального образования город-курорт Сочи на </a:t>
                      </a:r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2014-201</a:t>
                      </a:r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годы"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342 934,80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90 478,53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26,38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12. Муниципальная программа города Сочи "Информационное освещение деятельности органов местного самоуправления муниципального образования  город-курорт Сочи" на </a:t>
                      </a:r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2014-201</a:t>
                      </a:r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33 224,20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16 868,72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50,77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996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13. Муниципальная программа "Обеспечение безопасности на территории муниципального образования город-курорт Сочи" на </a:t>
                      </a:r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2014-201</a:t>
                      </a:r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331 265,80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138 914,99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41,93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14. Муниципальная программа города Сочи "Поддержка районных социально ориентированных казачьих обществ Черноморского окружного казачьего общества Кубанского войскового казачьего общества города Сочи на </a:t>
                      </a:r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2014-201</a:t>
                      </a:r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годы"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10 074,80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4 400,00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43,67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83671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01.07.2015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продолжение)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60784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14922"/>
              </p:ext>
            </p:extLst>
          </p:nvPr>
        </p:nvGraphicFramePr>
        <p:xfrm>
          <a:off x="395535" y="1397000"/>
          <a:ext cx="8280920" cy="5344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384376"/>
                <a:gridCol w="1368152"/>
                <a:gridCol w="1368152"/>
                <a:gridCol w="1224135"/>
              </a:tblGrid>
              <a:tr h="807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lbertus MT" panose="020E06020303040203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2015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01.07.2015г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. Муниципальная программа города Сочи "Обеспечение участия города Сочи в организации и проведении XXII Олимпийских и XI </a:t>
                      </a:r>
                      <a:r>
                        <a:rPr lang="ru-RU" sz="1100" b="0" i="0" u="none" strike="noStrike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Паралимпийских</a:t>
                      </a:r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зимних игр 2014 года, постолимпийского использования олимпийских объектов и развития Имеретинской низменности города-курорта Сочи"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992 556,80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442 925,01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44,62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1700000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16.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Муниципальная программа «Транспортное обслуживание населения муниципального образования город-курорт Сочи на 2014-2017 годы»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352 761,00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111 704,96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31,67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17. Муниципальная программа "Управление муниципальным имуществом города-курорта Сочи" на </a:t>
                      </a:r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2014-201</a:t>
                      </a:r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годы"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57 948,30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25 553,03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44,10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18. Муниципальная программа "Поддержка малого и среднего предпринимательства в городе Сочи на 2014-2017 годы"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4 000,00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559,26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13,98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996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19. Муниципальная программа "Развитие международных, внешнеэкономических, внутренних связей и городских </a:t>
                      </a:r>
                      <a:r>
                        <a:rPr lang="ru-RU" sz="1100" b="0" i="0" u="none" strike="noStrik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имиджевых</a:t>
                      </a:r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мероприятий муниципального образования город-курорт Сочи" на </a:t>
                      </a:r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2014-201</a:t>
                      </a:r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18 476,70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5 935,65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32,13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20. Муниципальная программа "Развитие территориального общественного самоуправления в муниципальном образовании город-курорт Сочи" на </a:t>
                      </a:r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2014-201</a:t>
                      </a:r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13 170,00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3 223,00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24,47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674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21. Муниципальная программа города Сочи "Социальная поддержка граждан на </a:t>
                      </a:r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2014-201</a:t>
                      </a:r>
                      <a:r>
                        <a:rPr lang="en-US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годы"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185 708,40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92 480,04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49,80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83671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01.07.2015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продолжение)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30000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67544" y="83671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01.07.2015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окончание)</a:t>
            </a:r>
            <a:endParaRPr lang="ru-RU" sz="14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458169"/>
              </p:ext>
            </p:extLst>
          </p:nvPr>
        </p:nvGraphicFramePr>
        <p:xfrm>
          <a:off x="343016" y="1556792"/>
          <a:ext cx="8280920" cy="5283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384376"/>
                <a:gridCol w="1368152"/>
                <a:gridCol w="1368152"/>
                <a:gridCol w="1224135"/>
              </a:tblGrid>
              <a:tr h="807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2015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01.07.2015г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2300000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22. Муниципальная программа города Сочи "Обеспечение разработки градостроительной и землеустроительной документации муниципального образования город-курорт Сочи на 2014-2017 годы"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60 825,00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26 146,96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42,99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2400000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23. Муниципальная программа  города Сочи "Развитие инфраструктуры муниципального образования город-курорт Сочи" на 2014-2017 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385 174,10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251 849,18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65,39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2500000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24. Муниципальная программа "Развитие информационного общества и формирование электронного правительства в муниципальном образовании город-курорт Сочи" на 2014-2017 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228 923,90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131 556,31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57,47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2600000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25. Муниципальная программа города Сочи "Благоустройство территории муниципального образования город-курорт Сочи" на 2014-2017 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381230,9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117 852,90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30,91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2700000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26.Муниципальная программа «Развитие и поддержка сельского хозяйства в городе Сочи на 2015-2017 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12 474,10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998,77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8,01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2800000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27. Муниципальная программа «Развитие здравоохранения в городе курорте Сочи» на 2015-2017 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462 419,00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174 214,51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37,67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1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ru-RU" sz="11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00000</a:t>
                      </a:r>
                      <a:endParaRPr lang="ru-RU" sz="1100" b="0" i="0" u="none" strike="noStrike" dirty="0"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1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r>
                        <a:rPr lang="ru-RU" sz="11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. Муниципальная программа города Сочи "Обеспечение участия города Сочи в подготовке и проведении Кубка конфедераций в 2017 году и чемпионата мира по футболу в 2018 году в Российской Федерации"</a:t>
                      </a:r>
                      <a:endParaRPr lang="ru-RU" sz="1100" b="0" i="0" u="none" strike="noStrike" dirty="0"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r>
                        <a:rPr lang="en-US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2,</a:t>
                      </a:r>
                      <a:r>
                        <a:rPr lang="en-US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Итого расходов</a:t>
                      </a:r>
                    </a:p>
                  </a:txBody>
                  <a:tcPr marL="7620" marR="7620" marT="7620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  <a:r>
                        <a:rPr lang="ru-RU" sz="1400" b="1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  <a:r>
                        <a:rPr lang="en-US" sz="1400" b="1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9 720</a:t>
                      </a:r>
                      <a:r>
                        <a:rPr lang="ru-RU" sz="1400" b="1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US" sz="1400" b="1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ru-RU" sz="1400" b="1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4 470 166,28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42,3</a:t>
                      </a:r>
                      <a:r>
                        <a:rPr lang="en-US" sz="1400" b="1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579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572528"/>
              </p:ext>
            </p:extLst>
          </p:nvPr>
        </p:nvGraphicFramePr>
        <p:xfrm>
          <a:off x="598280" y="2060848"/>
          <a:ext cx="8064896" cy="183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016224"/>
                <a:gridCol w="1728192"/>
                <a:gridCol w="136815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План 2015 года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тыс.рублях</a:t>
                      </a:r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 </a:t>
                      </a:r>
                      <a:r>
                        <a:rPr lang="ru-RU" sz="1400" b="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тыс.рублях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Налоговые и неналоговые доходы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6 980 000,00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726 507</a:t>
                      </a: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</a:t>
                      </a: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33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39,06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Безвозмездные поступления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4 86</a:t>
                      </a: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  <a:r>
                        <a:rPr lang="en-US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770</a:t>
                      </a: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</a:t>
                      </a: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2</a:t>
                      </a: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</a:t>
                      </a: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074</a:t>
                      </a: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</a:t>
                      </a: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18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45,49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Всего доходов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11 84</a:t>
                      </a: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770</a:t>
                      </a: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</a:t>
                      </a: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4938581,5</a:t>
                      </a: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41,70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8280" y="1569274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доходы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8280" y="4653136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расходы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197865"/>
              </p:ext>
            </p:extLst>
          </p:nvPr>
        </p:nvGraphicFramePr>
        <p:xfrm>
          <a:off x="2123728" y="4590420"/>
          <a:ext cx="6552728" cy="99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1368152"/>
              </a:tblGrid>
              <a:tr h="56677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План 2015 года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тыс.рублях</a:t>
                      </a:r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 </a:t>
                      </a:r>
                      <a:r>
                        <a:rPr lang="ru-RU" sz="1400" b="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тыс.рублях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287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12 14</a:t>
                      </a: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9529</a:t>
                      </a: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</a:t>
                      </a: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4977915</a:t>
                      </a: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</a:t>
                      </a: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40,97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215440" y="764704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Основные параметры исполнения бюджета города Сочи </a:t>
            </a:r>
            <a:endParaRPr lang="ru-RU" b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на 01.0</a:t>
            </a:r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</a:rPr>
              <a:t>7</a:t>
            </a:r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.2015 </a:t>
            </a:r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836712"/>
            <a:ext cx="8568952" cy="106680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Структура доходной части бюджета города Сочи на 01.0</a:t>
            </a:r>
            <a:r>
              <a:rPr lang="en-US" sz="1800" dirty="0" smtClean="0"/>
              <a:t>7</a:t>
            </a:r>
            <a:r>
              <a:rPr lang="ru-RU" sz="1800" dirty="0" smtClean="0"/>
              <a:t>.2015 год </a:t>
            </a:r>
            <a:endParaRPr lang="ru-RU" sz="18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789514"/>
              </p:ext>
            </p:extLst>
          </p:nvPr>
        </p:nvGraphicFramePr>
        <p:xfrm>
          <a:off x="251520" y="2249488"/>
          <a:ext cx="8568952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9810586"/>
              </p:ext>
            </p:extLst>
          </p:nvPr>
        </p:nvGraphicFramePr>
        <p:xfrm>
          <a:off x="283136" y="2690232"/>
          <a:ext cx="8753360" cy="414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9768" y="727015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Показатели исполнения доходной части бюджета города Сочи </a:t>
            </a:r>
          </a:p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налоговые и неналоговые доходы (тыс.руб.)</a:t>
            </a:r>
            <a:endParaRPr lang="ru-RU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908595"/>
              </p:ext>
            </p:extLst>
          </p:nvPr>
        </p:nvGraphicFramePr>
        <p:xfrm>
          <a:off x="1403647" y="1556792"/>
          <a:ext cx="6768753" cy="889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67775"/>
                <a:gridCol w="2371454"/>
                <a:gridCol w="19295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Исполнено на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01.0</a:t>
                      </a:r>
                      <a:r>
                        <a:rPr lang="en-US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7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.2015 года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Исполнено на 01.0</a:t>
                      </a:r>
                      <a:r>
                        <a:rPr lang="en-US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7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.</a:t>
                      </a:r>
                      <a:r>
                        <a:rPr lang="ru-RU" sz="1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2014 года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% динамики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2726507,33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3038611,</a:t>
                      </a:r>
                      <a:r>
                        <a:rPr lang="en-US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1</a:t>
                      </a:r>
                      <a:endParaRPr lang="ru-RU" sz="16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89,73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2492896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</a:rPr>
              <a:t>В том числе в разрезе доходных источников</a:t>
            </a:r>
            <a:endParaRPr lang="ru-RU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/>
              <a:t>Динамика поступления доходов в бюджет города Сочи </a:t>
            </a:r>
            <a:br>
              <a:rPr lang="ru-RU" sz="1800" b="1" dirty="0" smtClean="0"/>
            </a:br>
            <a:r>
              <a:rPr lang="ru-RU" sz="1800" b="1" dirty="0" smtClean="0"/>
              <a:t>за январь-июнь 2013-2015 г.г.</a:t>
            </a:r>
            <a:endParaRPr lang="ru-RU" sz="18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87312896"/>
              </p:ext>
            </p:extLst>
          </p:nvPr>
        </p:nvGraphicFramePr>
        <p:xfrm>
          <a:off x="467544" y="2060848"/>
          <a:ext cx="4320480" cy="4416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14165053"/>
              </p:ext>
            </p:extLst>
          </p:nvPr>
        </p:nvGraphicFramePr>
        <p:xfrm>
          <a:off x="4427984" y="2204864"/>
          <a:ext cx="4608512" cy="4282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9522324"/>
              </p:ext>
            </p:extLst>
          </p:nvPr>
        </p:nvGraphicFramePr>
        <p:xfrm>
          <a:off x="251520" y="2204864"/>
          <a:ext cx="8640960" cy="4368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2068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tx2">
                    <a:lumMod val="50000"/>
                  </a:schemeClr>
                </a:solidFill>
              </a:rPr>
              <a:t>Показатели исполнения расходной части бюджета города Сочи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3912" y="1261303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Сумма расходов бюджета города по состоянию на 01.0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7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.2015 года </a:t>
            </a:r>
          </a:p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составила –  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4977915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40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тыс.рублей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912" y="1977558"/>
            <a:ext cx="3004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Структура расходов: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851743"/>
              </p:ext>
            </p:extLst>
          </p:nvPr>
        </p:nvGraphicFramePr>
        <p:xfrm>
          <a:off x="179512" y="1285858"/>
          <a:ext cx="8784974" cy="51355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2806"/>
                <a:gridCol w="850776"/>
                <a:gridCol w="1825308"/>
                <a:gridCol w="1338042"/>
                <a:gridCol w="1338042"/>
              </a:tblGrid>
              <a:tr h="6691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</a:t>
                      </a:r>
                      <a:r>
                        <a:rPr lang="ru-RU" sz="12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бюджета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Код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Годовые назначения, тыс.руб.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 тыс.руб.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 %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ОБЩЕГОСУДАРСТВЕННЫЕ ВОПРОСЫ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01 00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1534690,0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552818,4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36,2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402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 БЕЗОПАСНОСТЬ И ПРАВООХРАНИТЕЛЬНАЯ ДЕЯТЕЛЬНОСТЬ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03 00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180896,1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61730,4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34,12</a:t>
                      </a:r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487290">
                <a:tc>
                  <a:txBody>
                    <a:bodyPr/>
                    <a:lstStyle/>
                    <a:p>
                      <a:pPr algn="l" fontAlgn="ctr"/>
                      <a:endParaRPr lang="ru-RU" sz="90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 ЭКОНОМИКА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04 00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1407439,2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562895,8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39,99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922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ЖИЛИЩНО-КОММУНАЛЬНОЕ ХОЗЯЙСТВО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05 00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2200570,4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622597,6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28,29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ОХРАНА 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ОКРУЖАЮЩЕЙ </a:t>
                      </a:r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СРЕДЫ</a:t>
                      </a:r>
                      <a:r>
                        <a:rPr lang="en-US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06 00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6070,3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2119,5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34,92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ОБРАЗОВАНИЕ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07 00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5045892,8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2377943,2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47,13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КУЛЬТУРА, КИНЕМАТОГРАФИЯ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08 00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676376,7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320089,0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47,32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ЗДРАВООХРАНЕНИЕ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09 00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464040,5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175935,3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37,91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СОЦИАЛЬНАЯ ПОЛИТИКА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302914,9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164697,9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54,37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ФИЗИЧЕСКАЯ КУЛЬТУРА И СПОРТ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142212,7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53266,7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37,46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СРЕДСТВА МАССОВОЙ ИНФОРМАЦИИ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33657,5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17302,0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51,41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029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ОБСЛУЖИВАНИЕ ГОСУДАРСТВЕННОГО И МУНИЦИПАЛЬНОГО ДОЛГА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154768,0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66519,6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42,98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92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</a:t>
                      </a:r>
                      <a:r>
                        <a:rPr lang="ru-RU" sz="16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всего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12149529,1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4977915,4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40,97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653266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Исполнение расходной части бюджета города Сочи </a:t>
            </a:r>
          </a:p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по состоянию на 01.0</a:t>
            </a:r>
            <a:r>
              <a:rPr lang="en-US" b="1" u="sng" dirty="0" smtClean="0">
                <a:solidFill>
                  <a:srgbClr val="002060"/>
                </a:solidFill>
              </a:rPr>
              <a:t>7</a:t>
            </a:r>
            <a:r>
              <a:rPr lang="ru-RU" b="1" u="sng" dirty="0" smtClean="0">
                <a:solidFill>
                  <a:srgbClr val="002060"/>
                </a:solidFill>
              </a:rPr>
              <a:t>.2015 года</a:t>
            </a:r>
            <a:endParaRPr lang="ru-RU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8683900"/>
              </p:ext>
            </p:extLst>
          </p:nvPr>
        </p:nvGraphicFramePr>
        <p:xfrm>
          <a:off x="179512" y="1268760"/>
          <a:ext cx="8784978" cy="5328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4"/>
                <a:gridCol w="760949"/>
                <a:gridCol w="741098"/>
                <a:gridCol w="708404"/>
                <a:gridCol w="719302"/>
                <a:gridCol w="742655"/>
                <a:gridCol w="859426"/>
                <a:gridCol w="817388"/>
                <a:gridCol w="708404"/>
                <a:gridCol w="711128"/>
              </a:tblGrid>
              <a:tr h="33083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Направление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(раздел, подраздел)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1</a:t>
                      </a:r>
                      <a:r>
                        <a:rPr lang="ru-RU" sz="140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июля </a:t>
                      </a:r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2015 </a:t>
                      </a:r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года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1 июля 2014 года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53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Уточненные годовые назначения,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Исполнено,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% Исполнения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Уточненные годовые назначения,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Исполнено прошлый год,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900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kumimoji="0" lang="ru-RU" sz="900" b="0" i="0" u="none" strike="noStrike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% Исполнения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751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Общегосударственные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вопросы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1534,7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12,63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552,8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11,11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36,2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1526,24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457,17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9,84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4154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безопасность 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180,9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1,49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61,7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1,24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34,12</a:t>
                      </a:r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147,07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51,22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1,10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34,8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354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экономика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1407,44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11,58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562,9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11,31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39,99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2121,90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946,79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20,38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44,6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751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Жилищно-коммунальное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хозяйство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2200,57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18,11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622,6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12,51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28,29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3691,82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380,58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8,19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10,3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528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Охрана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окружающей среды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6,07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0,05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2,1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0,04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34,92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6,02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2,6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0,06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43,2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528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Образование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5045,9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41,53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2377,9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47,77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47,13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4927,88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2168,89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46,68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44,0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528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676,37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5,57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320,0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6,43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47,32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661,16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237,21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5,10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35,9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528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Здравоохранение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464,04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3,82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176,0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3,54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37,91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447,78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200,75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4,32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44,8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528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Социальная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политика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302,91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2,49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164,7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3,31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54,37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244,15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81,87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1,76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33,5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528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Физ.культура</a:t>
                      </a:r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и спорт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142,21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1,17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53,3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1,07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37,46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158,28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70,53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1,52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44,6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751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Средства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массовой информации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33,65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0,28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17,3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0,35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51,41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47,78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9,8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0,21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20,6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4109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Обслуживание муниципального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долга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154,77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1,27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66,5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1,34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42,98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102,3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39,24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0,84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38,4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Итого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12149,53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100,00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4977,9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100,00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40,97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14082,4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4646,7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632523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100,00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33,0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548680"/>
            <a:ext cx="8256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Показатели исполнения расходной части бюджета города Сочи в сравнении с аналогичным периодом прошлого года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26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111437"/>
              </p:ext>
            </p:extLst>
          </p:nvPr>
        </p:nvGraphicFramePr>
        <p:xfrm>
          <a:off x="343926" y="1628800"/>
          <a:ext cx="8280920" cy="5075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384376"/>
                <a:gridCol w="1368152"/>
                <a:gridCol w="1368152"/>
                <a:gridCol w="1224135"/>
              </a:tblGrid>
              <a:tr h="807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2015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01.07.2015г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0100000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1. Муниципальная программа города Сочи "Развитие отрасли "Образование" города Сочи"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2014-201</a:t>
                      </a:r>
                      <a:r>
                        <a:rPr lang="en-US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годы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4576127,90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2131091,45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46,57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2. Муниципальная программа города Сочи "Дети Сочи"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2014-201</a:t>
                      </a:r>
                      <a:r>
                        <a:rPr lang="en-US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годы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17420,20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5239,58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30,08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3. Муниципальная программа города Сочи "Развитие отрасли "Культура" города Сочи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2014-201</a:t>
                      </a:r>
                      <a:r>
                        <a:rPr lang="en-US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годы"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770413,70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365136,42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47,39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4. Муниципальная программа  города Сочи "Молодежь Сочи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2014-201</a:t>
                      </a:r>
                      <a:r>
                        <a:rPr lang="en-US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годы"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41928,20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15379,38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36,68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5. Муниципальная программа города Сочи "Развитие отрасли "Физическая культура и спорт" города Сочи (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2014-201</a:t>
                      </a:r>
                      <a:r>
                        <a:rPr lang="en-US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годы)"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367695,20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165872,91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45,11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6. Муниципальная программа города Сочи "Доступная среда"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2014-201</a:t>
                      </a:r>
                      <a:r>
                        <a:rPr lang="en-US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820,00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0700000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7. Муниципальная программа города Сочи "Меры по профилактике наркомании, вредных зависимостей и пропаганде здорового образа жизни в городе Сочи"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2014-201</a:t>
                      </a:r>
                      <a:r>
                        <a:rPr lang="en-US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2548,50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529,36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20,77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0800000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8. Муниципальная программа "Развитие санаторно-курортного и туристского комплекса в муниципальном образовании город-курорт Сочи на 2014-2018 годы"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27785,20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13841,71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49,82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83671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01.07.2015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03840" y="1359932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В </a:t>
            </a:r>
            <a:r>
              <a:rPr lang="ru-RU" sz="1100" dirty="0" err="1" smtClean="0"/>
              <a:t>тыс.рублях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483660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79FDC98-7AF7-4E72-BB26-8372763C82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1411</Words>
  <Application>Microsoft Office PowerPoint</Application>
  <PresentationFormat>Экран (4:3)</PresentationFormat>
  <Paragraphs>447</Paragraphs>
  <Slides>12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 Unicode MS</vt:lpstr>
      <vt:lpstr>Albertus MT</vt:lpstr>
      <vt:lpstr>Albertus MT Lt</vt:lpstr>
      <vt:lpstr>Calibri</vt:lpstr>
      <vt:lpstr>Georgia</vt:lpstr>
      <vt:lpstr>Trebuchet MS</vt:lpstr>
      <vt:lpstr>Wingdings 2</vt:lpstr>
      <vt:lpstr>Городская</vt:lpstr>
      <vt:lpstr>Презентация PowerPoint</vt:lpstr>
      <vt:lpstr>Презентация PowerPoint</vt:lpstr>
      <vt:lpstr>Структура доходной части бюджета города Сочи на 01.07.2015 год </vt:lpstr>
      <vt:lpstr>Презентация PowerPoint</vt:lpstr>
      <vt:lpstr>Динамика поступления доходов в бюджет города Сочи  за январь-июнь 2013-2015 г.г.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2013-09-23T05:31:03Z</dcterms:created>
  <dcterms:modified xsi:type="dcterms:W3CDTF">2015-08-07T11:48:50Z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TC100819229990</vt:lpwstr>
  </property>
</Properties>
</file>