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3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8" r:id="rId4"/>
    <p:sldId id="271" r:id="rId5"/>
    <p:sldId id="259" r:id="rId6"/>
    <p:sldId id="272" r:id="rId7"/>
    <p:sldId id="260" r:id="rId8"/>
    <p:sldId id="261" r:id="rId9"/>
    <p:sldId id="270" r:id="rId10"/>
    <p:sldId id="273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C78"/>
    <a:srgbClr val="F9966F"/>
    <a:srgbClr val="A6DF89"/>
    <a:srgbClr val="178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94628" autoAdjust="0"/>
  </p:normalViewPr>
  <p:slideViewPr>
    <p:cSldViewPr>
      <p:cViewPr varScale="1">
        <p:scale>
          <a:sx n="110" d="100"/>
          <a:sy n="110" d="100"/>
        </p:scale>
        <p:origin x="160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1.5687275201710918E-3"/>
                  <c:y val="-7.7165816827962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9004690385924092E-2"/>
                  <c:y val="-0.262237792963104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7445805385438E-2"/>
                  <c:y val="6.0487703354261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829493535530293E-3"/>
                  <c:y val="0.114019448009527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8580246913580272E-4"/>
                  <c:y val="-5.0296576364077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35063672596481E-3"/>
                  <c:y val="-0.118533883705065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7845764071157782E-2"/>
                  <c:y val="-6.0407460080705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Albertus MT Lt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rgbClr val="C00000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прибыль</c:v>
                </c:pt>
                <c:pt idx="1">
                  <c:v>Налог на доходы физ.лиц</c:v>
                </c:pt>
                <c:pt idx="2">
                  <c:v>Налоги на имущество</c:v>
                </c:pt>
                <c:pt idx="3">
                  <c:v>Единый налог на вмененный доход</c:v>
                </c:pt>
                <c:pt idx="4">
                  <c:v>Аренда земли</c:v>
                </c:pt>
                <c:pt idx="5">
                  <c:v>Доходы от сдачи в аренду имущества</c:v>
                </c:pt>
                <c:pt idx="6">
                  <c:v>Прочие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103976.8</c:v>
                </c:pt>
                <c:pt idx="1">
                  <c:v>625233.1</c:v>
                </c:pt>
                <c:pt idx="2">
                  <c:v>166327.70000000001</c:v>
                </c:pt>
                <c:pt idx="3">
                  <c:v>127274.2</c:v>
                </c:pt>
                <c:pt idx="4">
                  <c:v>332737.40000000002</c:v>
                </c:pt>
                <c:pt idx="5">
                  <c:v>18881.400000000001</c:v>
                </c:pt>
                <c:pt idx="6">
                  <c:v>138128.70000000001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121046801283788"/>
          <c:y val="6.8320788095320689E-2"/>
          <c:w val="0.33983250596429793"/>
          <c:h val="0.863358423809358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219157926437899"/>
          <c:y val="4.7028845753249636E-2"/>
          <c:w val="0.7609633329372949"/>
          <c:h val="0.755965916981447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01.04.2014г.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1.1569271685387142E-2"/>
                  <c:y val="-3.06116054643439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единый налог на вмененный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 организаций</c:v>
                </c:pt>
                <c:pt idx="6">
                  <c:v>налог на доходы физ.лиц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138128.70000000001</c:v>
                </c:pt>
                <c:pt idx="1">
                  <c:v>18881.400000000001</c:v>
                </c:pt>
                <c:pt idx="2">
                  <c:v>127274.2</c:v>
                </c:pt>
                <c:pt idx="3">
                  <c:v>332737.40000000002</c:v>
                </c:pt>
                <c:pt idx="4">
                  <c:v>166327.70000000001</c:v>
                </c:pt>
                <c:pt idx="5">
                  <c:v>103976.8</c:v>
                </c:pt>
                <c:pt idx="6">
                  <c:v>625233.1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01.04.2013г.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единый налог на вмененный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 организаций</c:v>
                </c:pt>
                <c:pt idx="6">
                  <c:v>налог на доходы физ.лиц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104054.47</c:v>
                </c:pt>
                <c:pt idx="1">
                  <c:v>19189.12</c:v>
                </c:pt>
                <c:pt idx="2">
                  <c:v>121744.42</c:v>
                </c:pt>
                <c:pt idx="3">
                  <c:v>341391.13</c:v>
                </c:pt>
                <c:pt idx="4">
                  <c:v>76841.61</c:v>
                </c:pt>
                <c:pt idx="5">
                  <c:v>82831.210000000006</c:v>
                </c:pt>
                <c:pt idx="6">
                  <c:v>692050.07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4"/>
        <c:overlap val="-45"/>
        <c:axId val="209253032"/>
        <c:axId val="209253424"/>
      </c:barChart>
      <c:catAx>
        <c:axId val="2092530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accent1">
                    <a:lumMod val="50000"/>
                  </a:schemeClr>
                </a:solidFill>
                <a:latin typeface="Antique Olive" pitchFamily="34" charset="0"/>
              </a:defRPr>
            </a:pPr>
            <a:endParaRPr lang="ru-RU"/>
          </a:p>
        </c:txPr>
        <c:crossAx val="209253424"/>
        <c:crosses val="autoZero"/>
        <c:auto val="1"/>
        <c:lblAlgn val="ctr"/>
        <c:lblOffset val="100"/>
        <c:noMultiLvlLbl val="0"/>
      </c:catAx>
      <c:valAx>
        <c:axId val="209253424"/>
        <c:scaling>
          <c:orientation val="minMax"/>
        </c:scaling>
        <c:delete val="0"/>
        <c:axPos val="b"/>
        <c:majorGridlines>
          <c:spPr>
            <a:ln w="28575"/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209253032"/>
        <c:crosses val="autoZero"/>
        <c:crossBetween val="between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70056371051364652"/>
          <c:y val="0.38367019049165541"/>
          <c:w val="0.23702053938451267"/>
          <c:h val="0.13649001706402394"/>
        </c:manualLayout>
      </c:layout>
      <c:overlay val="0"/>
      <c:txPr>
        <a:bodyPr/>
        <a:lstStyle/>
        <a:p>
          <a:pPr>
            <a:defRPr sz="14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2632620023868887"/>
          <c:y val="6.188652405141451E-2"/>
          <c:w val="0.65564168311099036"/>
          <c:h val="0.8225736785052765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     Налоговые доходы (млн.руб.)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897.9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     Налоговые доходы (млн.руб.)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985.9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036497848950697E-2"/>
                  <c:y val="2.78454058149977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     Налоговые доходы (млн.руб.)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1090.5999999999999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9254208"/>
        <c:axId val="209254600"/>
        <c:axId val="174632040"/>
      </c:bar3DChart>
      <c:catAx>
        <c:axId val="209254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209254600"/>
        <c:crosses val="autoZero"/>
        <c:auto val="1"/>
        <c:lblAlgn val="ctr"/>
        <c:lblOffset val="100"/>
        <c:noMultiLvlLbl val="0"/>
      </c:catAx>
      <c:valAx>
        <c:axId val="209254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09254208"/>
        <c:crosses val="autoZero"/>
        <c:crossBetween val="between"/>
      </c:valAx>
      <c:serAx>
        <c:axId val="1746320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09254600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8557017711133258"/>
          <c:y val="2.8864491727281703E-2"/>
          <c:w val="0.56371659367864602"/>
          <c:h val="0.856759665299938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444.4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452.2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90474690208550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421.9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4543912"/>
        <c:axId val="174544304"/>
        <c:axId val="174692880"/>
      </c:bar3DChart>
      <c:catAx>
        <c:axId val="174543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174544304"/>
        <c:crosses val="autoZero"/>
        <c:auto val="1"/>
        <c:lblAlgn val="ctr"/>
        <c:lblOffset val="100"/>
        <c:noMultiLvlLbl val="0"/>
      </c:catAx>
      <c:valAx>
        <c:axId val="174544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74543912"/>
        <c:crosses val="autoZero"/>
        <c:crossBetween val="between"/>
      </c:valAx>
      <c:serAx>
        <c:axId val="174692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74544304"/>
        <c:crosses val="autoZero"/>
      </c:serAx>
    </c:plotArea>
    <c:legend>
      <c:legendPos val="r"/>
      <c:layout>
        <c:manualLayout>
          <c:xMode val="edge"/>
          <c:yMode val="edge"/>
          <c:x val="0.77778754267767936"/>
          <c:y val="0.38622626002250826"/>
          <c:w val="0.16693252988473917"/>
          <c:h val="0.2334780964122105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9394882050142578E-3"/>
          <c:y val="0.1263461398488524"/>
          <c:w val="0.65129204099732796"/>
          <c:h val="0.873653860151147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8371384660963596E-2"/>
                  <c:y val="-0.1229311504257063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870491241713992E-2"/>
                  <c:y val="-0.1422771112851667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0214142873014111E-2"/>
                  <c:y val="-9.528942035361159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4469433951783243E-2"/>
                  <c:y val="-0.1093350521197883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8.4226521127282156E-2"/>
                  <c:y val="0.1200622846462350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0321052290486239"/>
                  <c:y val="-0.2652675433637279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6766354664296561E-2"/>
                  <c:y val="7.37125009212688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8.4150487908750876E-2"/>
                  <c:y val="-4.814654424585727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5710754360626598E-2"/>
                  <c:y val="-8.534612474233080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2.3783005591971263E-2"/>
                  <c:y val="-8.97535668557423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4.0191483353701443E-2"/>
                  <c:y val="-8.014581913282156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5.0016606951079512E-2"/>
                  <c:y val="-1.25679392919252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bg2">
                        <a:lumMod val="25000"/>
                      </a:schemeClr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охрана окружающей среды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средства массовой информации</c:v>
                </c:pt>
                <c:pt idx="9">
                  <c:v>здравоохранение</c:v>
                </c:pt>
                <c:pt idx="10">
                  <c:v>физическая культура и спорт</c:v>
                </c:pt>
                <c:pt idx="11">
                  <c:v>обслуживание гос. и мун. долга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187558.39999999999</c:v>
                </c:pt>
                <c:pt idx="1">
                  <c:v>19311.7</c:v>
                </c:pt>
                <c:pt idx="2">
                  <c:v>285551.40000000002</c:v>
                </c:pt>
                <c:pt idx="3">
                  <c:v>1029.5</c:v>
                </c:pt>
                <c:pt idx="4">
                  <c:v>157824.29999999999</c:v>
                </c:pt>
                <c:pt idx="5">
                  <c:v>836078</c:v>
                </c:pt>
                <c:pt idx="6">
                  <c:v>88600.4</c:v>
                </c:pt>
                <c:pt idx="7">
                  <c:v>30652.1</c:v>
                </c:pt>
                <c:pt idx="8">
                  <c:v>1256.8</c:v>
                </c:pt>
                <c:pt idx="9">
                  <c:v>97503.6</c:v>
                </c:pt>
                <c:pt idx="10">
                  <c:v>28552.3</c:v>
                </c:pt>
                <c:pt idx="11">
                  <c:v>26559.599999999999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804831676032263"/>
          <c:y val="3.0550977434196651E-2"/>
          <c:w val="0.31195168521765126"/>
          <c:h val="0.96944912009089645"/>
        </c:manualLayout>
      </c:layout>
      <c:overlay val="0"/>
      <c:spPr>
        <a:solidFill>
          <a:schemeClr val="bg2">
            <a:lumMod val="90000"/>
          </a:schemeClr>
        </a:solidFill>
        <a:effectLst>
          <a:outerShdw blurRad="50800" dist="38100" dir="13500000" algn="br" rotWithShape="0">
            <a:schemeClr val="accent1">
              <a:lumMod val="50000"/>
              <a:alpha val="40000"/>
            </a:schemeClr>
          </a:outerShdw>
        </a:effectLst>
      </c:spPr>
      <c:txPr>
        <a:bodyPr/>
        <a:lstStyle/>
        <a:p>
          <a:pPr>
            <a:defRPr sz="12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BEF7A24B-554D-4B99-A3CC-7667F56D1027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0672D4C-A99E-49DD-8A16-1D1994231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03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0391B76B-D742-4BD2-BF24-F4C760DB831C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257B995-136A-4A15-87A5-26420C3C1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9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9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18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06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58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02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3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1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0E2307-1E40-4E12-8716-25BFDA8E7013}" type="datetime1">
              <a:rPr lang="en-US" smtClean="0"/>
              <a:pPr/>
              <a:t>4/18/2014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4/18/2014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4/18/2014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1EFC2E-847F-4CF8-8289-FAA88B334687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51EFC2E-847F-4CF8-8289-FAA88B334687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4/18/2014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4/18/2014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1752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Основные параметры исполнения бюджета города Сочи  на 01</a:t>
            </a: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апреля 2014 года</a:t>
            </a:r>
            <a:endParaRPr lang="en-US" sz="28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15816" y="5877272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Управление по финансам, бюджету и контролю администрации города Сочи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761123"/>
              </p:ext>
            </p:extLst>
          </p:nvPr>
        </p:nvGraphicFramePr>
        <p:xfrm>
          <a:off x="395535" y="1397000"/>
          <a:ext cx="8280920" cy="4966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807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2014 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01.04.2014г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0900000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9. Муниципальная программа города Сочи "Обеспечение доступным жильем жителей муниципального образования город-курорт Сочи" на 2014-2016 годы</a:t>
                      </a:r>
                    </a:p>
                  </a:txBody>
                  <a:tcPr marL="7620" marR="7620" marT="7620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110667,5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3957,03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3,58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10. Муниципальная программа города Сочи "Поддержка и развитие объектов жилищно-коммунального хозяйства и благоустройства муниципального образования город-курорт Сочи" на 2014-2016 годы</a:t>
                      </a:r>
                    </a:p>
                  </a:txBody>
                  <a:tcPr marL="7620" marR="7620" marT="7620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406578,2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12354,46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3,04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11. Муниципальная программа "Дорожная деятельность на территории муниципального образования город-курорт Сочи на 2014-2016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330950,8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73898,91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22,33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12. Муниципальная программа города Сочи "Информационное освещение деятельности органов местного самоуправления муниципального образования  город-курорт Сочи" на 2014-2016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34 273,4  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1256,81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3,67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96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13. Муниципальная программа "Обеспечение безопасности на территории муниципального образования город-курорт Сочи" на 2014-2016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173 187,6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27348,40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15,79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14. Муниципальная программа города Сочи "Поддержка районных социально ориентированных казачьих обществ Черноморского окружного казачьего общества Кубанского войскового казачьего общества города Сочи на 2014-2016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10 605,0  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1178,50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11,11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836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01.04.2014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60784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804110"/>
              </p:ext>
            </p:extLst>
          </p:nvPr>
        </p:nvGraphicFramePr>
        <p:xfrm>
          <a:off x="395535" y="1397000"/>
          <a:ext cx="8280920" cy="4401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807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2014 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01.04.2014г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15. Муниципальная программа города Сочи "Обеспечение участия города Сочи в организации и проведении XXII Олимпийских и XI </a:t>
                      </a:r>
                      <a:r>
                        <a:rPr lang="ru-RU" sz="1100" b="0" i="0" u="none" strike="noStrike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Паралимпийских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зимних игр 2014 года"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642 569,9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213454,18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17. Муниципальная программа "Управление муниципальным имуществом города-курорта Сочи" на 2014-2016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272 727,9  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8609,74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3,16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18. Муниципальная программа "Поддержка малого и среднего предпринимательства в городе Сочи на 2014-2017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4 000,0  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96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19. Муниципальная программа "Развитие международных, внешнеэкономических, внутренних связей и городских </a:t>
                      </a:r>
                      <a:r>
                        <a:rPr lang="ru-RU" sz="1100" b="0" i="0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имиджевых</a:t>
                      </a:r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мероприятий муниципального образования город-курорт Сочи" на 2014-2016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20 384,5  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36,25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0,18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20. Муниципальная программа "Развитие территориального общественного самоуправления в муниципальном образовании город-курорт Сочи" на 2014-2016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12 170,0  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1534,00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12,60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21. Муниципальная программа города Сочи "Социальная поддержка граждан на 2014-2016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168 141,9  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29318,06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17,44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836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01.04.2014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30000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45310"/>
              </p:ext>
            </p:extLst>
          </p:nvPr>
        </p:nvGraphicFramePr>
        <p:xfrm>
          <a:off x="369041" y="1700808"/>
          <a:ext cx="8280920" cy="3960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8544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2014 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01.04.2014г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1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22. Муниципальная программа "Обеспечение разработки градостроительной и землеустроительной документации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61 524,0  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11 163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18,14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297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23. Муниципальная программа  города Сочи "Развитие инфраструктуры муниципального образования город-курорт Сочи" на 2014-2016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339 841,5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24 390,17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7,18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1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24. Муниципальная программа "Развитие информационного общества и формирование электронного правительства в муниципальном образовании город-курорт Сочи" на 2014-2016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114 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261,0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15596,26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13,65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25. Муниципальная программа "Благоустройство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339 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037,1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44 418,53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13,10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01585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Итого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расходов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499 168,8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1 413 534,31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14,88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836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01.04.2014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окончание)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8557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889424"/>
              </p:ext>
            </p:extLst>
          </p:nvPr>
        </p:nvGraphicFramePr>
        <p:xfrm>
          <a:off x="598280" y="2060848"/>
          <a:ext cx="8064896" cy="183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016224"/>
                <a:gridCol w="1728192"/>
                <a:gridCol w="13681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2014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тыс.рублях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тыс.рублях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Налоговые и неналоговые доходы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7 573 422,0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1 512 559,3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19,97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Безвозмездные поступления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4 135 370,8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-1 532 120,7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 доходов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11 708 792,8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-19 561,4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8280" y="156927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доходы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8280" y="465313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556213"/>
              </p:ext>
            </p:extLst>
          </p:nvPr>
        </p:nvGraphicFramePr>
        <p:xfrm>
          <a:off x="2123728" y="4590420"/>
          <a:ext cx="6552728" cy="99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1368152"/>
              </a:tblGrid>
              <a:tr h="56677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2014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тыс.рублях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тыс.рублях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287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11 360 538,2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1 760 478,3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15,50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15440" y="764704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Основные параметры исполнения бюджета города Сочи </a:t>
            </a:r>
            <a:endParaRPr lang="ru-RU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 01.04.2014 </a:t>
            </a:r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68952" cy="10668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Структура доходной части бюджета города Сочи на 01.04.2014 год </a:t>
            </a:r>
            <a:endParaRPr lang="ru-RU" sz="18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428628"/>
              </p:ext>
            </p:extLst>
          </p:nvPr>
        </p:nvGraphicFramePr>
        <p:xfrm>
          <a:off x="251520" y="2249488"/>
          <a:ext cx="8568952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547883"/>
              </p:ext>
            </p:extLst>
          </p:nvPr>
        </p:nvGraphicFramePr>
        <p:xfrm>
          <a:off x="283136" y="2690232"/>
          <a:ext cx="8753360" cy="414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9768" y="727015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Показатели исполнения доходной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налоговые и неналоговые доходы (тыс.руб.)</a:t>
            </a:r>
            <a:endParaRPr lang="ru-RU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511316"/>
              </p:ext>
            </p:extLst>
          </p:nvPr>
        </p:nvGraphicFramePr>
        <p:xfrm>
          <a:off x="1403647" y="1556792"/>
          <a:ext cx="6768753" cy="889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67775"/>
                <a:gridCol w="2371454"/>
                <a:gridCol w="19295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 01.04.2014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 01.04.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2013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% исполнения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1 512 559,3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1 438 102,0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105,2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2492896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В том числе в разрезе доходных источников</a:t>
            </a:r>
            <a:endParaRPr lang="ru-RU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Динамика поступления доходов в бюджет города Сочи </a:t>
            </a:r>
            <a:br>
              <a:rPr lang="ru-RU" sz="1800" b="1" dirty="0" smtClean="0"/>
            </a:br>
            <a:r>
              <a:rPr lang="ru-RU" sz="1800" b="1" dirty="0" smtClean="0"/>
              <a:t>за январь-март 2012-2014 г.г.</a:t>
            </a:r>
            <a:endParaRPr lang="ru-RU" sz="18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36975920"/>
              </p:ext>
            </p:extLst>
          </p:nvPr>
        </p:nvGraphicFramePr>
        <p:xfrm>
          <a:off x="484566" y="2132856"/>
          <a:ext cx="4231450" cy="4416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27039747"/>
              </p:ext>
            </p:extLst>
          </p:nvPr>
        </p:nvGraphicFramePr>
        <p:xfrm>
          <a:off x="4211960" y="2204864"/>
          <a:ext cx="4824536" cy="4282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43163"/>
              </p:ext>
            </p:extLst>
          </p:nvPr>
        </p:nvGraphicFramePr>
        <p:xfrm>
          <a:off x="251520" y="2204864"/>
          <a:ext cx="8640960" cy="4368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2068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912" y="1261303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Сумма расходов бюджета города по состоянию на 01.04.2014 года 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составила –   1 760 478,3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тыс.рублей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912" y="1977558"/>
            <a:ext cx="3004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Структура расходов: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790079"/>
              </p:ext>
            </p:extLst>
          </p:nvPr>
        </p:nvGraphicFramePr>
        <p:xfrm>
          <a:off x="179512" y="1285858"/>
          <a:ext cx="8784974" cy="5135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2806"/>
                <a:gridCol w="850776"/>
                <a:gridCol w="1825308"/>
                <a:gridCol w="1338042"/>
                <a:gridCol w="1338042"/>
              </a:tblGrid>
              <a:tr h="6691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2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бюджета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Код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Годовые назначения,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 %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 ВОПРОСЫ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1 320 279,6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187 558,4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14,21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402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БЕЗОПАСНОСТЬ И ПРАВООХРАНИТЕЛЬНАЯ ДЕЯТЕЛЬНОСТЬ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137 187,6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19 311,7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14,08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487290">
                <a:tc>
                  <a:txBody>
                    <a:bodyPr/>
                    <a:lstStyle/>
                    <a:p>
                      <a:pPr algn="l" fontAlgn="ctr"/>
                      <a:endParaRPr lang="ru-RU" sz="90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ЭКОНОМИКА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04 00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1 287 752,1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285 551,4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22,17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922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 ХОЗЯЙСТВО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05 00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2 270 686,5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157 824,3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6,95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 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ОКРУЖАЮЩЕЙ </a:t>
                      </a:r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СРЕДЫ</a:t>
                      </a:r>
                      <a:r>
                        <a:rPr lang="en-US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06 00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6 021,5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1 029,5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17,10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07 00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4 801 049,0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836 078,0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17,41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КУЛЬТУРА, КИНЕМАТОГРАФИЯ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08 00</a:t>
                      </a:r>
                      <a:endParaRPr lang="ru-RU" sz="12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535 323,7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88 600,4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16,55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09 00</a:t>
                      </a:r>
                      <a:endParaRPr lang="ru-RU" sz="12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450 246,0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97 503,6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21,66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 ПОЛИТИКА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10 00</a:t>
                      </a:r>
                      <a:endParaRPr lang="ru-RU" sz="12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259 333,0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30 652,1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11,82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ФИЗИЧЕСКАЯ КУЛЬТУРА И СПОРТ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179 068,4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28 552,3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15,94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 МАССОВОЙ ИНФОРМАЦИИ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12 00</a:t>
                      </a:r>
                      <a:endParaRPr lang="ru-RU" sz="12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36 890,8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1 256,8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3,41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029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ГОСУДАРСТВЕННОГО И МУНИЦИПАЛЬНОГО ДОЛГА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76 700,0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26 559,6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34,63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92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6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11 360 538,2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1 760 478,3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15,50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653266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Исполнение расходной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по состоянию на 01.04.2014 года</a:t>
            </a:r>
            <a:endParaRPr lang="ru-RU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2937488"/>
              </p:ext>
            </p:extLst>
          </p:nvPr>
        </p:nvGraphicFramePr>
        <p:xfrm>
          <a:off x="179512" y="1268760"/>
          <a:ext cx="8784978" cy="52320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4"/>
                <a:gridCol w="760949"/>
                <a:gridCol w="741098"/>
                <a:gridCol w="708404"/>
                <a:gridCol w="719302"/>
                <a:gridCol w="784693"/>
                <a:gridCol w="817388"/>
                <a:gridCol w="817388"/>
                <a:gridCol w="708404"/>
                <a:gridCol w="711128"/>
              </a:tblGrid>
              <a:tr h="3218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Направление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(раздел, подраздел)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</a:t>
                      </a:r>
                      <a:r>
                        <a:rPr lang="ru-RU" sz="140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апреля</a:t>
                      </a:r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2014 </a:t>
                      </a:r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 апреля 2013 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0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 прошлый год,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kumimoji="0" lang="ru-RU" sz="900" b="0" i="0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вопросы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1320,3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11,62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187,6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10,66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14,21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1525,0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279,2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17,76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18,31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041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безопасность 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137,2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1,21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19,3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1,10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14,08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199,0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13,9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0,88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6,98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26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экономика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1287,7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11,33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285,6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16,22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22,17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3783,1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130,2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8,28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3,44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хозяйство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2270,7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19,99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157,8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8,96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6,95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4965,3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76,5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4,87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1,54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окружающей среды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6,0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0,05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1,0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0,06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17,10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5,8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1,1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0,07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18,96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4801,1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42,26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836,1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47,49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17,41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4062,0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806,6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51,32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19,86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535,3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4,71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88,6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5,03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16,55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562,2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60,5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3,85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10,76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450,2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3,96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97,5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5,54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21,66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644,8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147,6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9,39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22,89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политика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259,3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2,28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30,6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1,74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11,82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226,9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33,8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2,15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14,9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Физ.культура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и спорт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179,1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1,58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28,6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1,62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15,94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80,4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8,6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0,55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10,7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массовой информации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36,9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0,33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1,3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0,07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3,41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51,0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5,2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0,33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10,2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815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муниципального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долга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76,7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0,68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26,6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1,51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34,63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63,9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8,5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0,54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13,3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Итого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11 360,5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1 760,5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15,50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16 169,4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1571,7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Unicode MS"/>
                        </a:rPr>
                        <a:t>9,72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Unicode MS"/>
                      </a:endParaRPr>
                    </a:p>
                  </a:txBody>
                  <a:tcPr marL="9525" marR="9525" marT="9525" marB="0" anchor="b"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548680"/>
            <a:ext cx="8256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в сравнении с аналогичным периодом прошлого года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262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068164"/>
              </p:ext>
            </p:extLst>
          </p:nvPr>
        </p:nvGraphicFramePr>
        <p:xfrm>
          <a:off x="343926" y="1628800"/>
          <a:ext cx="8280920" cy="5075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807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2014 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01.04.2014г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1. Муниципальная программа города Сочи "Развитие отрасли "Образование" города Сочи" на 2014-2016 годы - всего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348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960,3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747168,96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17,2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2. Муниципальная программа города Сочи "Дети Сочи" на 2014-2016 годы-всего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509,2  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590,0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2,7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 Муниципальная программа города Сочи "Развитие отрасли "Культура" города Сочи на 2014-2016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612587,6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109722,53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17,9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 Муниципальная программа  города Сочи "Молодежь Сочи на 2014-2016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42 532,4  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4859,64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11,4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5. Муниципальная программа города Сочи "Развитие отрасли "Физическая культура и спорт" города Сочи (2014-2016 годы)"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416 495,5  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79742,19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19,2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6. Муниципальная программа города Сочи "Доступная среда" на 2014-2016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6330,0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0700000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7. Муниципальная программа города Сочи "Меры по профилактике наркомании, вредных зависимостей и пропаганде здорового образа жизни в городе Сочи" на 2014-2016 годы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1 701,1  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8. Муниципальная программа "Развитие санаторно-курортного и туристского комплекса в муниципальном образовании город-курорт Сочи на 2014-2018 годы"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8 132,4  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2936,70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36,1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836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01.04.2014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03840" y="1359932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В </a:t>
            </a:r>
            <a:r>
              <a:rPr lang="ru-RU" sz="1100" dirty="0" err="1" smtClean="0"/>
              <a:t>тыс.рублях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483660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79FDC98-7AF7-4E72-BB26-8372763C82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1284</Words>
  <Application>Microsoft Office PowerPoint</Application>
  <PresentationFormat>Экран (4:3)</PresentationFormat>
  <Paragraphs>439</Paragraphs>
  <Slides>12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 Unicode MS</vt:lpstr>
      <vt:lpstr>Albertus MT</vt:lpstr>
      <vt:lpstr>Albertus MT Lt</vt:lpstr>
      <vt:lpstr>Calibri</vt:lpstr>
      <vt:lpstr>Georgia</vt:lpstr>
      <vt:lpstr>Trebuchet MS</vt:lpstr>
      <vt:lpstr>Wingdings 2</vt:lpstr>
      <vt:lpstr>Городская</vt:lpstr>
      <vt:lpstr>Презентация PowerPoint</vt:lpstr>
      <vt:lpstr>Презентация PowerPoint</vt:lpstr>
      <vt:lpstr>Структура доходной части бюджета города Сочи на 01.04.2014 год </vt:lpstr>
      <vt:lpstr>Презентация PowerPoint</vt:lpstr>
      <vt:lpstr>Динамика поступления доходов в бюджет города Сочи  за январь-март 2012-2014 г.г.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2013-09-23T05:31:03Z</dcterms:created>
  <dcterms:modified xsi:type="dcterms:W3CDTF">2014-04-18T10:19:00Z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TC100819229990</vt:lpwstr>
  </property>
</Properties>
</file>