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80" r:id="rId5"/>
    <p:sldId id="259" r:id="rId6"/>
    <p:sldId id="272" r:id="rId7"/>
    <p:sldId id="26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3729" autoAdjust="0"/>
  </p:normalViewPr>
  <p:slideViewPr>
    <p:cSldViewPr>
      <p:cViewPr varScale="1">
        <p:scale>
          <a:sx n="111" d="100"/>
          <a:sy n="111" d="100"/>
        </p:scale>
        <p:origin x="-16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164689450938689E-2"/>
          <c:y val="0.12123694890561587"/>
          <c:w val="0.55496133016032767"/>
          <c:h val="0.810389538312116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5687275201710918E-3"/>
                  <c:y val="-7.7165816827962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925291214141472E-3"/>
                  <c:y val="-0.150089476543790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708816667429111E-2"/>
                  <c:y val="3.0576391981410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5.1873321264957487E-2"/>
                  <c:y val="8.7587729947853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9311505070865146E-2"/>
                  <c:y val="-1.7991143177587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8598059599353579E-2"/>
                  <c:y val="-0.11853388370506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физ.лиц</c:v>
                </c:pt>
                <c:pt idx="1">
                  <c:v>Налоги на имущество</c:v>
                </c:pt>
                <c:pt idx="2">
                  <c:v>Единый налог на вмененный доход</c:v>
                </c:pt>
                <c:pt idx="3">
                  <c:v>Аренда земли</c:v>
                </c:pt>
                <c:pt idx="4">
                  <c:v>Доходы от сдачи в аренду имущества</c:v>
                </c:pt>
                <c:pt idx="5">
                  <c:v>Прочие доходы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1972757.1</c:v>
                </c:pt>
                <c:pt idx="1">
                  <c:v>807363.5</c:v>
                </c:pt>
                <c:pt idx="2">
                  <c:v>606524.1</c:v>
                </c:pt>
                <c:pt idx="3">
                  <c:v>1878104.3</c:v>
                </c:pt>
                <c:pt idx="4">
                  <c:v>81876.800000000003</c:v>
                </c:pt>
                <c:pt idx="5">
                  <c:v>2434457.5000000005</c:v>
                </c:pt>
                <c:pt idx="6">
                  <c:v>156157.20000000001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Налог на доходы физ.лиц</c:v>
                </c:pt>
                <c:pt idx="1">
                  <c:v>Налоги на имущество</c:v>
                </c:pt>
                <c:pt idx="2">
                  <c:v>Единый налог на вмененный доход</c:v>
                </c:pt>
                <c:pt idx="3">
                  <c:v>Аренда земли</c:v>
                </c:pt>
                <c:pt idx="4">
                  <c:v>Доходы от сдачи в аренду имущества</c:v>
                </c:pt>
                <c:pt idx="5">
                  <c:v>Прочие доходы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567328653492277"/>
          <c:y val="6.8320788095320689E-2"/>
          <c:w val="0.2944062471116654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56842629573102"/>
          <c:y val="2.8663221726262213E-2"/>
          <c:w val="0.7609633329372949"/>
          <c:h val="0.7559659169814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01.01.2017г.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1.4508714367968414E-3"/>
                  <c:y val="-3.06091952914860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1569271685387142E-2"/>
                  <c:y val="-3.0611605464343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2434457.5000000005</c:v>
                </c:pt>
                <c:pt idx="1">
                  <c:v>81876.800000000003</c:v>
                </c:pt>
                <c:pt idx="2">
                  <c:v>606524.1</c:v>
                </c:pt>
                <c:pt idx="3">
                  <c:v>1878104.3</c:v>
                </c:pt>
                <c:pt idx="4">
                  <c:v>807363.5</c:v>
                </c:pt>
                <c:pt idx="5">
                  <c:v>156157.20000000001</c:v>
                </c:pt>
                <c:pt idx="6">
                  <c:v>1972757.1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01.01.2016</c:v>
                </c:pt>
              </c:strCache>
            </c:strRef>
          </c:tx>
          <c:invertIfNegative val="0"/>
          <c:dLbls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789778.50000000058</c:v>
                </c:pt>
                <c:pt idx="1">
                  <c:v>102617.60000000001</c:v>
                </c:pt>
                <c:pt idx="2">
                  <c:v>597977.80000000005</c:v>
                </c:pt>
                <c:pt idx="3">
                  <c:v>1678592.8</c:v>
                </c:pt>
                <c:pt idx="4">
                  <c:v>1081467.3999999999</c:v>
                </c:pt>
                <c:pt idx="5">
                  <c:v>146341.79999999999</c:v>
                </c:pt>
                <c:pt idx="6">
                  <c:v>1838486.3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115614464"/>
        <c:axId val="115616000"/>
      </c:barChart>
      <c:catAx>
        <c:axId val="1156144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115616000"/>
        <c:crosses val="autoZero"/>
        <c:auto val="1"/>
        <c:lblAlgn val="ctr"/>
        <c:lblOffset val="100"/>
        <c:noMultiLvlLbl val="0"/>
      </c:catAx>
      <c:valAx>
        <c:axId val="115616000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15614464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68750582633411628"/>
          <c:y val="0.50610689598658021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7722197533607376"/>
          <c:y val="7.05124431725562E-2"/>
          <c:w val="0.62330736399659292"/>
          <c:h val="0.822573678505276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89E-2"/>
                  <c:y val="5.7506656282262619E-2"/>
                </c:manualLayout>
              </c:layout>
              <c:numFmt formatCode="#,##0.0_р_.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&quot;р.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4244.3999999999996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576417435099859E-2"/>
                  <c:y val="8.3384651609280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3855.6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339138243898716E-2"/>
                  <c:y val="-1.4467452138160874E-2"/>
                </c:manualLayout>
              </c:layout>
              <c:numFmt formatCode="#,##0.0_р_.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&quot;р.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3781.9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0521472"/>
        <c:axId val="120523008"/>
        <c:axId val="114550528"/>
      </c:bar3DChart>
      <c:catAx>
        <c:axId val="12052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20523008"/>
        <c:crosses val="autoZero"/>
        <c:auto val="1"/>
        <c:lblAlgn val="ctr"/>
        <c:lblOffset val="100"/>
        <c:noMultiLvlLbl val="0"/>
      </c:catAx>
      <c:valAx>
        <c:axId val="12052300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20521472"/>
        <c:crosses val="autoZero"/>
        <c:crossBetween val="between"/>
      </c:valAx>
      <c:serAx>
        <c:axId val="114550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20523008"/>
        <c:crosses val="autoZero"/>
      </c:serAx>
    </c:plotArea>
    <c:legend>
      <c:legendPos val="r"/>
      <c:layout>
        <c:manualLayout>
          <c:xMode val="edge"/>
          <c:yMode val="edge"/>
          <c:x val="0.77956037292152724"/>
          <c:y val="0.29479247794823493"/>
          <c:w val="0.20056950370894644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58"/>
          <c:y val="2.8864491727281703E-2"/>
          <c:w val="0.56371659367864602"/>
          <c:h val="0.856759665299938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2218.9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5115403844017332E-3"/>
                  <c:y val="-2.1882874927308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2379.6999999999998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5723209573936228"/>
                  <c:y val="1.3676796829567727E-2"/>
                </c:manualLayout>
              </c:layout>
              <c:numFmt formatCode="#,##0.0_р_.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tx1"/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4155.3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111680"/>
        <c:axId val="40436480"/>
        <c:axId val="39093568"/>
      </c:bar3DChart>
      <c:catAx>
        <c:axId val="39111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40436480"/>
        <c:crosses val="autoZero"/>
        <c:auto val="1"/>
        <c:lblAlgn val="ctr"/>
        <c:lblOffset val="100"/>
        <c:noMultiLvlLbl val="0"/>
      </c:catAx>
      <c:valAx>
        <c:axId val="40436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39111680"/>
        <c:crosses val="autoZero"/>
        <c:crossBetween val="between"/>
      </c:valAx>
      <c:serAx>
        <c:axId val="39093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40436480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2"/>
          <c:h val="0.23347809641221054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762555693853981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1599914824278785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510040551049882E-2"/>
                  <c:y val="-0.150997694195479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4335166462985592E-2"/>
                  <c:y val="-0.1330786129649661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5622268821982738E-2"/>
                  <c:y val="0.16681674004010999"/>
                </c:manualLayout>
              </c:layout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rgbClr val="00206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3860705292004585"/>
                  <c:y val="0.13168972852665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8.94921782551234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5977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0951491500944341E-2"/>
                  <c:y val="-8.01220149170033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408195385697914E-2"/>
                  <c:y val="-0.119027716804906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5252749694478393E-2"/>
                  <c:y val="-0.119027716804906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1514849044550605"/>
                  <c:y val="-0.1150201397399023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02349276006368"/>
                      <c:h val="6.6552696353880794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7.6472058660148876E-2"/>
                  <c:y val="-4.7450270933175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#,##0.0_р_.</c:formatCode>
                <c:ptCount val="12"/>
                <c:pt idx="0">
                  <c:v>1352325.4</c:v>
                </c:pt>
                <c:pt idx="1">
                  <c:v>332016.8</c:v>
                </c:pt>
                <c:pt idx="2">
                  <c:v>1688590.6</c:v>
                </c:pt>
                <c:pt idx="3">
                  <c:v>1940660.4</c:v>
                </c:pt>
                <c:pt idx="4">
                  <c:v>5182.8999999999996</c:v>
                </c:pt>
                <c:pt idx="5">
                  <c:v>4863601.4000000004</c:v>
                </c:pt>
                <c:pt idx="6">
                  <c:v>581649.30000000005</c:v>
                </c:pt>
                <c:pt idx="7">
                  <c:v>456609.8</c:v>
                </c:pt>
                <c:pt idx="8">
                  <c:v>267624</c:v>
                </c:pt>
                <c:pt idx="9">
                  <c:v>144943.1</c:v>
                </c:pt>
                <c:pt idx="10">
                  <c:v>38804.300000000003</c:v>
                </c:pt>
                <c:pt idx="11">
                  <c:v>257070.4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804831676032263"/>
          <c:y val="3.0550977434196651E-2"/>
          <c:w val="0.31195168129467093"/>
          <c:h val="0.9405063980696611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0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02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83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1/27/2017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1/27/2017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1/27/2017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января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199571"/>
              </p:ext>
            </p:extLst>
          </p:nvPr>
        </p:nvGraphicFramePr>
        <p:xfrm>
          <a:off x="343064" y="1124745"/>
          <a:ext cx="8280920" cy="5699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320"/>
                <a:gridCol w="3550161"/>
                <a:gridCol w="1368152"/>
                <a:gridCol w="1368152"/>
                <a:gridCol w="1224135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2016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01.01.2017г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76 913,6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68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689,9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89,31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816 450,8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666 114,6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81,59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652 745,7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636 026,8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97,44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38 871,7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38 804,2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99,83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463 930,3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457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720,6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98,66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920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12 829,1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12 829,1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1205" y="62068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01.01.2017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70373"/>
              </p:ext>
            </p:extLst>
          </p:nvPr>
        </p:nvGraphicFramePr>
        <p:xfrm>
          <a:off x="413872" y="1071900"/>
          <a:ext cx="8280920" cy="582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2016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01.01.2017г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817 802,7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817 728,8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99,99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330 694,0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328 059,6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99,2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7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57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984,2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57 963,8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99,96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88920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Сочи "Поддержка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малого и среднего предпринимательства в городе Сочи"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21 997,5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19 962,5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90,75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международных, внешнеэкономических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10 466,6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9 757,6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93,23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13 314,0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12 501,4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93,90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7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210 146,0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208 351,7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99,15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2193" y="54381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01.01.2017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488" y="34587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01.01.2017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181931"/>
              </p:ext>
            </p:extLst>
          </p:nvPr>
        </p:nvGraphicFramePr>
        <p:xfrm>
          <a:off x="399480" y="836712"/>
          <a:ext cx="8280920" cy="6093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452439"/>
                <a:gridCol w="1300089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2016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01.01.2017г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25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52 387,5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51 981,2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99,22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334 516,2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297 151,1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88,83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204 102,9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203 658,3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99,78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455 577,5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434 570,3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95,39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7 482,6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5 439,4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72,69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9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453 688,8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452 494,4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99,74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400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26 884,8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26 873,8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99,96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933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711 129,2</a:t>
                      </a:r>
                      <a:endParaRPr lang="ru-RU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10 435 345,3</a:t>
                      </a:r>
                      <a:endParaRPr lang="ru-RU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97,43</a:t>
                      </a:r>
                      <a:endParaRPr lang="ru-RU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42537"/>
              </p:ext>
            </p:extLst>
          </p:nvPr>
        </p:nvGraphicFramePr>
        <p:xfrm>
          <a:off x="598280" y="2060848"/>
          <a:ext cx="8064896" cy="189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813480"/>
                <a:gridCol w="1282864"/>
              </a:tblGrid>
              <a:tr h="576064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2016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тыс. рублей)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тыс. рублей)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6 537 000,0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7 937 240,5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121,4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4 955 030,4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4 794 092,0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96,8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11 492 030,4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12 731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332,5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110,8</a:t>
                      </a:r>
                      <a:endParaRPr lang="ru-RU" sz="16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338048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2016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тыс. рублей)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тыс. рублей)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12 230 116,6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anchorCtr="1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11 929 078,4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anchorCtr="1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97,5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01.01.2017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79208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01.01.2017 год 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820775"/>
              </p:ext>
            </p:extLst>
          </p:nvPr>
        </p:nvGraphicFramePr>
        <p:xfrm>
          <a:off x="323528" y="1772816"/>
          <a:ext cx="8568952" cy="4612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736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023015"/>
              </p:ext>
            </p:extLst>
          </p:nvPr>
        </p:nvGraphicFramePr>
        <p:xfrm>
          <a:off x="283136" y="2690232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78329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01.01.2017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01.01.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7 937 240,5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6 235 262,2</a:t>
                      </a: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127,3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январь-декабрь 2014-2016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93395827"/>
              </p:ext>
            </p:extLst>
          </p:nvPr>
        </p:nvGraphicFramePr>
        <p:xfrm>
          <a:off x="467544" y="1700808"/>
          <a:ext cx="4320480" cy="4776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7435256"/>
              </p:ext>
            </p:extLst>
          </p:nvPr>
        </p:nvGraphicFramePr>
        <p:xfrm>
          <a:off x="4427984" y="1844824"/>
          <a:ext cx="4608512" cy="464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316468"/>
              </p:ext>
            </p:extLst>
          </p:nvPr>
        </p:nvGraphicFramePr>
        <p:xfrm>
          <a:off x="251520" y="2204864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13247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01.01.2017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–11 929 078,4 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222270"/>
              </p:ext>
            </p:extLst>
          </p:nvPr>
        </p:nvGraphicFramePr>
        <p:xfrm>
          <a:off x="179512" y="1285858"/>
          <a:ext cx="8784974" cy="5455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523958"/>
                <a:gridCol w="1152126"/>
              </a:tblGrid>
              <a:tr h="669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 руб</a:t>
                      </a:r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 руб</a:t>
                      </a:r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1 376 940,2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1 352 325,4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98,21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337 825,4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332 016,8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98,28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lvl="1"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lvl="1"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lvl="1"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1 720 897,7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1 688 590,6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98,12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2 130 587,1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1 940 660,4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91,09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5 199,9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5 182,9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99,67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4 871 364,2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4 863 601,4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99,84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595 874,3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581 649,3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97,61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23796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457 804,2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456 609,8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99,74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41678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277 870,1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267 624,0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96,31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87552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145 725,9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144 943,1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99,46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77442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38 871,7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38 804,3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99,83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271 155,9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257 070,4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94,81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2609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6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12 230 116,6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11 929 078,4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97,54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5326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01.01.2017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650408"/>
              </p:ext>
            </p:extLst>
          </p:nvPr>
        </p:nvGraphicFramePr>
        <p:xfrm>
          <a:off x="179513" y="1268760"/>
          <a:ext cx="8856984" cy="5323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9563"/>
                <a:gridCol w="839813"/>
                <a:gridCol w="769828"/>
                <a:gridCol w="751275"/>
                <a:gridCol w="805389"/>
                <a:gridCol w="721785"/>
                <a:gridCol w="835274"/>
                <a:gridCol w="794417"/>
                <a:gridCol w="688496"/>
                <a:gridCol w="691144"/>
              </a:tblGrid>
              <a:tr h="3308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января 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января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5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5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1 376,9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1 352,3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98,2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1 351,1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1 344,2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11,3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99,5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154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337,8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332,0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98,3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203,9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195,8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96,0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35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1 721,0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1 688,6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98,1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1 679,3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1 505,5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12,6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89,7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5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2 130,6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17,4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1 940,7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16,3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91,1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2 089,1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1 816,0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15,1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86,9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1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5,2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0,04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0,04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5,9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0,05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4 871,3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39,8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4 863,6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40,8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99,8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5 268,8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5 246,7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44,0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99,6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85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595,9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581,7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97,6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662,8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657,6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5,5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99,2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457,8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456,6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99,7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537,1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531,0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4,4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98,9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277,9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267,6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96,3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312,4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307,8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98,5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145,7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144,9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99,5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134 ,4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133,3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99,2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5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38,8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0,3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38,8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39,9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90,5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10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271,2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257,1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94,8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160,2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153,3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95,7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12 230,1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11 929,1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97,5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12 444,9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 Unicode MS"/>
                        </a:rPr>
                        <a:t>11 933,2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95,9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520415"/>
              </p:ext>
            </p:extLst>
          </p:nvPr>
        </p:nvGraphicFramePr>
        <p:xfrm>
          <a:off x="467544" y="1352877"/>
          <a:ext cx="8280920" cy="529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2016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01.01.2017г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60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4 435 555,7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4 427 318,5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99,81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29 937,7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29 937,1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767 861,8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753 569,5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98,14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40 381,4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40 132,8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99,38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349 933,4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349 088,0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99,76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3 393,9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3 393,9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961,8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958,5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99,65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24 317,0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24 267,9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6074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01.01.2017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24328" y="999896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тыс. рублях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1395</Words>
  <Application>Microsoft Office PowerPoint</Application>
  <PresentationFormat>Экран (4:3)</PresentationFormat>
  <Paragraphs>468</Paragraphs>
  <Slides>12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Презентация PowerPoint</vt:lpstr>
      <vt:lpstr>Презентация PowerPoint</vt:lpstr>
      <vt:lpstr>Структура доходной части бюджета города Сочи на 01.01.2017 год </vt:lpstr>
      <vt:lpstr>Презентация PowerPoint</vt:lpstr>
      <vt:lpstr>Динамика поступления доходов в бюджет города Сочи  за январь-декабрь 2014-2016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2017-01-27T06:43:10Z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