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41"/>
  </p:notesMasterIdLst>
  <p:handoutMasterIdLst>
    <p:handoutMasterId r:id="rId42"/>
  </p:handoutMasterIdLst>
  <p:sldIdLst>
    <p:sldId id="302" r:id="rId2"/>
    <p:sldId id="308" r:id="rId3"/>
    <p:sldId id="260" r:id="rId4"/>
    <p:sldId id="262" r:id="rId5"/>
    <p:sldId id="263" r:id="rId6"/>
    <p:sldId id="264" r:id="rId7"/>
    <p:sldId id="267" r:id="rId8"/>
    <p:sldId id="269" r:id="rId9"/>
    <p:sldId id="310" r:id="rId10"/>
    <p:sldId id="271" r:id="rId11"/>
    <p:sldId id="273" r:id="rId12"/>
    <p:sldId id="293" r:id="rId13"/>
    <p:sldId id="275" r:id="rId14"/>
    <p:sldId id="277" r:id="rId15"/>
    <p:sldId id="279" r:id="rId16"/>
    <p:sldId id="311" r:id="rId17"/>
    <p:sldId id="281" r:id="rId18"/>
    <p:sldId id="282" r:id="rId19"/>
    <p:sldId id="284" r:id="rId20"/>
    <p:sldId id="287" r:id="rId21"/>
    <p:sldId id="304" r:id="rId22"/>
    <p:sldId id="288" r:id="rId23"/>
    <p:sldId id="290" r:id="rId24"/>
    <p:sldId id="300" r:id="rId25"/>
    <p:sldId id="294" r:id="rId26"/>
    <p:sldId id="312" r:id="rId27"/>
    <p:sldId id="313" r:id="rId28"/>
    <p:sldId id="314" r:id="rId29"/>
    <p:sldId id="315" r:id="rId30"/>
    <p:sldId id="316" r:id="rId31"/>
    <p:sldId id="296" r:id="rId32"/>
    <p:sldId id="298" r:id="rId33"/>
    <p:sldId id="317" r:id="rId34"/>
    <p:sldId id="318" r:id="rId35"/>
    <p:sldId id="299" r:id="rId36"/>
    <p:sldId id="301" r:id="rId37"/>
    <p:sldId id="306" r:id="rId38"/>
    <p:sldId id="307" r:id="rId39"/>
    <p:sldId id="30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влиева" initials="И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7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6482" autoAdjust="0"/>
  </p:normalViewPr>
  <p:slideViewPr>
    <p:cSldViewPr>
      <p:cViewPr varScale="1">
        <p:scale>
          <a:sx n="112" d="100"/>
          <a:sy n="112" d="100"/>
        </p:scale>
        <p:origin x="12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tx2"/>
                </a:solidFill>
              </a:rPr>
              <a:t>Объём доходов бюджета на </a:t>
            </a:r>
            <a:r>
              <a:rPr lang="ru-RU" dirty="0" smtClean="0">
                <a:solidFill>
                  <a:schemeClr val="tx2"/>
                </a:solidFill>
              </a:rPr>
              <a:t>1-го жителя в рублях</a:t>
            </a:r>
            <a:endParaRPr lang="ru-RU" dirty="0">
              <a:solidFill>
                <a:schemeClr val="tx2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доходов бюджета на 1 жителя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_-* #,##0_р_._-;\-* #,##0_р_._-;_-* "-"_р_._-;_-@_-</c:formatCode>
                <c:ptCount val="4"/>
                <c:pt idx="0">
                  <c:v>28681</c:v>
                </c:pt>
                <c:pt idx="1">
                  <c:v>33775</c:v>
                </c:pt>
                <c:pt idx="2">
                  <c:v>34148</c:v>
                </c:pt>
                <c:pt idx="3">
                  <c:v>47940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00584"/>
        <c:axId val="324996664"/>
      </c:barChart>
      <c:catAx>
        <c:axId val="32500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4996664"/>
        <c:crosses val="autoZero"/>
        <c:auto val="1"/>
        <c:lblAlgn val="ctr"/>
        <c:lblOffset val="100"/>
        <c:noMultiLvlLbl val="0"/>
      </c:catAx>
      <c:valAx>
        <c:axId val="324996664"/>
        <c:scaling>
          <c:orientation val="minMax"/>
        </c:scaling>
        <c:delete val="0"/>
        <c:axPos val="l"/>
        <c:majorGridlines/>
        <c:numFmt formatCode="_-* #,##0_р_._-;\-* #,##0_р_._-;_-* &quot;-&quot;_р_._-;_-@_-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5000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Всего расходов 6 199,6 млн. рублей</a:t>
            </a:r>
          </a:p>
        </c:rich>
      </c:tx>
      <c:layout>
        <c:manualLayout>
          <c:xMode val="edge"/>
          <c:yMode val="edge"/>
          <c:x val="0.46008870418975834"/>
          <c:y val="3.9284457252522831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6 199,6 млн. рублей</c:v>
                </c:pt>
              </c:strCache>
            </c:strRef>
          </c:tx>
          <c:dLbls>
            <c:dLbl>
              <c:idx val="3"/>
              <c:layout>
                <c:manualLayout>
                  <c:x val="-2.0061728395061731E-2"/>
                  <c:y val="-0.140301633044724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888888888889027E-2"/>
                  <c:y val="-4.4896522574312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 и кинематография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3979.8</c:v>
                </c:pt>
                <c:pt idx="1">
                  <c:v>908.3</c:v>
                </c:pt>
                <c:pt idx="2">
                  <c:v>1033.4000000000001</c:v>
                </c:pt>
                <c:pt idx="3">
                  <c:v>227.7</c:v>
                </c:pt>
                <c:pt idx="4">
                  <c:v>50.4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ru-RU" dirty="0">
                <a:solidFill>
                  <a:schemeClr val="tx2"/>
                </a:solidFill>
              </a:rPr>
              <a:t>Объём </a:t>
            </a:r>
            <a:r>
              <a:rPr lang="ru-RU" dirty="0" smtClean="0">
                <a:solidFill>
                  <a:schemeClr val="tx2"/>
                </a:solidFill>
              </a:rPr>
              <a:t>расходов бюджета на 1-го жителя в рублях</a:t>
            </a:r>
            <a:endParaRPr lang="ru-RU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5332130630301516"/>
          <c:y val="2.7350235922704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52454847958237"/>
          <c:y val="0.35209762311374898"/>
          <c:w val="0.53062021829378947"/>
          <c:h val="0.464729555698647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расходов бюджета на 1 жителя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5197423770570793E-3"/>
                  <c:y val="-0.2622203869089280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052646338818866E-2"/>
                  <c:y val="-0.33777541364539881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064621639435225E-3"/>
                  <c:y val="-0.33777541364539881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906753414240402E-3"/>
                  <c:y val="-0.43156411046049631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_-* #,##0_р_._-;\-* #,##0_р_._-;_-* "-"_р_._-;_-@_-</c:formatCode>
                <c:ptCount val="4"/>
                <c:pt idx="0">
                  <c:v>26045</c:v>
                </c:pt>
                <c:pt idx="1">
                  <c:v>34557</c:v>
                </c:pt>
                <c:pt idx="2">
                  <c:v>32436</c:v>
                </c:pt>
                <c:pt idx="3">
                  <c:v>43655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4997448"/>
        <c:axId val="324999800"/>
      </c:barChart>
      <c:catAx>
        <c:axId val="32499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4999800"/>
        <c:crosses val="autoZero"/>
        <c:auto val="1"/>
        <c:lblAlgn val="ctr"/>
        <c:lblOffset val="100"/>
        <c:noMultiLvlLbl val="0"/>
      </c:catAx>
      <c:valAx>
        <c:axId val="324999800"/>
        <c:scaling>
          <c:orientation val="minMax"/>
        </c:scaling>
        <c:delete val="0"/>
        <c:axPos val="l"/>
        <c:majorGridlines/>
        <c:numFmt formatCode="_-* #,##0_р_._-;\-* #,##0_р_._-;_-* &quot;-&quot;_р_._-;_-@_-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324997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02946622428227"/>
          <c:y val="0.47301051261233518"/>
          <c:w val="0.3249310278035169"/>
          <c:h val="0.215600240768218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Уточнённый план на год</c:v>
                </c:pt>
                <c:pt idx="1">
                  <c:v>Фактическое поступление</c:v>
                </c:pt>
                <c:pt idx="2">
                  <c:v>Процент исполнения в %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4495768</c:v>
                </c:pt>
                <c:pt idx="1">
                  <c:v>4604723.9000000004</c:v>
                </c:pt>
                <c:pt idx="2">
                  <c:v>102.42352140946782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Уточнённый план на год</c:v>
                </c:pt>
                <c:pt idx="1">
                  <c:v>Фактическое поступление</c:v>
                </c:pt>
                <c:pt idx="2">
                  <c:v>Процент исполнения в %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2249232</c:v>
                </c:pt>
                <c:pt idx="1">
                  <c:v>2302806.4</c:v>
                </c:pt>
                <c:pt idx="2">
                  <c:v>102.38189746544597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Уточнённый план на год</c:v>
                </c:pt>
                <c:pt idx="1">
                  <c:v>Фактическое поступление</c:v>
                </c:pt>
                <c:pt idx="2">
                  <c:v>Процент исполнения в %</c:v>
                </c:pt>
              </c:strCache>
            </c:strRef>
          </c:cat>
          <c:val>
            <c:numRef>
              <c:f>Лист1!$D$2:$D$4</c:f>
              <c:numCache>
                <c:formatCode>_-* #,##0.0_р_._-;\-* #,##0.0_р_._-;_-* "-"?_р_._-;_-@_-</c:formatCode>
                <c:ptCount val="3"/>
                <c:pt idx="0">
                  <c:v>15135027.1</c:v>
                </c:pt>
                <c:pt idx="1">
                  <c:v>14253305.1</c:v>
                </c:pt>
                <c:pt idx="2">
                  <c:v>94.17429520162537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Консолидированный бюджет города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Уточнённый план на год</c:v>
                </c:pt>
                <c:pt idx="1">
                  <c:v>Фактическое поступление</c:v>
                </c:pt>
                <c:pt idx="2">
                  <c:v>Процент исполнения в %</c:v>
                </c:pt>
              </c:strCache>
            </c:strRef>
          </c:cat>
          <c:val>
            <c:numRef>
              <c:f>Лист1!$E$2:$E$4</c:f>
              <c:numCache>
                <c:formatCode>_-* #,##0.0_р_._-;\-* #,##0.0_р_._-;_-* "-"?_р_._-;_-@_-</c:formatCode>
                <c:ptCount val="3"/>
                <c:pt idx="0">
                  <c:v>21880027.100000001</c:v>
                </c:pt>
                <c:pt idx="1">
                  <c:v>21160835.399999999</c:v>
                </c:pt>
                <c:pt idx="2">
                  <c:v>96.713021895663005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24994704"/>
        <c:axId val="324997840"/>
      </c:barChart>
      <c:catAx>
        <c:axId val="32499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25000"/>
                  </a:schemeClr>
                </a:solidFill>
              </a:defRPr>
            </a:pPr>
            <a:endParaRPr lang="ru-RU"/>
          </a:p>
        </c:txPr>
        <c:crossAx val="324997840"/>
        <c:crossesAt val="0"/>
        <c:auto val="1"/>
        <c:lblAlgn val="ctr"/>
        <c:lblOffset val="100"/>
        <c:noMultiLvlLbl val="0"/>
      </c:catAx>
      <c:valAx>
        <c:axId val="324997840"/>
        <c:scaling>
          <c:orientation val="minMax"/>
        </c:scaling>
        <c:delete val="1"/>
        <c:axPos val="l"/>
        <c:majorGridlines/>
        <c:numFmt formatCode="General" sourceLinked="0"/>
        <c:majorTickMark val="none"/>
        <c:minorTickMark val="none"/>
        <c:tickLblPos val="none"/>
        <c:crossAx val="324994704"/>
        <c:crosses val="autoZero"/>
        <c:crossBetween val="between"/>
      </c:valAx>
      <c:spPr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6666666666734"/>
          <c:y val="7.9336044063992583E-2"/>
          <c:w val="0.84104938271604934"/>
          <c:h val="0.81326758526306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</a:t>
                    </a:r>
                    <a:r>
                      <a:rPr lang="ru-RU" dirty="0" smtClean="0"/>
                      <a:t>имущество </a:t>
                    </a:r>
                    <a:r>
                      <a:rPr lang="ru-RU" dirty="0"/>
                      <a:t>физических лиц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Налог на имуществео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Единый налог на вменённый доход</c:v>
                </c:pt>
                <c:pt idx="6">
                  <c:v>Арендная плата за землю</c:v>
                </c:pt>
                <c:pt idx="7">
                  <c:v>Аренда имущества</c:v>
                </c:pt>
                <c:pt idx="8">
                  <c:v>Штрафные санкции</c:v>
                </c:pt>
                <c:pt idx="9">
                  <c:v>Плата за негативное воздействие на окружающую среду 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_-* #,##0.0_р_._-;\-* #,##0.0_р_._-;_-* "-"?_р_._-;_-@_-</c:formatCode>
                <c:ptCount val="11"/>
                <c:pt idx="0">
                  <c:v>377868.2</c:v>
                </c:pt>
                <c:pt idx="1">
                  <c:v>3004312.9</c:v>
                </c:pt>
                <c:pt idx="2">
                  <c:v>84566.6</c:v>
                </c:pt>
                <c:pt idx="3">
                  <c:v>540074.19999999332</c:v>
                </c:pt>
                <c:pt idx="4">
                  <c:v>43465.9</c:v>
                </c:pt>
                <c:pt idx="5">
                  <c:v>544099.80000000005</c:v>
                </c:pt>
                <c:pt idx="6">
                  <c:v>1640320.4</c:v>
                </c:pt>
                <c:pt idx="7">
                  <c:v>97039.3</c:v>
                </c:pt>
                <c:pt idx="8">
                  <c:v>143433.79999999999</c:v>
                </c:pt>
                <c:pt idx="9">
                  <c:v>59379.8</c:v>
                </c:pt>
                <c:pt idx="10">
                  <c:v>372969.39999999997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025226013415"/>
          <c:y val="4.1430961764380297E-2"/>
          <c:w val="0.48752187226596866"/>
          <c:h val="0.33612758213003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доходов бюджета на 1 жителя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Анапа</c:v>
                </c:pt>
                <c:pt idx="1">
                  <c:v>Армавир</c:v>
                </c:pt>
                <c:pt idx="2">
                  <c:v>Геленджик</c:v>
                </c:pt>
                <c:pt idx="3">
                  <c:v>Горячий Ключ</c:v>
                </c:pt>
                <c:pt idx="4">
                  <c:v>Краснодар</c:v>
                </c:pt>
                <c:pt idx="5">
                  <c:v>Новороссийск</c:v>
                </c:pt>
                <c:pt idx="6">
                  <c:v>Сочи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20607.599999999922</c:v>
                </c:pt>
                <c:pt idx="1">
                  <c:v>14890.1</c:v>
                </c:pt>
                <c:pt idx="2">
                  <c:v>27737.200000000001</c:v>
                </c:pt>
                <c:pt idx="3">
                  <c:v>22812.799999999996</c:v>
                </c:pt>
                <c:pt idx="4">
                  <c:v>22710.9</c:v>
                </c:pt>
                <c:pt idx="5">
                  <c:v>19919.900000000001</c:v>
                </c:pt>
                <c:pt idx="6">
                  <c:v>47940.3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Объём доходов на 1 жителя без учёта безвозмездных перечислений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Анапа</c:v>
                </c:pt>
                <c:pt idx="1">
                  <c:v>Армавир</c:v>
                </c:pt>
                <c:pt idx="2">
                  <c:v>Геленджик</c:v>
                </c:pt>
                <c:pt idx="3">
                  <c:v>Горячий Ключ</c:v>
                </c:pt>
                <c:pt idx="4">
                  <c:v>Краснодар</c:v>
                </c:pt>
                <c:pt idx="5">
                  <c:v>Новороссийск</c:v>
                </c:pt>
                <c:pt idx="6">
                  <c:v>Сочи</c:v>
                </c:pt>
              </c:strCache>
            </c:strRef>
          </c:cat>
          <c:val>
            <c:numRef>
              <c:f>Лист1!$C$2:$C$8</c:f>
              <c:numCache>
                <c:formatCode>_-* #,##0.0_р_._-;\-* #,##0.0_р_._-;_-* "-"?_р_._-;_-@_-</c:formatCode>
                <c:ptCount val="7"/>
                <c:pt idx="0">
                  <c:v>10297</c:v>
                </c:pt>
                <c:pt idx="1">
                  <c:v>5613</c:v>
                </c:pt>
                <c:pt idx="2">
                  <c:v>15947.7</c:v>
                </c:pt>
                <c:pt idx="3">
                  <c:v>6691.3</c:v>
                </c:pt>
                <c:pt idx="4">
                  <c:v>12447.8</c:v>
                </c:pt>
                <c:pt idx="5">
                  <c:v>10793</c:v>
                </c:pt>
                <c:pt idx="6">
                  <c:v>15649.1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998232"/>
        <c:axId val="324999016"/>
      </c:barChart>
      <c:catAx>
        <c:axId val="324998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4999016"/>
        <c:crosses val="autoZero"/>
        <c:auto val="1"/>
        <c:lblAlgn val="ctr"/>
        <c:lblOffset val="100"/>
        <c:noMultiLvlLbl val="0"/>
      </c:catAx>
      <c:valAx>
        <c:axId val="324999016"/>
        <c:scaling>
          <c:orientation val="minMax"/>
        </c:scaling>
        <c:delete val="0"/>
        <c:axPos val="l"/>
        <c:majorGridlines/>
        <c:numFmt formatCode="_-* #,##0.0_р_._-;\-* #,##0.0_р_._-;_-* &quot;-&quot;?_р_._-;_-@_-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4998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5224069213571"/>
          <c:y val="4.6774575930029781E-4"/>
          <c:w val="0.33721833381938554"/>
          <c:h val="0.4574999839813098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74718090794274"/>
          <c:y val="3.8496329263189931E-2"/>
          <c:w val="0.50306843588995642"/>
          <c:h val="0.518061927041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Сочи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Лист1!$B$2</c:f>
              <c:numCache>
                <c:formatCode>_-* #,##0.00_р_._-;\-* #,##0.00_р_._-;_-* "-"??_р_._-;_-@_-</c:formatCode>
                <c:ptCount val="1"/>
                <c:pt idx="0">
                  <c:v>43655.28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Геленджик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Лист1!$C$2</c:f>
              <c:numCache>
                <c:formatCode>_-* #,##0.00_р_._-;\-* #,##0.00_р_._-;_-* "-"??_р_._-;_-@_-</c:formatCode>
                <c:ptCount val="1"/>
                <c:pt idx="0">
                  <c:v>30108.93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Горячий Ключ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Лист1!$D$2</c:f>
              <c:numCache>
                <c:formatCode>_-* #,##0.00_р_._-;\-* #,##0.00_р_._-;_-* "-"??_р_._-;_-@_-</c:formatCode>
                <c:ptCount val="1"/>
                <c:pt idx="0">
                  <c:v>27261.9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Краснодар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Лист1!$E$2</c:f>
              <c:numCache>
                <c:formatCode>_-* #,##0.00_р_._-;\-* #,##0.00_р_._-;_-* "-"??_р_._-;_-@_-</c:formatCode>
                <c:ptCount val="1"/>
                <c:pt idx="0">
                  <c:v>23864.79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Новороссийск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Лист1!$F$2</c:f>
              <c:numCache>
                <c:formatCode>_-* #,##0.00_р_._-;\-* #,##0.00_р_._-;_-* "-"??_р_._-;_-@_-</c:formatCode>
                <c:ptCount val="1"/>
                <c:pt idx="0">
                  <c:v>21733.56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Армавир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Лист1!$G$2</c:f>
              <c:numCache>
                <c:formatCode>_-* #,##0.00_р_._-;\-* #,##0.00_р_._-;_-* "-"??_р_._-;_-@_-</c:formatCode>
                <c:ptCount val="1"/>
                <c:pt idx="0">
                  <c:v>15617.84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Анапа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расходы</c:v>
                </c:pt>
              </c:strCache>
            </c:strRef>
          </c:cat>
          <c:val>
            <c:numRef>
              <c:f>Лист1!$H$2</c:f>
              <c:numCache>
                <c:formatCode>_-* #,##0.00_р_._-;\-* #,##0.00_р_._-;_-* "-"??_р_._-;_-@_-</c:formatCode>
                <c:ptCount val="1"/>
                <c:pt idx="0">
                  <c:v>11800.91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998624"/>
        <c:axId val="325000192"/>
      </c:barChart>
      <c:catAx>
        <c:axId val="32499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25000192"/>
        <c:crosses val="autoZero"/>
        <c:auto val="1"/>
        <c:lblAlgn val="ctr"/>
        <c:lblOffset val="100"/>
        <c:noMultiLvlLbl val="0"/>
      </c:catAx>
      <c:valAx>
        <c:axId val="325000192"/>
        <c:scaling>
          <c:orientation val="minMax"/>
        </c:scaling>
        <c:delete val="0"/>
        <c:axPos val="l"/>
        <c:majorGridlines/>
        <c:numFmt formatCode="_-* #,##0&quot;р.&quot;_-;\-* #,##0&quot;р.&quot;_-;_-* &quot;-&quot;&quot;р.&quot;_-;_-@_-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499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30478291862949"/>
          <c:y val="4.278280721490222E-2"/>
          <c:w val="0.19256707494896472"/>
          <c:h val="0.729150203786003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Всего</a:t>
            </a:r>
            <a:r>
              <a:rPr lang="ru-RU" baseline="0" dirty="0" smtClean="0">
                <a:solidFill>
                  <a:schemeClr val="bg2">
                    <a:lumMod val="50000"/>
                  </a:schemeClr>
                </a:solidFill>
              </a:rPr>
              <a:t> расходов 19 269,4 млн.рублей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Общегосударственные вопросы</c:v>
                </c:pt>
                <c:pt idx="3">
                  <c:v>Национальная экономика</c:v>
                </c:pt>
                <c:pt idx="4">
                  <c:v>Остальные вопросы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6199.6</c:v>
                </c:pt>
                <c:pt idx="1">
                  <c:v>7819.7</c:v>
                </c:pt>
                <c:pt idx="2">
                  <c:v>1258.5</c:v>
                </c:pt>
                <c:pt idx="3">
                  <c:v>3787.1</c:v>
                </c:pt>
                <c:pt idx="4">
                  <c:v>204.50000000000091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83E-2"/>
          <c:y val="0.11326561883073299"/>
          <c:w val="0.61882716049383213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574456838728522"/>
                  <c:y val="0.2004422042336627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Общегосударственные вопросы</c:v>
                </c:pt>
                <c:pt idx="3">
                  <c:v>Национальная экономика</c:v>
                </c:pt>
                <c:pt idx="4">
                  <c:v>Остальные расходы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5592</c:v>
                </c:pt>
                <c:pt idx="1">
                  <c:v>1038.4000000000001</c:v>
                </c:pt>
                <c:pt idx="2">
                  <c:v>1258.5</c:v>
                </c:pt>
                <c:pt idx="3">
                  <c:v>1526.5</c:v>
                </c:pt>
                <c:pt idx="4">
                  <c:v>204.5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23456790123457"/>
          <c:y val="0.20510419550491243"/>
          <c:w val="0.33796296296296985"/>
          <c:h val="0.694638908890770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46471833381938382"/>
          <c:y val="4.2251820688427956E-2"/>
        </c:manualLayout>
      </c:layout>
      <c:overlay val="0"/>
      <c:txPr>
        <a:bodyPr/>
        <a:lstStyle/>
        <a:p>
          <a:pPr>
            <a:defRPr sz="1600">
              <a:solidFill>
                <a:schemeClr val="bg2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7 819,7 млн. рублей</c:v>
                </c:pt>
              </c:strCache>
            </c:strRef>
          </c:tx>
          <c:dLbls>
            <c:dLbl>
              <c:idx val="3"/>
              <c:layout>
                <c:manualLayout>
                  <c:x val="3.0864197530864478E-3"/>
                  <c:y val="-0.1683619596536691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ЖКХ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2014.9</c:v>
                </c:pt>
                <c:pt idx="1">
                  <c:v>5072.5</c:v>
                </c:pt>
                <c:pt idx="2" formatCode="General">
                  <c:v>661.3</c:v>
                </c:pt>
                <c:pt idx="3" formatCode="General">
                  <c:v>70.900000000000006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8C8EF-A179-451B-B0A2-5FEED8A1F25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E1C1B3C-9DD7-4ACF-981F-2604F7E23D7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 w="190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900" dirty="0" smtClean="0">
              <a:solidFill>
                <a:schemeClr val="bg2">
                  <a:lumMod val="25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900" dirty="0">
            <a:solidFill>
              <a:schemeClr val="bg2">
                <a:lumMod val="25000"/>
              </a:schemeClr>
            </a:solidFill>
          </a:endParaRPr>
        </a:p>
      </dgm:t>
    </dgm:pt>
    <dgm:pt modelId="{019D3D34-F8E3-42F2-8961-B9D1E1009770}" type="parTrans" cxnId="{9F6C24FD-D90E-40E6-BC86-04EED7371A6B}">
      <dgm:prSet/>
      <dgm:spPr/>
      <dgm:t>
        <a:bodyPr/>
        <a:lstStyle/>
        <a:p>
          <a:endParaRPr lang="ru-RU"/>
        </a:p>
      </dgm:t>
    </dgm:pt>
    <dgm:pt modelId="{4507411A-FED2-4A77-91DC-C4CEFD7C8D28}" type="sibTrans" cxnId="{9F6C24FD-D90E-40E6-BC86-04EED7371A6B}">
      <dgm:prSet/>
      <dgm:spPr>
        <a:solidFill>
          <a:srgbClr val="FF9900"/>
        </a:solidFill>
      </dgm:spPr>
      <dgm:t>
        <a:bodyPr/>
        <a:lstStyle/>
        <a:p>
          <a:endParaRPr lang="ru-RU" dirty="0"/>
        </a:p>
      </dgm:t>
    </dgm:pt>
    <dgm:pt modelId="{1BBEABEB-527F-4F39-BD8D-8098F2C2ADD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900" dirty="0" smtClean="0">
              <a:solidFill>
                <a:schemeClr val="bg2">
                  <a:lumMod val="25000"/>
                </a:schemeClr>
              </a:solidFill>
            </a:rPr>
            <a:t>Бюджеты субъектов Российской Федерации</a:t>
          </a:r>
          <a:endParaRPr lang="ru-RU" sz="1900" dirty="0">
            <a:solidFill>
              <a:schemeClr val="bg2">
                <a:lumMod val="25000"/>
              </a:schemeClr>
            </a:solidFill>
          </a:endParaRPr>
        </a:p>
      </dgm:t>
    </dgm:pt>
    <dgm:pt modelId="{2779C46A-F7B3-4CC3-86B3-4C00B64D1726}" type="parTrans" cxnId="{7CC1B73B-6B3E-4E23-86F9-29C9D35C6803}">
      <dgm:prSet/>
      <dgm:spPr/>
      <dgm:t>
        <a:bodyPr/>
        <a:lstStyle/>
        <a:p>
          <a:endParaRPr lang="ru-RU"/>
        </a:p>
      </dgm:t>
    </dgm:pt>
    <dgm:pt modelId="{884EA934-D1C8-43AA-B336-B69B1742ABA3}" type="sibTrans" cxnId="{7CC1B73B-6B3E-4E23-86F9-29C9D35C6803}">
      <dgm:prSet/>
      <dgm:spPr>
        <a:solidFill>
          <a:srgbClr val="FF9900"/>
        </a:solidFill>
        <a:ln>
          <a:solidFill>
            <a:srgbClr val="FF9900"/>
          </a:solidFill>
        </a:ln>
      </dgm:spPr>
      <dgm:t>
        <a:bodyPr/>
        <a:lstStyle/>
        <a:p>
          <a:endParaRPr lang="ru-RU" dirty="0"/>
        </a:p>
      </dgm:t>
    </dgm:pt>
    <dgm:pt modelId="{1CD6BA6D-F65E-40CB-B89E-67EDD97A2B8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900" dirty="0" smtClean="0">
              <a:solidFill>
                <a:schemeClr val="bg2">
                  <a:lumMod val="25000"/>
                </a:schemeClr>
              </a:solidFill>
            </a:rPr>
            <a:t>Местные бюджеты</a:t>
          </a:r>
          <a:endParaRPr lang="ru-RU" sz="1900" dirty="0">
            <a:solidFill>
              <a:schemeClr val="bg2">
                <a:lumMod val="25000"/>
              </a:schemeClr>
            </a:solidFill>
          </a:endParaRPr>
        </a:p>
      </dgm:t>
    </dgm:pt>
    <dgm:pt modelId="{C299692E-6100-4278-8F26-B6889E1339B9}" type="parTrans" cxnId="{3443019B-1F62-4B8F-AB77-1E0DA1153156}">
      <dgm:prSet/>
      <dgm:spPr/>
      <dgm:t>
        <a:bodyPr/>
        <a:lstStyle/>
        <a:p>
          <a:endParaRPr lang="ru-RU"/>
        </a:p>
      </dgm:t>
    </dgm:pt>
    <dgm:pt modelId="{B047435F-F996-45F5-9502-D22A7EB8E8D3}" type="sibTrans" cxnId="{3443019B-1F62-4B8F-AB77-1E0DA1153156}">
      <dgm:prSet/>
      <dgm:spPr/>
      <dgm:t>
        <a:bodyPr/>
        <a:lstStyle/>
        <a:p>
          <a:endParaRPr lang="ru-RU"/>
        </a:p>
      </dgm:t>
    </dgm:pt>
    <dgm:pt modelId="{D20F4804-BC1A-4CCB-A6F8-B1F81BBC5411}" type="pres">
      <dgm:prSet presAssocID="{5F68C8EF-A179-451B-B0A2-5FEED8A1F251}" presName="linearFlow" presStyleCnt="0">
        <dgm:presLayoutVars>
          <dgm:resizeHandles val="exact"/>
        </dgm:presLayoutVars>
      </dgm:prSet>
      <dgm:spPr/>
    </dgm:pt>
    <dgm:pt modelId="{4BE99CB0-BFF6-4BC2-9E9B-F026F55DF76F}" type="pres">
      <dgm:prSet presAssocID="{0E1C1B3C-9DD7-4ACF-981F-2604F7E23D71}" presName="node" presStyleLbl="node1" presStyleIdx="0" presStyleCnt="3" custScaleX="178976" custScaleY="10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12403-B272-4F5D-9EE5-D1A7A3B64E27}" type="pres">
      <dgm:prSet presAssocID="{4507411A-FED2-4A77-91DC-C4CEFD7C8D2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E18146D-D931-4086-ACEE-70D7B1FD7A25}" type="pres">
      <dgm:prSet presAssocID="{4507411A-FED2-4A77-91DC-C4CEFD7C8D2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4775234-A531-4B22-8BE9-70F522A4C5D6}" type="pres">
      <dgm:prSet presAssocID="{1BBEABEB-527F-4F39-BD8D-8098F2C2ADD2}" presName="node" presStyleLbl="node1" presStyleIdx="1" presStyleCnt="3" custScaleX="17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488E0-78B7-4008-B554-0D1F6ABC1B4E}" type="pres">
      <dgm:prSet presAssocID="{884EA934-D1C8-43AA-B336-B69B1742ABA3}" presName="sibTrans" presStyleLbl="sibTrans2D1" presStyleIdx="1" presStyleCnt="2" custLinFactNeighborX="11955" custLinFactNeighborY="3622"/>
      <dgm:spPr/>
      <dgm:t>
        <a:bodyPr/>
        <a:lstStyle/>
        <a:p>
          <a:endParaRPr lang="ru-RU"/>
        </a:p>
      </dgm:t>
    </dgm:pt>
    <dgm:pt modelId="{CCE162B8-3244-4551-9E52-6DAE481F59AA}" type="pres">
      <dgm:prSet presAssocID="{884EA934-D1C8-43AA-B336-B69B1742ABA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0802A4D-10CF-4F2E-9019-4714A3A2E843}" type="pres">
      <dgm:prSet presAssocID="{1CD6BA6D-F65E-40CB-B89E-67EDD97A2B8D}" presName="node" presStyleLbl="node1" presStyleIdx="2" presStyleCnt="3" custScaleX="17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42BAC-C49D-4D4D-938D-21D83C0F54F9}" type="presOf" srcId="{884EA934-D1C8-43AA-B336-B69B1742ABA3}" destId="{CCE162B8-3244-4551-9E52-6DAE481F59AA}" srcOrd="1" destOrd="0" presId="urn:microsoft.com/office/officeart/2005/8/layout/process2"/>
    <dgm:cxn modelId="{3443019B-1F62-4B8F-AB77-1E0DA1153156}" srcId="{5F68C8EF-A179-451B-B0A2-5FEED8A1F251}" destId="{1CD6BA6D-F65E-40CB-B89E-67EDD97A2B8D}" srcOrd="2" destOrd="0" parTransId="{C299692E-6100-4278-8F26-B6889E1339B9}" sibTransId="{B047435F-F996-45F5-9502-D22A7EB8E8D3}"/>
    <dgm:cxn modelId="{605F6E62-8436-4BCF-A9DE-94C37AAB6F37}" type="presOf" srcId="{4507411A-FED2-4A77-91DC-C4CEFD7C8D28}" destId="{B9B12403-B272-4F5D-9EE5-D1A7A3B64E27}" srcOrd="0" destOrd="0" presId="urn:microsoft.com/office/officeart/2005/8/layout/process2"/>
    <dgm:cxn modelId="{20C11083-BD6E-4EE6-A0D5-A68C85539091}" type="presOf" srcId="{0E1C1B3C-9DD7-4ACF-981F-2604F7E23D71}" destId="{4BE99CB0-BFF6-4BC2-9E9B-F026F55DF76F}" srcOrd="0" destOrd="0" presId="urn:microsoft.com/office/officeart/2005/8/layout/process2"/>
    <dgm:cxn modelId="{EF48AD8E-4426-4459-AF2C-03BCC174E807}" type="presOf" srcId="{1BBEABEB-527F-4F39-BD8D-8098F2C2ADD2}" destId="{14775234-A531-4B22-8BE9-70F522A4C5D6}" srcOrd="0" destOrd="0" presId="urn:microsoft.com/office/officeart/2005/8/layout/process2"/>
    <dgm:cxn modelId="{D4F46A60-B088-4C92-AED3-EF381FBB9B69}" type="presOf" srcId="{1CD6BA6D-F65E-40CB-B89E-67EDD97A2B8D}" destId="{A0802A4D-10CF-4F2E-9019-4714A3A2E843}" srcOrd="0" destOrd="0" presId="urn:microsoft.com/office/officeart/2005/8/layout/process2"/>
    <dgm:cxn modelId="{494988F6-4BDA-4066-AC78-B58EC284730C}" type="presOf" srcId="{884EA934-D1C8-43AA-B336-B69B1742ABA3}" destId="{682488E0-78B7-4008-B554-0D1F6ABC1B4E}" srcOrd="0" destOrd="0" presId="urn:microsoft.com/office/officeart/2005/8/layout/process2"/>
    <dgm:cxn modelId="{9F6C24FD-D90E-40E6-BC86-04EED7371A6B}" srcId="{5F68C8EF-A179-451B-B0A2-5FEED8A1F251}" destId="{0E1C1B3C-9DD7-4ACF-981F-2604F7E23D71}" srcOrd="0" destOrd="0" parTransId="{019D3D34-F8E3-42F2-8961-B9D1E1009770}" sibTransId="{4507411A-FED2-4A77-91DC-C4CEFD7C8D28}"/>
    <dgm:cxn modelId="{C19CAFB5-5FB0-4F12-998D-554E1066837E}" type="presOf" srcId="{5F68C8EF-A179-451B-B0A2-5FEED8A1F251}" destId="{D20F4804-BC1A-4CCB-A6F8-B1F81BBC5411}" srcOrd="0" destOrd="0" presId="urn:microsoft.com/office/officeart/2005/8/layout/process2"/>
    <dgm:cxn modelId="{C15F0C64-3B84-4D69-B479-A145354573EB}" type="presOf" srcId="{4507411A-FED2-4A77-91DC-C4CEFD7C8D28}" destId="{8E18146D-D931-4086-ACEE-70D7B1FD7A25}" srcOrd="1" destOrd="0" presId="urn:microsoft.com/office/officeart/2005/8/layout/process2"/>
    <dgm:cxn modelId="{7CC1B73B-6B3E-4E23-86F9-29C9D35C6803}" srcId="{5F68C8EF-A179-451B-B0A2-5FEED8A1F251}" destId="{1BBEABEB-527F-4F39-BD8D-8098F2C2ADD2}" srcOrd="1" destOrd="0" parTransId="{2779C46A-F7B3-4CC3-86B3-4C00B64D1726}" sibTransId="{884EA934-D1C8-43AA-B336-B69B1742ABA3}"/>
    <dgm:cxn modelId="{BBA75C60-3458-439A-A684-225CC5FBDFB4}" type="presParOf" srcId="{D20F4804-BC1A-4CCB-A6F8-B1F81BBC5411}" destId="{4BE99CB0-BFF6-4BC2-9E9B-F026F55DF76F}" srcOrd="0" destOrd="0" presId="urn:microsoft.com/office/officeart/2005/8/layout/process2"/>
    <dgm:cxn modelId="{C023AD47-F233-4591-AA02-2292D1DDFBED}" type="presParOf" srcId="{D20F4804-BC1A-4CCB-A6F8-B1F81BBC5411}" destId="{B9B12403-B272-4F5D-9EE5-D1A7A3B64E27}" srcOrd="1" destOrd="0" presId="urn:microsoft.com/office/officeart/2005/8/layout/process2"/>
    <dgm:cxn modelId="{4238FFEA-B122-45BA-8B4D-63A347544E82}" type="presParOf" srcId="{B9B12403-B272-4F5D-9EE5-D1A7A3B64E27}" destId="{8E18146D-D931-4086-ACEE-70D7B1FD7A25}" srcOrd="0" destOrd="0" presId="urn:microsoft.com/office/officeart/2005/8/layout/process2"/>
    <dgm:cxn modelId="{80494B0B-483A-4F1E-A8AA-FAD262B87073}" type="presParOf" srcId="{D20F4804-BC1A-4CCB-A6F8-B1F81BBC5411}" destId="{14775234-A531-4B22-8BE9-70F522A4C5D6}" srcOrd="2" destOrd="0" presId="urn:microsoft.com/office/officeart/2005/8/layout/process2"/>
    <dgm:cxn modelId="{006E45CA-85D2-4601-A88F-77DF8F6F4849}" type="presParOf" srcId="{D20F4804-BC1A-4CCB-A6F8-B1F81BBC5411}" destId="{682488E0-78B7-4008-B554-0D1F6ABC1B4E}" srcOrd="3" destOrd="0" presId="urn:microsoft.com/office/officeart/2005/8/layout/process2"/>
    <dgm:cxn modelId="{D383E28C-8F20-4F11-A1EA-96EDB1C960ED}" type="presParOf" srcId="{682488E0-78B7-4008-B554-0D1F6ABC1B4E}" destId="{CCE162B8-3244-4551-9E52-6DAE481F59AA}" srcOrd="0" destOrd="0" presId="urn:microsoft.com/office/officeart/2005/8/layout/process2"/>
    <dgm:cxn modelId="{2975ABF4-1651-4E45-AD49-37F3E21C70DC}" type="presParOf" srcId="{D20F4804-BC1A-4CCB-A6F8-B1F81BBC5411}" destId="{A0802A4D-10CF-4F2E-9019-4714A3A2E84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ACAF03-0E1C-4AC7-96EF-20BD1E48ACF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34AFF-58F3-49B1-9D6F-47AE8EE796A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 2012 году произведено погашение привлечённых кредитных средств в сумме 501,8 млн. руб.</a:t>
          </a:r>
          <a:endParaRPr lang="ru-RU" sz="1600" dirty="0">
            <a:solidFill>
              <a:schemeClr val="tx1"/>
            </a:solidFill>
          </a:endParaRPr>
        </a:p>
      </dgm:t>
    </dgm:pt>
    <dgm:pt modelId="{F66A0186-BAA8-447A-81A7-0966584C5338}" type="parTrans" cxnId="{038150FE-2257-4B76-9B8C-7D9CF1053226}">
      <dgm:prSet/>
      <dgm:spPr/>
      <dgm:t>
        <a:bodyPr/>
        <a:lstStyle/>
        <a:p>
          <a:endParaRPr lang="ru-RU"/>
        </a:p>
      </dgm:t>
    </dgm:pt>
    <dgm:pt modelId="{4EE04626-733F-4618-959D-995D2416B7B5}" type="sibTrans" cxnId="{038150FE-2257-4B76-9B8C-7D9CF1053226}">
      <dgm:prSet/>
      <dgm:spPr/>
      <dgm:t>
        <a:bodyPr/>
        <a:lstStyle/>
        <a:p>
          <a:endParaRPr lang="ru-RU"/>
        </a:p>
      </dgm:t>
    </dgm:pt>
    <dgm:pt modelId="{081657FE-3A74-4A57-A3A5-7BEC07E9D66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</a:rPr>
            <a:t>В 2012 году для погашения дефицита бюджета города привлечены кредитные средства в сумме 506,6 млн.руб</a:t>
          </a:r>
          <a:r>
            <a:rPr lang="ru-RU" sz="2400" dirty="0" smtClean="0">
              <a:solidFill>
                <a:schemeClr val="tx1"/>
              </a:solidFill>
            </a:rPr>
            <a:t>.</a:t>
          </a:r>
          <a:endParaRPr lang="ru-RU" sz="2400" dirty="0">
            <a:solidFill>
              <a:schemeClr val="tx1"/>
            </a:solidFill>
          </a:endParaRPr>
        </a:p>
      </dgm:t>
    </dgm:pt>
    <dgm:pt modelId="{9B83A935-BFA9-4462-8DF0-366338B43DAF}" type="parTrans" cxnId="{5FD0D83B-C460-4AF5-90C6-60B34C5FE0FB}">
      <dgm:prSet/>
      <dgm:spPr/>
      <dgm:t>
        <a:bodyPr/>
        <a:lstStyle/>
        <a:p>
          <a:endParaRPr lang="ru-RU"/>
        </a:p>
      </dgm:t>
    </dgm:pt>
    <dgm:pt modelId="{4F482252-3214-4ED4-B2CF-6504414A9E35}" type="sibTrans" cxnId="{5FD0D83B-C460-4AF5-90C6-60B34C5FE0FB}">
      <dgm:prSet/>
      <dgm:spPr/>
      <dgm:t>
        <a:bodyPr/>
        <a:lstStyle/>
        <a:p>
          <a:endParaRPr lang="ru-RU"/>
        </a:p>
      </dgm:t>
    </dgm:pt>
    <dgm:pt modelId="{DAE5EA4A-5DC3-4164-BC98-A94424169C1D}" type="pres">
      <dgm:prSet presAssocID="{B9ACAF03-0E1C-4AC7-96EF-20BD1E48ACF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AD32D5-566F-47DE-9986-C76C062DE235}" type="pres">
      <dgm:prSet presAssocID="{B9ACAF03-0E1C-4AC7-96EF-20BD1E48ACF2}" presName="ribbon" presStyleLbl="node1" presStyleIdx="0" presStyleCnt="1" custScaleX="110537" custLinFactNeighborX="669" custLinFactNeighborY="-2500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6DC50F0-1529-4B7A-8F80-6C9DD42D9D85}" type="pres">
      <dgm:prSet presAssocID="{B9ACAF03-0E1C-4AC7-96EF-20BD1E48ACF2}" presName="leftArrowText" presStyleLbl="node1" presStyleIdx="0" presStyleCnt="1" custScaleY="79798" custLinFactNeighborX="265" custLinFactNeighborY="2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E4F21-506F-4583-A71F-7FF1F244AB1A}" type="pres">
      <dgm:prSet presAssocID="{B9ACAF03-0E1C-4AC7-96EF-20BD1E48ACF2}" presName="rightArrowText" presStyleLbl="node1" presStyleIdx="0" presStyleCnt="1" custScaleX="109989" custScaleY="80130" custLinFactNeighborX="893" custLinFactNeighborY="-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1F270-6104-45DD-BDF1-64BF53FA01D2}" type="presOf" srcId="{B9ACAF03-0E1C-4AC7-96EF-20BD1E48ACF2}" destId="{DAE5EA4A-5DC3-4164-BC98-A94424169C1D}" srcOrd="0" destOrd="0" presId="urn:microsoft.com/office/officeart/2005/8/layout/arrow6"/>
    <dgm:cxn modelId="{038150FE-2257-4B76-9B8C-7D9CF1053226}" srcId="{B9ACAF03-0E1C-4AC7-96EF-20BD1E48ACF2}" destId="{3B434AFF-58F3-49B1-9D6F-47AE8EE796AB}" srcOrd="0" destOrd="0" parTransId="{F66A0186-BAA8-447A-81A7-0966584C5338}" sibTransId="{4EE04626-733F-4618-959D-995D2416B7B5}"/>
    <dgm:cxn modelId="{1C668701-9B12-4C24-ACE8-6671DE4B4B8F}" type="presOf" srcId="{3B434AFF-58F3-49B1-9D6F-47AE8EE796AB}" destId="{66DC50F0-1529-4B7A-8F80-6C9DD42D9D85}" srcOrd="0" destOrd="0" presId="urn:microsoft.com/office/officeart/2005/8/layout/arrow6"/>
    <dgm:cxn modelId="{A2BD261B-5283-4597-8DF3-BD85B448D14D}" type="presOf" srcId="{081657FE-3A74-4A57-A3A5-7BEC07E9D66C}" destId="{A51E4F21-506F-4583-A71F-7FF1F244AB1A}" srcOrd="0" destOrd="0" presId="urn:microsoft.com/office/officeart/2005/8/layout/arrow6"/>
    <dgm:cxn modelId="{5FD0D83B-C460-4AF5-90C6-60B34C5FE0FB}" srcId="{B9ACAF03-0E1C-4AC7-96EF-20BD1E48ACF2}" destId="{081657FE-3A74-4A57-A3A5-7BEC07E9D66C}" srcOrd="1" destOrd="0" parTransId="{9B83A935-BFA9-4462-8DF0-366338B43DAF}" sibTransId="{4F482252-3214-4ED4-B2CF-6504414A9E35}"/>
    <dgm:cxn modelId="{595377EF-4660-41F8-A8B6-F10ACD6001E7}" type="presParOf" srcId="{DAE5EA4A-5DC3-4164-BC98-A94424169C1D}" destId="{4EAD32D5-566F-47DE-9986-C76C062DE235}" srcOrd="0" destOrd="0" presId="urn:microsoft.com/office/officeart/2005/8/layout/arrow6"/>
    <dgm:cxn modelId="{B1E07866-77F1-48D7-B702-75B435185F8D}" type="presParOf" srcId="{DAE5EA4A-5DC3-4164-BC98-A94424169C1D}" destId="{66DC50F0-1529-4B7A-8F80-6C9DD42D9D85}" srcOrd="1" destOrd="0" presId="urn:microsoft.com/office/officeart/2005/8/layout/arrow6"/>
    <dgm:cxn modelId="{6BC83594-B654-40D3-AFCE-20AAADC0CD80}" type="presParOf" srcId="{DAE5EA4A-5DC3-4164-BC98-A94424169C1D}" destId="{A51E4F21-506F-4583-A71F-7FF1F244AB1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953D6-834E-4396-BF7A-4AFB49BBF11F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00613765-5F17-42EB-8643-77427E298B93}" type="pres">
      <dgm:prSet presAssocID="{EBC953D6-834E-4396-BF7A-4AFB49BBF1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8A593-B298-4C30-B437-7DC3CB4532DD}" type="presOf" srcId="{EBC953D6-834E-4396-BF7A-4AFB49BBF11F}" destId="{00613765-5F17-42EB-8643-77427E298B93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477EE-F10F-4422-922F-BA832C6F5BB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96AF45-3B0A-406A-912C-925F063CCF5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Городское Собрание Сочи</a:t>
          </a:r>
          <a:endParaRPr lang="ru-RU" sz="1200" b="1" dirty="0"/>
        </a:p>
      </dgm:t>
    </dgm:pt>
    <dgm:pt modelId="{F9F28A4D-9689-4356-BB28-B0519B85F9D9}" type="parTrans" cxnId="{E97D4EEB-94A8-43A8-A693-07BABB02B261}">
      <dgm:prSet/>
      <dgm:spPr/>
      <dgm:t>
        <a:bodyPr/>
        <a:lstStyle/>
        <a:p>
          <a:endParaRPr lang="ru-RU" sz="900"/>
        </a:p>
      </dgm:t>
    </dgm:pt>
    <dgm:pt modelId="{246C0A71-516E-4CD7-9506-9A6E75F709AA}" type="sibTrans" cxnId="{E97D4EEB-94A8-43A8-A693-07BABB02B261}">
      <dgm:prSet/>
      <dgm:spPr/>
      <dgm:t>
        <a:bodyPr/>
        <a:lstStyle/>
        <a:p>
          <a:endParaRPr lang="ru-RU" sz="900"/>
        </a:p>
      </dgm:t>
    </dgm:pt>
    <dgm:pt modelId="{42295ADE-2677-4DD5-9FCC-EBB72BA4D61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Главные распорядители, распорядители и получатели средств бюджета города</a:t>
          </a:r>
          <a:endParaRPr lang="ru-RU" sz="1200" b="1" dirty="0"/>
        </a:p>
      </dgm:t>
    </dgm:pt>
    <dgm:pt modelId="{65925CFF-CD94-4E86-9F64-108CFEE70F16}" type="parTrans" cxnId="{26143DDB-7F68-4E41-BE95-334AB368B154}">
      <dgm:prSet/>
      <dgm:spPr/>
      <dgm:t>
        <a:bodyPr/>
        <a:lstStyle/>
        <a:p>
          <a:endParaRPr lang="ru-RU" sz="900"/>
        </a:p>
      </dgm:t>
    </dgm:pt>
    <dgm:pt modelId="{1B4D9EB3-ED82-47BA-B699-6AE4BCD7B95D}" type="sibTrans" cxnId="{26143DDB-7F68-4E41-BE95-334AB368B154}">
      <dgm:prSet/>
      <dgm:spPr/>
      <dgm:t>
        <a:bodyPr/>
        <a:lstStyle/>
        <a:p>
          <a:endParaRPr lang="ru-RU" sz="900"/>
        </a:p>
      </dgm:t>
    </dgm:pt>
    <dgm:pt modelId="{75EC9EA9-F4C1-44E0-9121-68D3CA9F192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Главные администраторы и администраторы источников финансирования дефицита бюджета города Сочи</a:t>
          </a:r>
          <a:endParaRPr lang="ru-RU" sz="1200" b="1" dirty="0"/>
        </a:p>
      </dgm:t>
    </dgm:pt>
    <dgm:pt modelId="{329030FA-58A4-4D49-AE51-CC30F0837207}" type="parTrans" cxnId="{B3181A4C-F0C2-4768-8AA3-80F785AFD8C2}">
      <dgm:prSet/>
      <dgm:spPr/>
      <dgm:t>
        <a:bodyPr/>
        <a:lstStyle/>
        <a:p>
          <a:endParaRPr lang="ru-RU" sz="900"/>
        </a:p>
      </dgm:t>
    </dgm:pt>
    <dgm:pt modelId="{893B0816-95E0-4DF3-BB7B-D3B62167BAFA}" type="sibTrans" cxnId="{B3181A4C-F0C2-4768-8AA3-80F785AFD8C2}">
      <dgm:prSet/>
      <dgm:spPr/>
      <dgm:t>
        <a:bodyPr/>
        <a:lstStyle/>
        <a:p>
          <a:endParaRPr lang="ru-RU" sz="900"/>
        </a:p>
      </dgm:t>
    </dgm:pt>
    <dgm:pt modelId="{A052E153-9AB1-47E8-A6D4-20434309680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Глава города Сочи</a:t>
          </a:r>
          <a:endParaRPr lang="ru-RU" sz="1200" b="1" dirty="0"/>
        </a:p>
      </dgm:t>
    </dgm:pt>
    <dgm:pt modelId="{AB4E5724-25F2-45F9-9248-EE928484581B}" type="parTrans" cxnId="{D32C6CE5-DDD6-48A4-AD5D-CD16307CC632}">
      <dgm:prSet/>
      <dgm:spPr/>
      <dgm:t>
        <a:bodyPr/>
        <a:lstStyle/>
        <a:p>
          <a:endParaRPr lang="ru-RU" sz="900"/>
        </a:p>
      </dgm:t>
    </dgm:pt>
    <dgm:pt modelId="{CAD02E90-11CA-4950-B97A-4F23F676BBBC}" type="sibTrans" cxnId="{D32C6CE5-DDD6-48A4-AD5D-CD16307CC632}">
      <dgm:prSet/>
      <dgm:spPr/>
      <dgm:t>
        <a:bodyPr/>
        <a:lstStyle/>
        <a:p>
          <a:endParaRPr lang="ru-RU" sz="900"/>
        </a:p>
      </dgm:t>
    </dgm:pt>
    <dgm:pt modelId="{ED713822-E151-410F-AFF8-4553145793D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Главные администраторы и администраторы доходов бюджета города Сочи</a:t>
          </a:r>
          <a:endParaRPr lang="ru-RU" sz="1200" b="1" dirty="0"/>
        </a:p>
      </dgm:t>
    </dgm:pt>
    <dgm:pt modelId="{1812152E-DA5D-41A7-A5B9-B09C88674DA4}" type="parTrans" cxnId="{6070D272-F927-48A7-B137-AA9772B1A543}">
      <dgm:prSet/>
      <dgm:spPr/>
      <dgm:t>
        <a:bodyPr/>
        <a:lstStyle/>
        <a:p>
          <a:endParaRPr lang="ru-RU" sz="900"/>
        </a:p>
      </dgm:t>
    </dgm:pt>
    <dgm:pt modelId="{A91A4934-6E9E-43B4-AA05-3E03408E2BD0}" type="sibTrans" cxnId="{6070D272-F927-48A7-B137-AA9772B1A543}">
      <dgm:prSet/>
      <dgm:spPr/>
      <dgm:t>
        <a:bodyPr/>
        <a:lstStyle/>
        <a:p>
          <a:endParaRPr lang="ru-RU" sz="900"/>
        </a:p>
      </dgm:t>
    </dgm:pt>
    <dgm:pt modelId="{C8578D87-3D18-4044-B812-B6B05D784BF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Контрольно- счётная палата города Сочи</a:t>
          </a:r>
          <a:endParaRPr lang="ru-RU" sz="1200" b="1" dirty="0"/>
        </a:p>
      </dgm:t>
    </dgm:pt>
    <dgm:pt modelId="{B3F9BC7C-AFCE-48BA-99A5-DE8C5BBD1C8D}" type="parTrans" cxnId="{03B7D280-51DE-423D-B8B7-10A67A01D23D}">
      <dgm:prSet/>
      <dgm:spPr/>
      <dgm:t>
        <a:bodyPr/>
        <a:lstStyle/>
        <a:p>
          <a:endParaRPr lang="ru-RU" sz="900"/>
        </a:p>
      </dgm:t>
    </dgm:pt>
    <dgm:pt modelId="{F2313176-9EF3-4D7F-A575-E037F15E835F}" type="sibTrans" cxnId="{03B7D280-51DE-423D-B8B7-10A67A01D23D}">
      <dgm:prSet/>
      <dgm:spPr/>
      <dgm:t>
        <a:bodyPr/>
        <a:lstStyle/>
        <a:p>
          <a:endParaRPr lang="ru-RU" sz="900"/>
        </a:p>
      </dgm:t>
    </dgm:pt>
    <dgm:pt modelId="{3E1898AA-AEBA-4914-B933-1C39F0A0A9D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Администрация города Сочи</a:t>
          </a:r>
          <a:endParaRPr lang="ru-RU" sz="1200" b="1" dirty="0"/>
        </a:p>
      </dgm:t>
    </dgm:pt>
    <dgm:pt modelId="{BB3537B7-EDAD-4EC1-AF9F-2CB46B1E3C0F}" type="parTrans" cxnId="{E91056C3-911C-45CE-BEE4-85209B8775FA}">
      <dgm:prSet/>
      <dgm:spPr/>
      <dgm:t>
        <a:bodyPr/>
        <a:lstStyle/>
        <a:p>
          <a:endParaRPr lang="ru-RU" sz="900"/>
        </a:p>
      </dgm:t>
    </dgm:pt>
    <dgm:pt modelId="{732E006F-2108-4AD4-8956-BBE71784A92C}" type="sibTrans" cxnId="{E91056C3-911C-45CE-BEE4-85209B8775FA}">
      <dgm:prSet/>
      <dgm:spPr/>
      <dgm:t>
        <a:bodyPr/>
        <a:lstStyle/>
        <a:p>
          <a:endParaRPr lang="ru-RU" sz="900"/>
        </a:p>
      </dgm:t>
    </dgm:pt>
    <dgm:pt modelId="{36B0BF5F-7E63-46F0-802E-73CF403ADCD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/>
            <a:t>Управление по финансам, бюджету и контролю администрации города Сочи</a:t>
          </a:r>
          <a:endParaRPr lang="ru-RU" sz="1200" b="1" dirty="0"/>
        </a:p>
      </dgm:t>
    </dgm:pt>
    <dgm:pt modelId="{39EC1F4B-3273-41C3-9D83-FD93FC5A7A5E}" type="parTrans" cxnId="{93F74A7D-22A1-4379-9A3C-ABFD08045FAB}">
      <dgm:prSet/>
      <dgm:spPr/>
      <dgm:t>
        <a:bodyPr/>
        <a:lstStyle/>
        <a:p>
          <a:endParaRPr lang="ru-RU" sz="900"/>
        </a:p>
      </dgm:t>
    </dgm:pt>
    <dgm:pt modelId="{147E9ED2-41B2-4D3D-B1C2-28C8E1E4B50B}" type="sibTrans" cxnId="{93F74A7D-22A1-4379-9A3C-ABFD08045FAB}">
      <dgm:prSet/>
      <dgm:spPr/>
      <dgm:t>
        <a:bodyPr/>
        <a:lstStyle/>
        <a:p>
          <a:endParaRPr lang="ru-RU" sz="900"/>
        </a:p>
      </dgm:t>
    </dgm:pt>
    <dgm:pt modelId="{EBA449D1-DB9C-4D20-ADD7-79A6BE9A8A3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ru-RU" sz="1400" b="1" dirty="0" smtClean="0"/>
            <a:t>Участники бюджетного процесса города –курорта Сочи:</a:t>
          </a:r>
          <a:endParaRPr lang="ru-RU" sz="1400" b="1" dirty="0"/>
        </a:p>
      </dgm:t>
    </dgm:pt>
    <dgm:pt modelId="{7ACF3CAC-CD20-4A0C-9A23-FD84AA1400F4}" type="parTrans" cxnId="{B61C007E-6D04-4D4D-BE59-8C421C28928D}">
      <dgm:prSet/>
      <dgm:spPr/>
      <dgm:t>
        <a:bodyPr/>
        <a:lstStyle/>
        <a:p>
          <a:endParaRPr lang="ru-RU" sz="900"/>
        </a:p>
      </dgm:t>
    </dgm:pt>
    <dgm:pt modelId="{5C41A28E-C9D8-494D-97EF-2971B9431B92}" type="sibTrans" cxnId="{B61C007E-6D04-4D4D-BE59-8C421C28928D}">
      <dgm:prSet/>
      <dgm:spPr/>
      <dgm:t>
        <a:bodyPr/>
        <a:lstStyle/>
        <a:p>
          <a:endParaRPr lang="ru-RU" sz="900"/>
        </a:p>
      </dgm:t>
    </dgm:pt>
    <dgm:pt modelId="{E5D0AA9F-24BA-4F50-8D75-4A11A61F2731}" type="pres">
      <dgm:prSet presAssocID="{71C477EE-F10F-4422-922F-BA832C6F5B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0E4B9B-5119-48C7-8920-1AAE76703F81}" type="pres">
      <dgm:prSet presAssocID="{EBA449D1-DB9C-4D20-ADD7-79A6BE9A8A35}" presName="parentText" presStyleLbl="node1" presStyleIdx="0" presStyleCnt="9" custScaleY="135564" custLinFactY="-13137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E4973-8D39-42EB-88D3-2C7977DB8186}" type="pres">
      <dgm:prSet presAssocID="{5C41A28E-C9D8-494D-97EF-2971B9431B92}" presName="spacer" presStyleCnt="0"/>
      <dgm:spPr/>
    </dgm:pt>
    <dgm:pt modelId="{6F5EED35-193C-463F-BBB7-9D8487D61384}" type="pres">
      <dgm:prSet presAssocID="{0296AF45-3B0A-406A-912C-925F063CCF54}" presName="parentText" presStyleLbl="node1" presStyleIdx="1" presStyleCnt="9" custScaleY="754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F7681-31AB-408F-816C-3DBCF1A81066}" type="pres">
      <dgm:prSet presAssocID="{246C0A71-516E-4CD7-9506-9A6E75F709AA}" presName="spacer" presStyleCnt="0"/>
      <dgm:spPr/>
    </dgm:pt>
    <dgm:pt modelId="{763AE90E-E2FE-40CF-B7B2-C55AF5C11796}" type="pres">
      <dgm:prSet presAssocID="{A052E153-9AB1-47E8-A6D4-204343096803}" presName="parentText" presStyleLbl="node1" presStyleIdx="2" presStyleCnt="9" custScaleY="67665" custLinFactY="-2957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C1054-73F2-4664-B2FB-C63168F203B5}" type="pres">
      <dgm:prSet presAssocID="{CAD02E90-11CA-4950-B97A-4F23F676BBBC}" presName="spacer" presStyleCnt="0"/>
      <dgm:spPr/>
    </dgm:pt>
    <dgm:pt modelId="{CDE01852-218B-44C6-8502-765D1A6E7928}" type="pres">
      <dgm:prSet presAssocID="{3E1898AA-AEBA-4914-B933-1C39F0A0A9DA}" presName="parentText" presStyleLbl="node1" presStyleIdx="3" presStyleCnt="9" custScaleY="52455" custLinFactY="-1497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356F6-196B-4A70-916F-0A0F8605C3F5}" type="pres">
      <dgm:prSet presAssocID="{732E006F-2108-4AD4-8956-BBE71784A92C}" presName="spacer" presStyleCnt="0"/>
      <dgm:spPr/>
    </dgm:pt>
    <dgm:pt modelId="{AC58B1CC-577F-4649-A0E1-7119ECF8D3D9}" type="pres">
      <dgm:prSet presAssocID="{36B0BF5F-7E63-46F0-802E-73CF403ADCDA}" presName="parentText" presStyleLbl="node1" presStyleIdx="4" presStyleCnt="9" custScaleY="89317" custLinFactY="-17987" custLinFactNeighborX="20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AF0CE-63F6-4B0D-A8EC-BA4067EEA12B}" type="pres">
      <dgm:prSet presAssocID="{147E9ED2-41B2-4D3D-B1C2-28C8E1E4B50B}" presName="spacer" presStyleCnt="0"/>
      <dgm:spPr/>
    </dgm:pt>
    <dgm:pt modelId="{464610EB-A87C-4F74-A0D6-9340F070D04E}" type="pres">
      <dgm:prSet presAssocID="{C8578D87-3D18-4044-B812-B6B05D784BF4}" presName="parentText" presStyleLbl="node1" presStyleIdx="5" presStyleCnt="9" custScaleY="65103" custLinFactY="-289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81B4A-192A-40D0-AE6B-AEB216268CD5}" type="pres">
      <dgm:prSet presAssocID="{F2313176-9EF3-4D7F-A575-E037F15E835F}" presName="spacer" presStyleCnt="0"/>
      <dgm:spPr/>
    </dgm:pt>
    <dgm:pt modelId="{1B1E5D96-23E9-4356-89F9-77A159AE4323}" type="pres">
      <dgm:prSet presAssocID="{42295ADE-2677-4DD5-9FCC-EBB72BA4D614}" presName="parentText" presStyleLbl="node1" presStyleIdx="6" presStyleCnt="9" custScaleY="70231" custLinFactY="-288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F4466-4919-4ED3-8C0E-CC472298E13A}" type="pres">
      <dgm:prSet presAssocID="{1B4D9EB3-ED82-47BA-B699-6AE4BCD7B95D}" presName="spacer" presStyleCnt="0"/>
      <dgm:spPr/>
    </dgm:pt>
    <dgm:pt modelId="{362F05DB-AE60-4896-B8AA-64280775389B}" type="pres">
      <dgm:prSet presAssocID="{ED713822-E151-410F-AFF8-4553145793DE}" presName="parentText" presStyleLbl="node1" presStyleIdx="7" presStyleCnt="9" custScaleY="67429" custLinFactY="-207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8BC88-6082-4006-A627-9724B60AA9CF}" type="pres">
      <dgm:prSet presAssocID="{A91A4934-6E9E-43B4-AA05-3E03408E2BD0}" presName="spacer" presStyleCnt="0"/>
      <dgm:spPr/>
    </dgm:pt>
    <dgm:pt modelId="{545B4633-A5CE-474D-A019-117BAC360587}" type="pres">
      <dgm:prSet presAssocID="{75EC9EA9-F4C1-44E0-9121-68D3CA9F1921}" presName="parentText" presStyleLbl="node1" presStyleIdx="8" presStyleCnt="9" custScaleY="81203" custLinFactY="-129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CF6C5-B48C-4669-BF2B-30F88D73312E}" type="presOf" srcId="{A052E153-9AB1-47E8-A6D4-204343096803}" destId="{763AE90E-E2FE-40CF-B7B2-C55AF5C11796}" srcOrd="0" destOrd="0" presId="urn:microsoft.com/office/officeart/2005/8/layout/vList2"/>
    <dgm:cxn modelId="{3B41B3B8-6D22-494E-9A04-895E4C060736}" type="presOf" srcId="{75EC9EA9-F4C1-44E0-9121-68D3CA9F1921}" destId="{545B4633-A5CE-474D-A019-117BAC360587}" srcOrd="0" destOrd="0" presId="urn:microsoft.com/office/officeart/2005/8/layout/vList2"/>
    <dgm:cxn modelId="{26143DDB-7F68-4E41-BE95-334AB368B154}" srcId="{71C477EE-F10F-4422-922F-BA832C6F5BBB}" destId="{42295ADE-2677-4DD5-9FCC-EBB72BA4D614}" srcOrd="6" destOrd="0" parTransId="{65925CFF-CD94-4E86-9F64-108CFEE70F16}" sibTransId="{1B4D9EB3-ED82-47BA-B699-6AE4BCD7B95D}"/>
    <dgm:cxn modelId="{93F74A7D-22A1-4379-9A3C-ABFD08045FAB}" srcId="{71C477EE-F10F-4422-922F-BA832C6F5BBB}" destId="{36B0BF5F-7E63-46F0-802E-73CF403ADCDA}" srcOrd="4" destOrd="0" parTransId="{39EC1F4B-3273-41C3-9D83-FD93FC5A7A5E}" sibTransId="{147E9ED2-41B2-4D3D-B1C2-28C8E1E4B50B}"/>
    <dgm:cxn modelId="{E97D4EEB-94A8-43A8-A693-07BABB02B261}" srcId="{71C477EE-F10F-4422-922F-BA832C6F5BBB}" destId="{0296AF45-3B0A-406A-912C-925F063CCF54}" srcOrd="1" destOrd="0" parTransId="{F9F28A4D-9689-4356-BB28-B0519B85F9D9}" sibTransId="{246C0A71-516E-4CD7-9506-9A6E75F709AA}"/>
    <dgm:cxn modelId="{D32C6CE5-DDD6-48A4-AD5D-CD16307CC632}" srcId="{71C477EE-F10F-4422-922F-BA832C6F5BBB}" destId="{A052E153-9AB1-47E8-A6D4-204343096803}" srcOrd="2" destOrd="0" parTransId="{AB4E5724-25F2-45F9-9248-EE928484581B}" sibTransId="{CAD02E90-11CA-4950-B97A-4F23F676BBBC}"/>
    <dgm:cxn modelId="{2493D32F-6E29-4073-8861-F59A7087A94F}" type="presOf" srcId="{3E1898AA-AEBA-4914-B933-1C39F0A0A9DA}" destId="{CDE01852-218B-44C6-8502-765D1A6E7928}" srcOrd="0" destOrd="0" presId="urn:microsoft.com/office/officeart/2005/8/layout/vList2"/>
    <dgm:cxn modelId="{B5FE4210-0F3B-494A-A808-806E5CE7A997}" type="presOf" srcId="{ED713822-E151-410F-AFF8-4553145793DE}" destId="{362F05DB-AE60-4896-B8AA-64280775389B}" srcOrd="0" destOrd="0" presId="urn:microsoft.com/office/officeart/2005/8/layout/vList2"/>
    <dgm:cxn modelId="{E5EFBB93-B8CC-4A4C-A5A8-D8D4CAE49D4A}" type="presOf" srcId="{C8578D87-3D18-4044-B812-B6B05D784BF4}" destId="{464610EB-A87C-4F74-A0D6-9340F070D04E}" srcOrd="0" destOrd="0" presId="urn:microsoft.com/office/officeart/2005/8/layout/vList2"/>
    <dgm:cxn modelId="{2458CCE9-7600-4106-A0FF-862A9A6207FC}" type="presOf" srcId="{EBA449D1-DB9C-4D20-ADD7-79A6BE9A8A35}" destId="{DA0E4B9B-5119-48C7-8920-1AAE76703F81}" srcOrd="0" destOrd="0" presId="urn:microsoft.com/office/officeart/2005/8/layout/vList2"/>
    <dgm:cxn modelId="{6070D272-F927-48A7-B137-AA9772B1A543}" srcId="{71C477EE-F10F-4422-922F-BA832C6F5BBB}" destId="{ED713822-E151-410F-AFF8-4553145793DE}" srcOrd="7" destOrd="0" parTransId="{1812152E-DA5D-41A7-A5B9-B09C88674DA4}" sibTransId="{A91A4934-6E9E-43B4-AA05-3E03408E2BD0}"/>
    <dgm:cxn modelId="{6E334B72-422E-44E8-9B48-92CC686C63A0}" type="presOf" srcId="{0296AF45-3B0A-406A-912C-925F063CCF54}" destId="{6F5EED35-193C-463F-BBB7-9D8487D61384}" srcOrd="0" destOrd="0" presId="urn:microsoft.com/office/officeart/2005/8/layout/vList2"/>
    <dgm:cxn modelId="{B3181A4C-F0C2-4768-8AA3-80F785AFD8C2}" srcId="{71C477EE-F10F-4422-922F-BA832C6F5BBB}" destId="{75EC9EA9-F4C1-44E0-9121-68D3CA9F1921}" srcOrd="8" destOrd="0" parTransId="{329030FA-58A4-4D49-AE51-CC30F0837207}" sibTransId="{893B0816-95E0-4DF3-BB7B-D3B62167BAFA}"/>
    <dgm:cxn modelId="{1D6B363F-8BED-46CE-BDCF-F0061E57D7DB}" type="presOf" srcId="{42295ADE-2677-4DD5-9FCC-EBB72BA4D614}" destId="{1B1E5D96-23E9-4356-89F9-77A159AE4323}" srcOrd="0" destOrd="0" presId="urn:microsoft.com/office/officeart/2005/8/layout/vList2"/>
    <dgm:cxn modelId="{6F61B849-9CD1-4D36-ACAA-F78497C31017}" type="presOf" srcId="{71C477EE-F10F-4422-922F-BA832C6F5BBB}" destId="{E5D0AA9F-24BA-4F50-8D75-4A11A61F2731}" srcOrd="0" destOrd="0" presId="urn:microsoft.com/office/officeart/2005/8/layout/vList2"/>
    <dgm:cxn modelId="{B61C007E-6D04-4D4D-BE59-8C421C28928D}" srcId="{71C477EE-F10F-4422-922F-BA832C6F5BBB}" destId="{EBA449D1-DB9C-4D20-ADD7-79A6BE9A8A35}" srcOrd="0" destOrd="0" parTransId="{7ACF3CAC-CD20-4A0C-9A23-FD84AA1400F4}" sibTransId="{5C41A28E-C9D8-494D-97EF-2971B9431B92}"/>
    <dgm:cxn modelId="{03B7D280-51DE-423D-B8B7-10A67A01D23D}" srcId="{71C477EE-F10F-4422-922F-BA832C6F5BBB}" destId="{C8578D87-3D18-4044-B812-B6B05D784BF4}" srcOrd="5" destOrd="0" parTransId="{B3F9BC7C-AFCE-48BA-99A5-DE8C5BBD1C8D}" sibTransId="{F2313176-9EF3-4D7F-A575-E037F15E835F}"/>
    <dgm:cxn modelId="{E91056C3-911C-45CE-BEE4-85209B8775FA}" srcId="{71C477EE-F10F-4422-922F-BA832C6F5BBB}" destId="{3E1898AA-AEBA-4914-B933-1C39F0A0A9DA}" srcOrd="3" destOrd="0" parTransId="{BB3537B7-EDAD-4EC1-AF9F-2CB46B1E3C0F}" sibTransId="{732E006F-2108-4AD4-8956-BBE71784A92C}"/>
    <dgm:cxn modelId="{0FACF600-95D8-42BA-94CB-BA7D56D3EA11}" type="presOf" srcId="{36B0BF5F-7E63-46F0-802E-73CF403ADCDA}" destId="{AC58B1CC-577F-4649-A0E1-7119ECF8D3D9}" srcOrd="0" destOrd="0" presId="urn:microsoft.com/office/officeart/2005/8/layout/vList2"/>
    <dgm:cxn modelId="{293C6B61-6F8F-4364-B184-D88EBF9F1DAC}" type="presParOf" srcId="{E5D0AA9F-24BA-4F50-8D75-4A11A61F2731}" destId="{DA0E4B9B-5119-48C7-8920-1AAE76703F81}" srcOrd="0" destOrd="0" presId="urn:microsoft.com/office/officeart/2005/8/layout/vList2"/>
    <dgm:cxn modelId="{56BE164E-F2B9-4727-AD4A-FE4646F6B39D}" type="presParOf" srcId="{E5D0AA9F-24BA-4F50-8D75-4A11A61F2731}" destId="{564E4973-8D39-42EB-88D3-2C7977DB8186}" srcOrd="1" destOrd="0" presId="urn:microsoft.com/office/officeart/2005/8/layout/vList2"/>
    <dgm:cxn modelId="{DD57B07F-CD0B-43E7-92F8-CDAB613B5FF5}" type="presParOf" srcId="{E5D0AA9F-24BA-4F50-8D75-4A11A61F2731}" destId="{6F5EED35-193C-463F-BBB7-9D8487D61384}" srcOrd="2" destOrd="0" presId="urn:microsoft.com/office/officeart/2005/8/layout/vList2"/>
    <dgm:cxn modelId="{A1FD407E-C1E1-4811-A97F-D17BD19AB5D8}" type="presParOf" srcId="{E5D0AA9F-24BA-4F50-8D75-4A11A61F2731}" destId="{6D1F7681-31AB-408F-816C-3DBCF1A81066}" srcOrd="3" destOrd="0" presId="urn:microsoft.com/office/officeart/2005/8/layout/vList2"/>
    <dgm:cxn modelId="{173FC42D-2DC6-44FE-9D31-B55DB4FBF188}" type="presParOf" srcId="{E5D0AA9F-24BA-4F50-8D75-4A11A61F2731}" destId="{763AE90E-E2FE-40CF-B7B2-C55AF5C11796}" srcOrd="4" destOrd="0" presId="urn:microsoft.com/office/officeart/2005/8/layout/vList2"/>
    <dgm:cxn modelId="{B7D52402-47E0-44C7-8A7B-F867101E82CA}" type="presParOf" srcId="{E5D0AA9F-24BA-4F50-8D75-4A11A61F2731}" destId="{5AFC1054-73F2-4664-B2FB-C63168F203B5}" srcOrd="5" destOrd="0" presId="urn:microsoft.com/office/officeart/2005/8/layout/vList2"/>
    <dgm:cxn modelId="{0F797B39-3CEC-4140-8E94-4F0221F952CD}" type="presParOf" srcId="{E5D0AA9F-24BA-4F50-8D75-4A11A61F2731}" destId="{CDE01852-218B-44C6-8502-765D1A6E7928}" srcOrd="6" destOrd="0" presId="urn:microsoft.com/office/officeart/2005/8/layout/vList2"/>
    <dgm:cxn modelId="{5EC3C719-4789-41EE-ADB3-74BCF0A98298}" type="presParOf" srcId="{E5D0AA9F-24BA-4F50-8D75-4A11A61F2731}" destId="{60D356F6-196B-4A70-916F-0A0F8605C3F5}" srcOrd="7" destOrd="0" presId="urn:microsoft.com/office/officeart/2005/8/layout/vList2"/>
    <dgm:cxn modelId="{2E5F129A-ED6F-49AD-9FC6-EA1F76F83A73}" type="presParOf" srcId="{E5D0AA9F-24BA-4F50-8D75-4A11A61F2731}" destId="{AC58B1CC-577F-4649-A0E1-7119ECF8D3D9}" srcOrd="8" destOrd="0" presId="urn:microsoft.com/office/officeart/2005/8/layout/vList2"/>
    <dgm:cxn modelId="{80CD0DDF-1340-47F6-917A-29CF20A29808}" type="presParOf" srcId="{E5D0AA9F-24BA-4F50-8D75-4A11A61F2731}" destId="{313AF0CE-63F6-4B0D-A8EC-BA4067EEA12B}" srcOrd="9" destOrd="0" presId="urn:microsoft.com/office/officeart/2005/8/layout/vList2"/>
    <dgm:cxn modelId="{56E96448-48BC-442B-84F0-4C71ECBFC5EB}" type="presParOf" srcId="{E5D0AA9F-24BA-4F50-8D75-4A11A61F2731}" destId="{464610EB-A87C-4F74-A0D6-9340F070D04E}" srcOrd="10" destOrd="0" presId="urn:microsoft.com/office/officeart/2005/8/layout/vList2"/>
    <dgm:cxn modelId="{DEE641DD-F64D-4E60-B20C-1C73BDC435BC}" type="presParOf" srcId="{E5D0AA9F-24BA-4F50-8D75-4A11A61F2731}" destId="{F1081B4A-192A-40D0-AE6B-AEB216268CD5}" srcOrd="11" destOrd="0" presId="urn:microsoft.com/office/officeart/2005/8/layout/vList2"/>
    <dgm:cxn modelId="{8078A2BF-62BD-40C6-BA90-EBF7E1B6CB13}" type="presParOf" srcId="{E5D0AA9F-24BA-4F50-8D75-4A11A61F2731}" destId="{1B1E5D96-23E9-4356-89F9-77A159AE4323}" srcOrd="12" destOrd="0" presId="urn:microsoft.com/office/officeart/2005/8/layout/vList2"/>
    <dgm:cxn modelId="{75D7B54D-C20C-4E85-8528-825E23B7874F}" type="presParOf" srcId="{E5D0AA9F-24BA-4F50-8D75-4A11A61F2731}" destId="{337F4466-4919-4ED3-8C0E-CC472298E13A}" srcOrd="13" destOrd="0" presId="urn:microsoft.com/office/officeart/2005/8/layout/vList2"/>
    <dgm:cxn modelId="{0C573BA5-5136-4F5E-9AAE-F38836A0EB9B}" type="presParOf" srcId="{E5D0AA9F-24BA-4F50-8D75-4A11A61F2731}" destId="{362F05DB-AE60-4896-B8AA-64280775389B}" srcOrd="14" destOrd="0" presId="urn:microsoft.com/office/officeart/2005/8/layout/vList2"/>
    <dgm:cxn modelId="{EE333C73-99C1-4DE1-BDAB-AEDBEE706C36}" type="presParOf" srcId="{E5D0AA9F-24BA-4F50-8D75-4A11A61F2731}" destId="{8428BC88-6082-4006-A627-9724B60AA9CF}" srcOrd="15" destOrd="0" presId="urn:microsoft.com/office/officeart/2005/8/layout/vList2"/>
    <dgm:cxn modelId="{2EB136DF-8C2B-44F1-9DE1-6ED29B7C3CA6}" type="presParOf" srcId="{E5D0AA9F-24BA-4F50-8D75-4A11A61F2731}" destId="{545B4633-A5CE-474D-A019-117BAC360587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7452F9-C62A-4373-825D-C508B24F40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CB7AF0-B0CF-44A8-924B-121CF496B35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Жилищное хозяйство </a:t>
          </a:r>
          <a:endParaRPr lang="ru-RU" sz="1800" dirty="0"/>
        </a:p>
      </dgm:t>
    </dgm:pt>
    <dgm:pt modelId="{56E78F1F-1402-4DE4-99FB-15DD37F8533D}" type="parTrans" cxnId="{B39E5F76-78C1-4100-8922-5A92DC0D2E11}">
      <dgm:prSet/>
      <dgm:spPr/>
      <dgm:t>
        <a:bodyPr/>
        <a:lstStyle/>
        <a:p>
          <a:endParaRPr lang="ru-RU"/>
        </a:p>
      </dgm:t>
    </dgm:pt>
    <dgm:pt modelId="{C76501E3-5E15-4F0F-8D58-83EDFE2A6AEA}" type="sibTrans" cxnId="{B39E5F76-78C1-4100-8922-5A92DC0D2E11}">
      <dgm:prSet/>
      <dgm:spPr/>
      <dgm:t>
        <a:bodyPr/>
        <a:lstStyle/>
        <a:p>
          <a:endParaRPr lang="ru-RU"/>
        </a:p>
      </dgm:t>
    </dgm:pt>
    <dgm:pt modelId="{0F36A597-AC4F-4B87-A3F2-0803103EB689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850" dirty="0" smtClean="0"/>
            <a:t> </a:t>
          </a:r>
          <a:r>
            <a:rPr lang="ru-RU" sz="900" dirty="0" smtClean="0"/>
            <a:t>Мероприятия краевой и городской целевых программ по энергосбережению и повышению энергетической эффективности  19 074,7 тыс. рублей;</a:t>
          </a:r>
          <a:endParaRPr lang="ru-RU" sz="900" dirty="0"/>
        </a:p>
      </dgm:t>
    </dgm:pt>
    <dgm:pt modelId="{019AAC16-FB72-4B46-8FD9-3DDC32C722B9}" type="parTrans" cxnId="{D7E22513-4C7D-4E06-97AD-30F7EA0767AB}">
      <dgm:prSet/>
      <dgm:spPr/>
      <dgm:t>
        <a:bodyPr/>
        <a:lstStyle/>
        <a:p>
          <a:endParaRPr lang="ru-RU"/>
        </a:p>
      </dgm:t>
    </dgm:pt>
    <dgm:pt modelId="{BB86D252-9E8C-4A39-80A8-6FE5C3D51DD4}" type="sibTrans" cxnId="{D7E22513-4C7D-4E06-97AD-30F7EA0767AB}">
      <dgm:prSet/>
      <dgm:spPr/>
      <dgm:t>
        <a:bodyPr/>
        <a:lstStyle/>
        <a:p>
          <a:endParaRPr lang="ru-RU"/>
        </a:p>
      </dgm:t>
    </dgm:pt>
    <dgm:pt modelId="{B0719B6A-1FB2-4EB6-A61B-20AA1221E9D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Адресная программа МО город-курорт Сочи по переселению граждан из аварийного жилищного фонда на 2011-2012 годы 99 444,0 тыс. рублей;</a:t>
          </a:r>
          <a:endParaRPr lang="ru-RU" sz="900" dirty="0"/>
        </a:p>
      </dgm:t>
    </dgm:pt>
    <dgm:pt modelId="{A6ECFCA2-6998-4D9D-BF19-0ACBB9F1EF38}" type="parTrans" cxnId="{3FE51CAF-E6E7-483B-B6E2-0289AE9EAD96}">
      <dgm:prSet/>
      <dgm:spPr/>
      <dgm:t>
        <a:bodyPr/>
        <a:lstStyle/>
        <a:p>
          <a:endParaRPr lang="ru-RU"/>
        </a:p>
      </dgm:t>
    </dgm:pt>
    <dgm:pt modelId="{0AE6CF22-D863-4711-B4AA-BF326C9A2643}" type="sibTrans" cxnId="{3FE51CAF-E6E7-483B-B6E2-0289AE9EAD96}">
      <dgm:prSet/>
      <dgm:spPr/>
      <dgm:t>
        <a:bodyPr/>
        <a:lstStyle/>
        <a:p>
          <a:endParaRPr lang="ru-RU"/>
        </a:p>
      </dgm:t>
    </dgm:pt>
    <dgm:pt modelId="{EFC57A7A-93B8-4CC2-BDAA-E3BA2700491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dirty="0" smtClean="0"/>
            <a:t>Благоустройство</a:t>
          </a:r>
          <a:endParaRPr lang="ru-RU" sz="1400" dirty="0"/>
        </a:p>
      </dgm:t>
    </dgm:pt>
    <dgm:pt modelId="{704E825B-4F98-4F12-AA1D-5D6F07FE0CA0}" type="parTrans" cxnId="{D70E24A6-308A-4905-88D0-C30F262543D1}">
      <dgm:prSet/>
      <dgm:spPr/>
      <dgm:t>
        <a:bodyPr/>
        <a:lstStyle/>
        <a:p>
          <a:endParaRPr lang="ru-RU"/>
        </a:p>
      </dgm:t>
    </dgm:pt>
    <dgm:pt modelId="{29432EB3-0257-4CC1-9EDF-8FE17347DB0C}" type="sibTrans" cxnId="{D70E24A6-308A-4905-88D0-C30F262543D1}">
      <dgm:prSet/>
      <dgm:spPr/>
      <dgm:t>
        <a:bodyPr/>
        <a:lstStyle/>
        <a:p>
          <a:endParaRPr lang="ru-RU"/>
        </a:p>
      </dgm:t>
    </dgm:pt>
    <dgm:pt modelId="{9AE3FDBE-BE08-4AB5-9980-293243F7D9D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Содержание мест захоронения 7 395,0 тыс. рублей;</a:t>
          </a:r>
          <a:endParaRPr lang="ru-RU" sz="900" dirty="0"/>
        </a:p>
      </dgm:t>
    </dgm:pt>
    <dgm:pt modelId="{78903171-9251-456C-ADA6-EE3CC872D3B7}" type="parTrans" cxnId="{DBF2F9F0-6296-4A50-A98E-589F06593574}">
      <dgm:prSet/>
      <dgm:spPr/>
      <dgm:t>
        <a:bodyPr/>
        <a:lstStyle/>
        <a:p>
          <a:endParaRPr lang="ru-RU"/>
        </a:p>
      </dgm:t>
    </dgm:pt>
    <dgm:pt modelId="{EE658A3B-4DFE-4565-8062-38D14E0982AD}" type="sibTrans" cxnId="{DBF2F9F0-6296-4A50-A98E-589F06593574}">
      <dgm:prSet/>
      <dgm:spPr/>
      <dgm:t>
        <a:bodyPr/>
        <a:lstStyle/>
        <a:p>
          <a:endParaRPr lang="ru-RU"/>
        </a:p>
      </dgm:t>
    </dgm:pt>
    <dgm:pt modelId="{08492667-3EC6-4B1A-93DC-EDB570C1026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300" dirty="0" smtClean="0"/>
            <a:t>Другие вопросы в области ЖКХ</a:t>
          </a:r>
          <a:endParaRPr lang="ru-RU" sz="1300" dirty="0"/>
        </a:p>
      </dgm:t>
    </dgm:pt>
    <dgm:pt modelId="{A121AAA0-CAEF-4BFC-A606-2C8119B15D65}" type="parTrans" cxnId="{15CA1A7F-6236-423A-A2F7-BC08CF505731}">
      <dgm:prSet/>
      <dgm:spPr/>
      <dgm:t>
        <a:bodyPr/>
        <a:lstStyle/>
        <a:p>
          <a:endParaRPr lang="ru-RU"/>
        </a:p>
      </dgm:t>
    </dgm:pt>
    <dgm:pt modelId="{D8C89C0D-E58D-4B08-AA31-1672A869C9D3}" type="sibTrans" cxnId="{15CA1A7F-6236-423A-A2F7-BC08CF505731}">
      <dgm:prSet/>
      <dgm:spPr/>
      <dgm:t>
        <a:bodyPr/>
        <a:lstStyle/>
        <a:p>
          <a:endParaRPr lang="ru-RU"/>
        </a:p>
      </dgm:t>
    </dgm:pt>
    <dgm:pt modelId="{A02C9BDC-D89B-4D9E-B88B-B681FD05B4FA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900" dirty="0" smtClean="0"/>
            <a:t>Содержание органов местного самоуправления и подведомственных учреждений в области ЖКХ 70 935,6 тыс. рублей.</a:t>
          </a:r>
          <a:endParaRPr lang="ru-RU" sz="900" dirty="0"/>
        </a:p>
      </dgm:t>
    </dgm:pt>
    <dgm:pt modelId="{7CBABF9F-191A-4ED4-ADB7-13048D6DFF08}" type="parTrans" cxnId="{CF530AB7-1147-44B4-83F7-1526521BE82C}">
      <dgm:prSet/>
      <dgm:spPr/>
      <dgm:t>
        <a:bodyPr/>
        <a:lstStyle/>
        <a:p>
          <a:endParaRPr lang="ru-RU"/>
        </a:p>
      </dgm:t>
    </dgm:pt>
    <dgm:pt modelId="{AD44BD2F-5D45-41C3-A957-1161DE63B127}" type="sibTrans" cxnId="{CF530AB7-1147-44B4-83F7-1526521BE82C}">
      <dgm:prSet/>
      <dgm:spPr/>
      <dgm:t>
        <a:bodyPr/>
        <a:lstStyle/>
        <a:p>
          <a:endParaRPr lang="ru-RU"/>
        </a:p>
      </dgm:t>
    </dgm:pt>
    <dgm:pt modelId="{A580557E-8503-43BC-BB7B-E7FA3361750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ru-RU" sz="1600" dirty="0" smtClean="0"/>
        </a:p>
        <a:p>
          <a:r>
            <a:rPr lang="ru-RU" sz="1600" dirty="0" smtClean="0"/>
            <a:t>Коммунальное хозяйство</a:t>
          </a:r>
          <a:endParaRPr lang="ru-RU" sz="1600" dirty="0"/>
        </a:p>
      </dgm:t>
    </dgm:pt>
    <dgm:pt modelId="{79375FD5-BDF5-4C1C-9D89-BD1F4A18DA57}" type="parTrans" cxnId="{1ED72010-4ECD-433D-BDA6-0FF3EC1480BF}">
      <dgm:prSet/>
      <dgm:spPr/>
      <dgm:t>
        <a:bodyPr/>
        <a:lstStyle/>
        <a:p>
          <a:endParaRPr lang="ru-RU"/>
        </a:p>
      </dgm:t>
    </dgm:pt>
    <dgm:pt modelId="{C7DEEE6A-0469-48A0-9BC4-54554D04F5C9}" type="sibTrans" cxnId="{1ED72010-4ECD-433D-BDA6-0FF3EC1480BF}">
      <dgm:prSet/>
      <dgm:spPr/>
      <dgm:t>
        <a:bodyPr/>
        <a:lstStyle/>
        <a:p>
          <a:endParaRPr lang="ru-RU"/>
        </a:p>
      </dgm:t>
    </dgm:pt>
    <dgm:pt modelId="{4A682D9F-9F71-4924-AE4D-9DC82C0E7C5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850" dirty="0" smtClean="0"/>
            <a:t> </a:t>
          </a:r>
          <a:r>
            <a:rPr lang="ru-RU" sz="900" dirty="0" smtClean="0"/>
            <a:t>Приобретение оборудования для капитального ремонта муниципальных котельных 2 769,5 тыс. рублей;</a:t>
          </a:r>
          <a:endParaRPr lang="ru-RU" sz="900" dirty="0"/>
        </a:p>
      </dgm:t>
    </dgm:pt>
    <dgm:pt modelId="{B2579F76-4669-4C9A-8321-8B4607A29BD0}" type="parTrans" cxnId="{02C09BA5-23FF-44AA-BF30-C87FECD2DBC0}">
      <dgm:prSet/>
      <dgm:spPr/>
      <dgm:t>
        <a:bodyPr/>
        <a:lstStyle/>
        <a:p>
          <a:endParaRPr lang="ru-RU"/>
        </a:p>
      </dgm:t>
    </dgm:pt>
    <dgm:pt modelId="{39E7421F-72D3-4F50-8AEA-EB2F273679E4}" type="sibTrans" cxnId="{02C09BA5-23FF-44AA-BF30-C87FECD2DBC0}">
      <dgm:prSet/>
      <dgm:spPr/>
      <dgm:t>
        <a:bodyPr/>
        <a:lstStyle/>
        <a:p>
          <a:endParaRPr lang="ru-RU"/>
        </a:p>
      </dgm:t>
    </dgm:pt>
    <dgm:pt modelId="{F6B9C7A4-B27E-41BA-BF1F-EE6BE3C5EAC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Предоставление жилых помещений детям- сиротам за счёт краевого бюджета  29 318,9 тыс. рублей;</a:t>
          </a:r>
          <a:endParaRPr lang="ru-RU" sz="900" dirty="0"/>
        </a:p>
      </dgm:t>
    </dgm:pt>
    <dgm:pt modelId="{AE779BC5-45F9-462E-974E-39F716D62F42}" type="parTrans" cxnId="{3A9AD704-963E-41CB-AAFB-DF281221C098}">
      <dgm:prSet/>
      <dgm:spPr/>
      <dgm:t>
        <a:bodyPr/>
        <a:lstStyle/>
        <a:p>
          <a:endParaRPr lang="ru-RU"/>
        </a:p>
      </dgm:t>
    </dgm:pt>
    <dgm:pt modelId="{0BCE27A5-8634-4797-89D3-AA6D1216CDEC}" type="sibTrans" cxnId="{3A9AD704-963E-41CB-AAFB-DF281221C098}">
      <dgm:prSet/>
      <dgm:spPr/>
      <dgm:t>
        <a:bodyPr/>
        <a:lstStyle/>
        <a:p>
          <a:endParaRPr lang="ru-RU"/>
        </a:p>
      </dgm:t>
    </dgm:pt>
    <dgm:pt modelId="{EB62C319-7BB1-4858-908A-C43AE8667146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Мероприятия городской целевой программы « Модернизация ЖКХ города Сочи на 2012-2014 годы»  139 742,1 тыс. рублей;</a:t>
          </a:r>
          <a:endParaRPr lang="ru-RU" sz="900" dirty="0"/>
        </a:p>
      </dgm:t>
    </dgm:pt>
    <dgm:pt modelId="{D4EA2FFE-D1EF-4F31-890C-20058EF36C7F}" type="parTrans" cxnId="{E321A52B-140D-40EA-988E-75A4A1DD53D2}">
      <dgm:prSet/>
      <dgm:spPr/>
      <dgm:t>
        <a:bodyPr/>
        <a:lstStyle/>
        <a:p>
          <a:endParaRPr lang="ru-RU"/>
        </a:p>
      </dgm:t>
    </dgm:pt>
    <dgm:pt modelId="{4B8ABAC8-0235-44BA-9AAB-0A97D0D774AD}" type="sibTrans" cxnId="{E321A52B-140D-40EA-988E-75A4A1DD53D2}">
      <dgm:prSet/>
      <dgm:spPr/>
      <dgm:t>
        <a:bodyPr/>
        <a:lstStyle/>
        <a:p>
          <a:endParaRPr lang="ru-RU"/>
        </a:p>
      </dgm:t>
    </dgm:pt>
    <dgm:pt modelId="{B48A5243-F3B7-42A6-A9F1-F0238FDF05E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Предоставление субсидии на возмещение затрат специализированным организациям по проведению обследования многоквартирных домов, на предмет признания их аварийными 2 821,4 тыс. рублей;</a:t>
          </a:r>
          <a:endParaRPr lang="ru-RU" sz="900" dirty="0"/>
        </a:p>
      </dgm:t>
    </dgm:pt>
    <dgm:pt modelId="{F9DD83A5-216A-465E-9B64-BD3DDA673519}" type="parTrans" cxnId="{4792E404-78B6-476D-8F31-C33052B38737}">
      <dgm:prSet/>
      <dgm:spPr/>
      <dgm:t>
        <a:bodyPr/>
        <a:lstStyle/>
        <a:p>
          <a:endParaRPr lang="ru-RU"/>
        </a:p>
      </dgm:t>
    </dgm:pt>
    <dgm:pt modelId="{BD851ACD-8943-429E-9008-B750CE30AF6E}" type="sibTrans" cxnId="{4792E404-78B6-476D-8F31-C33052B38737}">
      <dgm:prSet/>
      <dgm:spPr/>
      <dgm:t>
        <a:bodyPr/>
        <a:lstStyle/>
        <a:p>
          <a:endParaRPr lang="ru-RU"/>
        </a:p>
      </dgm:t>
    </dgm:pt>
    <dgm:pt modelId="{0BD2A2B1-DBC3-48BC-B8C1-8E9E8FB9C35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Прочие мероприятия ( обустройство детских и спортивных площадок, придомовых территорий) 10 673,3 тыс. рублей;</a:t>
          </a:r>
          <a:endParaRPr lang="ru-RU" sz="900" dirty="0"/>
        </a:p>
      </dgm:t>
    </dgm:pt>
    <dgm:pt modelId="{44887383-938C-4D8B-B661-3C19167CC629}" type="parTrans" cxnId="{1D08293D-2D13-43D8-8796-C81B6D672AB2}">
      <dgm:prSet/>
      <dgm:spPr/>
      <dgm:t>
        <a:bodyPr/>
        <a:lstStyle/>
        <a:p>
          <a:endParaRPr lang="ru-RU"/>
        </a:p>
      </dgm:t>
    </dgm:pt>
    <dgm:pt modelId="{7C75200F-DA2B-4E73-89DE-F4A3DD0781A7}" type="sibTrans" cxnId="{1D08293D-2D13-43D8-8796-C81B6D672AB2}">
      <dgm:prSet/>
      <dgm:spPr/>
      <dgm:t>
        <a:bodyPr/>
        <a:lstStyle/>
        <a:p>
          <a:endParaRPr lang="ru-RU"/>
        </a:p>
      </dgm:t>
    </dgm:pt>
    <dgm:pt modelId="{6BACF840-B0E2-42B1-ABAA-5E33EF84F94F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Мероприятия городской целевой программы « Жилище» на 2011-2015 годы  61 150 ,8 тыс. рублей;</a:t>
          </a:r>
          <a:endParaRPr lang="ru-RU" sz="900" dirty="0"/>
        </a:p>
      </dgm:t>
    </dgm:pt>
    <dgm:pt modelId="{6439D7F2-AC74-45CF-B0F4-B2C177EBB45D}" type="parTrans" cxnId="{3A8682E5-B3F6-4DFA-9E50-0E430582885F}">
      <dgm:prSet/>
      <dgm:spPr/>
      <dgm:t>
        <a:bodyPr/>
        <a:lstStyle/>
        <a:p>
          <a:endParaRPr lang="ru-RU"/>
        </a:p>
      </dgm:t>
    </dgm:pt>
    <dgm:pt modelId="{2117A93D-42C4-4D3F-9C9F-99E27528FB1D}" type="sibTrans" cxnId="{3A8682E5-B3F6-4DFA-9E50-0E430582885F}">
      <dgm:prSet/>
      <dgm:spPr/>
      <dgm:t>
        <a:bodyPr/>
        <a:lstStyle/>
        <a:p>
          <a:endParaRPr lang="ru-RU"/>
        </a:p>
      </dgm:t>
    </dgm:pt>
    <dgm:pt modelId="{974A743C-1D7B-4709-8D70-99581FC12C9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Программа социально- экономического развития города Сочи на 2009-2013 годы 4 978,4 тыс. рублей;</a:t>
          </a:r>
          <a:endParaRPr lang="ru-RU" sz="900" dirty="0"/>
        </a:p>
      </dgm:t>
    </dgm:pt>
    <dgm:pt modelId="{D0537E2F-9A4F-4060-AFE9-DEC535352378}" type="parTrans" cxnId="{D58CA6A8-E53A-4531-8162-EBDC42D17E2C}">
      <dgm:prSet/>
      <dgm:spPr/>
      <dgm:t>
        <a:bodyPr/>
        <a:lstStyle/>
        <a:p>
          <a:endParaRPr lang="ru-RU"/>
        </a:p>
      </dgm:t>
    </dgm:pt>
    <dgm:pt modelId="{989F8512-4EDF-45BB-A8AB-6A62E1291F1C}" type="sibTrans" cxnId="{D58CA6A8-E53A-4531-8162-EBDC42D17E2C}">
      <dgm:prSet/>
      <dgm:spPr/>
      <dgm:t>
        <a:bodyPr/>
        <a:lstStyle/>
        <a:p>
          <a:endParaRPr lang="ru-RU"/>
        </a:p>
      </dgm:t>
    </dgm:pt>
    <dgm:pt modelId="{2D6A0C0D-4329-400A-84A5-C71E8B94E86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/>
      </dgm:spPr>
      <dgm:t>
        <a:bodyPr/>
        <a:lstStyle/>
        <a:p>
          <a:pPr algn="just"/>
          <a:r>
            <a:rPr lang="ru-RU" sz="900" dirty="0" smtClean="0"/>
            <a:t> 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1 647 725,0 тыс. рублей.</a:t>
          </a:r>
          <a:endParaRPr lang="ru-RU" sz="900" dirty="0"/>
        </a:p>
      </dgm:t>
    </dgm:pt>
    <dgm:pt modelId="{8897A235-B02E-4CA0-86B5-EE19012CE122}" type="parTrans" cxnId="{B844BE63-1E06-412F-BC07-F33EEA23B8C9}">
      <dgm:prSet/>
      <dgm:spPr/>
      <dgm:t>
        <a:bodyPr/>
        <a:lstStyle/>
        <a:p>
          <a:endParaRPr lang="ru-RU"/>
        </a:p>
      </dgm:t>
    </dgm:pt>
    <dgm:pt modelId="{4AAD00E8-F48C-4619-A68E-2EBFBE01BD80}" type="sibTrans" cxnId="{B844BE63-1E06-412F-BC07-F33EEA23B8C9}">
      <dgm:prSet/>
      <dgm:spPr/>
      <dgm:t>
        <a:bodyPr/>
        <a:lstStyle/>
        <a:p>
          <a:endParaRPr lang="ru-RU"/>
        </a:p>
      </dgm:t>
    </dgm:pt>
    <dgm:pt modelId="{80C0A677-F8C4-4066-9E92-1B12BDD45A5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 Предоставление субсидий населению по оплате услуг газоснабжения сжиженным углеводородным газом  9 562,6 тыс. рублей;</a:t>
          </a:r>
          <a:endParaRPr lang="ru-RU" sz="900" dirty="0"/>
        </a:p>
      </dgm:t>
    </dgm:pt>
    <dgm:pt modelId="{EBA7B370-4D8C-4DC1-BFE9-CD95B96FAA8E}" type="parTrans" cxnId="{6B816990-8DA5-49FF-94D4-E9938CD09B7E}">
      <dgm:prSet/>
      <dgm:spPr/>
      <dgm:t>
        <a:bodyPr/>
        <a:lstStyle/>
        <a:p>
          <a:endParaRPr lang="ru-RU"/>
        </a:p>
      </dgm:t>
    </dgm:pt>
    <dgm:pt modelId="{E7F23866-9922-43AF-B4F8-BE8EEC3E61C5}" type="sibTrans" cxnId="{6B816990-8DA5-49FF-94D4-E9938CD09B7E}">
      <dgm:prSet/>
      <dgm:spPr/>
      <dgm:t>
        <a:bodyPr/>
        <a:lstStyle/>
        <a:p>
          <a:endParaRPr lang="ru-RU"/>
        </a:p>
      </dgm:t>
    </dgm:pt>
    <dgm:pt modelId="{6370BE2D-9DC3-4B2C-8D4C-DC10950CE76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 Мероприятия городской целевой программы « Модернизация ЖКХ города Сочи на 2012-2014 годы» 41 406,2 тыс. рублей;</a:t>
          </a:r>
          <a:endParaRPr lang="ru-RU" sz="900" dirty="0"/>
        </a:p>
      </dgm:t>
    </dgm:pt>
    <dgm:pt modelId="{DE519F6C-157E-4287-833F-ADA05130EB39}" type="parTrans" cxnId="{5B9531CC-95E3-4480-9F8B-7D4EC9C066AF}">
      <dgm:prSet/>
      <dgm:spPr/>
      <dgm:t>
        <a:bodyPr/>
        <a:lstStyle/>
        <a:p>
          <a:endParaRPr lang="ru-RU"/>
        </a:p>
      </dgm:t>
    </dgm:pt>
    <dgm:pt modelId="{1E374035-19F7-4897-928A-AFFA72E8DD40}" type="sibTrans" cxnId="{5B9531CC-95E3-4480-9F8B-7D4EC9C066AF}">
      <dgm:prSet/>
      <dgm:spPr/>
      <dgm:t>
        <a:bodyPr/>
        <a:lstStyle/>
        <a:p>
          <a:endParaRPr lang="ru-RU"/>
        </a:p>
      </dgm:t>
    </dgm:pt>
    <dgm:pt modelId="{4850812E-5BED-464F-917B-58749EB872F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 Краевая целевая программа « Газификация Краснодарского края» (2012-2016 годы) 15 564,9 тыс. рублей;</a:t>
          </a:r>
          <a:endParaRPr lang="ru-RU" sz="900" dirty="0"/>
        </a:p>
      </dgm:t>
    </dgm:pt>
    <dgm:pt modelId="{49DAABEA-B6B1-4147-866D-AEC7FD2A7B81}" type="parTrans" cxnId="{F144B01D-E349-4585-8195-158A35283D53}">
      <dgm:prSet/>
      <dgm:spPr/>
      <dgm:t>
        <a:bodyPr/>
        <a:lstStyle/>
        <a:p>
          <a:endParaRPr lang="ru-RU"/>
        </a:p>
      </dgm:t>
    </dgm:pt>
    <dgm:pt modelId="{7F43735F-8EBF-402E-8E6F-1F1BDD9DE69D}" type="sibTrans" cxnId="{F144B01D-E349-4585-8195-158A35283D53}">
      <dgm:prSet/>
      <dgm:spPr/>
      <dgm:t>
        <a:bodyPr/>
        <a:lstStyle/>
        <a:p>
          <a:endParaRPr lang="ru-RU"/>
        </a:p>
      </dgm:t>
    </dgm:pt>
    <dgm:pt modelId="{D735F684-AE22-4AC1-A4B1-DC99F6E7CED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  Мероприятия городской целевой программы « Жилище» на 2011-2015 годы  1 427,9 тыс. рублей;</a:t>
          </a:r>
          <a:endParaRPr lang="ru-RU" sz="900" dirty="0"/>
        </a:p>
      </dgm:t>
    </dgm:pt>
    <dgm:pt modelId="{217DAABE-41DC-41B5-85DB-2631C90BE7A2}" type="parTrans" cxnId="{37ABAA0F-0C7D-46FE-9C17-126E5886838B}">
      <dgm:prSet/>
      <dgm:spPr/>
      <dgm:t>
        <a:bodyPr/>
        <a:lstStyle/>
        <a:p>
          <a:endParaRPr lang="ru-RU"/>
        </a:p>
      </dgm:t>
    </dgm:pt>
    <dgm:pt modelId="{440093C1-AEA4-4170-AB0F-FD9230D38EBD}" type="sibTrans" cxnId="{37ABAA0F-0C7D-46FE-9C17-126E5886838B}">
      <dgm:prSet/>
      <dgm:spPr/>
      <dgm:t>
        <a:bodyPr/>
        <a:lstStyle/>
        <a:p>
          <a:endParaRPr lang="ru-RU"/>
        </a:p>
      </dgm:t>
    </dgm:pt>
    <dgm:pt modelId="{B6E89F21-B267-4DDB-AAB9-FA7B46B01EC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 Программа социально- экономического развития города Сочи на 2009-2013 годы 71 540,4 тыс. рублей;</a:t>
          </a:r>
          <a:endParaRPr lang="ru-RU" sz="900" dirty="0"/>
        </a:p>
      </dgm:t>
    </dgm:pt>
    <dgm:pt modelId="{F06205D2-6837-484B-BE80-D600CE2F8529}" type="parTrans" cxnId="{74ED55E9-2721-465A-B841-2699DC7C7965}">
      <dgm:prSet/>
      <dgm:spPr/>
      <dgm:t>
        <a:bodyPr/>
        <a:lstStyle/>
        <a:p>
          <a:endParaRPr lang="ru-RU"/>
        </a:p>
      </dgm:t>
    </dgm:pt>
    <dgm:pt modelId="{B0BE73AE-4803-407F-AA85-82337B7A53BD}" type="sibTrans" cxnId="{74ED55E9-2721-465A-B841-2699DC7C7965}">
      <dgm:prSet/>
      <dgm:spPr/>
      <dgm:t>
        <a:bodyPr/>
        <a:lstStyle/>
        <a:p>
          <a:endParaRPr lang="ru-RU"/>
        </a:p>
      </dgm:t>
    </dgm:pt>
    <dgm:pt modelId="{AC8117AC-54CF-4197-8150-F8BBD9C26B5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900" dirty="0" smtClean="0"/>
            <a:t>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4 930 254,3 тыс. рублей;</a:t>
          </a:r>
          <a:endParaRPr lang="ru-RU" sz="900" dirty="0"/>
        </a:p>
      </dgm:t>
    </dgm:pt>
    <dgm:pt modelId="{7530C4D2-30CE-42F4-9346-61DAE495919C}" type="parTrans" cxnId="{08E73E23-3B92-4DCF-A401-19F336A0D294}">
      <dgm:prSet/>
      <dgm:spPr/>
      <dgm:t>
        <a:bodyPr/>
        <a:lstStyle/>
        <a:p>
          <a:endParaRPr lang="ru-RU"/>
        </a:p>
      </dgm:t>
    </dgm:pt>
    <dgm:pt modelId="{42BF00DD-4A63-4DED-9D4C-011D07C22680}" type="sibTrans" cxnId="{08E73E23-3B92-4DCF-A401-19F336A0D294}">
      <dgm:prSet/>
      <dgm:spPr/>
      <dgm:t>
        <a:bodyPr/>
        <a:lstStyle/>
        <a:p>
          <a:endParaRPr lang="ru-RU"/>
        </a:p>
      </dgm:t>
    </dgm:pt>
    <dgm:pt modelId="{CE0A5209-C229-43FF-956D-BADC45EA108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Озеленение территории города 144 990,9 тыс. рублей;</a:t>
          </a:r>
          <a:endParaRPr lang="ru-RU" sz="900" dirty="0"/>
        </a:p>
      </dgm:t>
    </dgm:pt>
    <dgm:pt modelId="{CA91112A-BE1C-4207-9345-78AEBFFB8424}" type="parTrans" cxnId="{6B23E3E1-14AA-4CF8-B9A9-6F8C270A5843}">
      <dgm:prSet/>
      <dgm:spPr/>
      <dgm:t>
        <a:bodyPr/>
        <a:lstStyle/>
        <a:p>
          <a:endParaRPr lang="ru-RU"/>
        </a:p>
      </dgm:t>
    </dgm:pt>
    <dgm:pt modelId="{38A80FB4-A821-4640-B5B6-129E2CC1EED5}" type="sibTrans" cxnId="{6B23E3E1-14AA-4CF8-B9A9-6F8C270A5843}">
      <dgm:prSet/>
      <dgm:spPr/>
      <dgm:t>
        <a:bodyPr/>
        <a:lstStyle/>
        <a:p>
          <a:endParaRPr lang="ru-RU"/>
        </a:p>
      </dgm:t>
    </dgm:pt>
    <dgm:pt modelId="{77339462-4B32-418A-9679-698160A3A45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 Прочие мероприятия ( содержание пляжей, туалетов, фонтанов, сан. очистка города и т.д.) 42 130,3 тыс. рублей;</a:t>
          </a:r>
          <a:endParaRPr lang="ru-RU" sz="900" dirty="0"/>
        </a:p>
      </dgm:t>
    </dgm:pt>
    <dgm:pt modelId="{B147F297-A736-4741-84E9-714DEAA3EEE3}" type="parTrans" cxnId="{0346B79C-5467-4AD3-A456-B28940A5016D}">
      <dgm:prSet/>
      <dgm:spPr/>
      <dgm:t>
        <a:bodyPr/>
        <a:lstStyle/>
        <a:p>
          <a:endParaRPr lang="ru-RU"/>
        </a:p>
      </dgm:t>
    </dgm:pt>
    <dgm:pt modelId="{2073A143-FBA2-4858-9D39-7650D4939DA0}" type="sibTrans" cxnId="{0346B79C-5467-4AD3-A456-B28940A5016D}">
      <dgm:prSet/>
      <dgm:spPr/>
      <dgm:t>
        <a:bodyPr/>
        <a:lstStyle/>
        <a:p>
          <a:endParaRPr lang="ru-RU"/>
        </a:p>
      </dgm:t>
    </dgm:pt>
    <dgm:pt modelId="{D22DE3EE-BBF2-4FC0-AC5A-169B077E4D9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 Мероприятия городской целевой программы « Модернизация, развитие и капитальный ремонт систем наружного освещения города Сочи на 2012-2014 годы» 81 967,6 тыс. рублей;</a:t>
          </a:r>
          <a:endParaRPr lang="ru-RU" sz="900" dirty="0"/>
        </a:p>
      </dgm:t>
    </dgm:pt>
    <dgm:pt modelId="{CD589E73-E8DD-4743-BF8A-5132C7CAFAED}" type="parTrans" cxnId="{CA131BD0-5621-4EF4-AE39-698BD2E4D77A}">
      <dgm:prSet/>
      <dgm:spPr/>
      <dgm:t>
        <a:bodyPr/>
        <a:lstStyle/>
        <a:p>
          <a:endParaRPr lang="ru-RU"/>
        </a:p>
      </dgm:t>
    </dgm:pt>
    <dgm:pt modelId="{125B563C-52E0-4617-8C45-5FAD0411E5A2}" type="sibTrans" cxnId="{CA131BD0-5621-4EF4-AE39-698BD2E4D77A}">
      <dgm:prSet/>
      <dgm:spPr/>
      <dgm:t>
        <a:bodyPr/>
        <a:lstStyle/>
        <a:p>
          <a:endParaRPr lang="ru-RU"/>
        </a:p>
      </dgm:t>
    </dgm:pt>
    <dgm:pt modelId="{F6B75D42-8F57-43A9-8135-11059A8BD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 Мероприятия городской целевой программы « Модернизация ЖКХ города Сочи на 2012-2014 годы» 1 550,0 тыс. рублей;</a:t>
          </a:r>
          <a:endParaRPr lang="ru-RU" sz="900" dirty="0"/>
        </a:p>
      </dgm:t>
    </dgm:pt>
    <dgm:pt modelId="{98101F58-AC42-4A24-8DF4-01872B2EE57C}" type="parTrans" cxnId="{AFFD811E-2C1D-4FE5-B450-8F78F730F826}">
      <dgm:prSet/>
      <dgm:spPr/>
      <dgm:t>
        <a:bodyPr/>
        <a:lstStyle/>
        <a:p>
          <a:endParaRPr lang="ru-RU"/>
        </a:p>
      </dgm:t>
    </dgm:pt>
    <dgm:pt modelId="{1AE198BD-48E2-4783-B74D-F1C55CA9584F}" type="sibTrans" cxnId="{AFFD811E-2C1D-4FE5-B450-8F78F730F826}">
      <dgm:prSet/>
      <dgm:spPr/>
      <dgm:t>
        <a:bodyPr/>
        <a:lstStyle/>
        <a:p>
          <a:endParaRPr lang="ru-RU"/>
        </a:p>
      </dgm:t>
    </dgm:pt>
    <dgm:pt modelId="{DC49C85C-58B1-4252-8B12-286E6AC4666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Мероприятия городской целевой программы « Развитие санаторно-курортного и туристского комплекса города Сочи на 2009-2013 годы» 2 494,0 тыс. рублей;</a:t>
          </a:r>
          <a:endParaRPr lang="ru-RU" sz="900" dirty="0"/>
        </a:p>
      </dgm:t>
    </dgm:pt>
    <dgm:pt modelId="{6E5CEFF6-F8FA-41E5-9A65-0D1F19212526}" type="parTrans" cxnId="{29CA6653-A027-4ADB-BDCE-100AE591B0D9}">
      <dgm:prSet/>
      <dgm:spPr/>
      <dgm:t>
        <a:bodyPr/>
        <a:lstStyle/>
        <a:p>
          <a:endParaRPr lang="ru-RU"/>
        </a:p>
      </dgm:t>
    </dgm:pt>
    <dgm:pt modelId="{590345E1-0788-463A-B655-58E6CF2FF515}" type="sibTrans" cxnId="{29CA6653-A027-4ADB-BDCE-100AE591B0D9}">
      <dgm:prSet/>
      <dgm:spPr/>
      <dgm:t>
        <a:bodyPr/>
        <a:lstStyle/>
        <a:p>
          <a:endParaRPr lang="ru-RU"/>
        </a:p>
      </dgm:t>
    </dgm:pt>
    <dgm:pt modelId="{6F9C89AE-C982-42E9-A720-367DD25FEAF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850" dirty="0" smtClean="0"/>
            <a:t> </a:t>
          </a:r>
          <a:r>
            <a:rPr lang="ru-RU" sz="900" dirty="0" smtClean="0"/>
            <a:t>Содержание и ремонт установок наружного освещения 134 547,0 тыс. рублей;</a:t>
          </a:r>
          <a:endParaRPr lang="ru-RU" sz="900" dirty="0"/>
        </a:p>
      </dgm:t>
    </dgm:pt>
    <dgm:pt modelId="{2203A99F-CB5D-4997-9ACB-1F53DA8B940C}" type="parTrans" cxnId="{EF40A145-1669-4C74-BBF7-129A7424CD9E}">
      <dgm:prSet/>
      <dgm:spPr/>
      <dgm:t>
        <a:bodyPr/>
        <a:lstStyle/>
        <a:p>
          <a:endParaRPr lang="ru-RU"/>
        </a:p>
      </dgm:t>
    </dgm:pt>
    <dgm:pt modelId="{7C6030DB-48ED-4153-BC1A-2C69376BACC5}" type="sibTrans" cxnId="{EF40A145-1669-4C74-BBF7-129A7424CD9E}">
      <dgm:prSet/>
      <dgm:spPr/>
      <dgm:t>
        <a:bodyPr/>
        <a:lstStyle/>
        <a:p>
          <a:endParaRPr lang="ru-RU"/>
        </a:p>
      </dgm:t>
    </dgm:pt>
    <dgm:pt modelId="{03EBD884-CCC9-4CB7-B6C4-DC6A2C52037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 Программа социально- экономического развития города Сочи на 2009-2013 годы» 42 449,7 тыс. рублей;</a:t>
          </a:r>
          <a:endParaRPr lang="ru-RU" sz="900" dirty="0"/>
        </a:p>
      </dgm:t>
    </dgm:pt>
    <dgm:pt modelId="{781840C7-936E-4523-9D67-56D1E3197984}" type="parTrans" cxnId="{17695291-085C-4C44-A015-A97D832538BC}">
      <dgm:prSet/>
      <dgm:spPr/>
      <dgm:t>
        <a:bodyPr/>
        <a:lstStyle/>
        <a:p>
          <a:endParaRPr lang="ru-RU"/>
        </a:p>
      </dgm:t>
    </dgm:pt>
    <dgm:pt modelId="{59E80DA3-A3B6-417C-A6AF-E51C88B8B78B}" type="sibTrans" cxnId="{17695291-085C-4C44-A015-A97D832538BC}">
      <dgm:prSet/>
      <dgm:spPr/>
      <dgm:t>
        <a:bodyPr/>
        <a:lstStyle/>
        <a:p>
          <a:endParaRPr lang="ru-RU"/>
        </a:p>
      </dgm:t>
    </dgm:pt>
    <dgm:pt modelId="{0FA18387-F463-41CA-85A3-B1876C4E193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 Поощрение победителей краевого конкурса на звание «Лучший орган территориального общественного самоуправления» 493,1 тыс. рублей.</a:t>
          </a:r>
          <a:endParaRPr lang="ru-RU" sz="900" dirty="0"/>
        </a:p>
      </dgm:t>
    </dgm:pt>
    <dgm:pt modelId="{6580D882-ACAB-47E2-89B3-8BE4ACB57A02}" type="parTrans" cxnId="{704E9EA4-8BEB-4D7E-917A-ECB90152B7AD}">
      <dgm:prSet/>
      <dgm:spPr/>
      <dgm:t>
        <a:bodyPr/>
        <a:lstStyle/>
        <a:p>
          <a:endParaRPr lang="ru-RU"/>
        </a:p>
      </dgm:t>
    </dgm:pt>
    <dgm:pt modelId="{350B1FE2-C164-4845-BD87-FEC01B0D9E5C}" type="sibTrans" cxnId="{704E9EA4-8BEB-4D7E-917A-ECB90152B7AD}">
      <dgm:prSet/>
      <dgm:spPr/>
      <dgm:t>
        <a:bodyPr/>
        <a:lstStyle/>
        <a:p>
          <a:endParaRPr lang="ru-RU"/>
        </a:p>
      </dgm:t>
    </dgm:pt>
    <dgm:pt modelId="{15F476C7-54FF-48E9-9DE7-038828367C0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900" dirty="0" smtClean="0"/>
            <a:t>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203 321,7  тыс. рублей;</a:t>
          </a:r>
          <a:endParaRPr lang="ru-RU" sz="900" dirty="0"/>
        </a:p>
      </dgm:t>
    </dgm:pt>
    <dgm:pt modelId="{FFFABB5E-BDB5-471A-8258-4E17C1B523D7}" type="parTrans" cxnId="{FE5FBC64-D447-469B-B9E8-3BA560731FEB}">
      <dgm:prSet/>
      <dgm:spPr/>
      <dgm:t>
        <a:bodyPr/>
        <a:lstStyle/>
        <a:p>
          <a:endParaRPr lang="ru-RU"/>
        </a:p>
      </dgm:t>
    </dgm:pt>
    <dgm:pt modelId="{3AD4F330-6190-476F-B7A1-47BB176D4C96}" type="sibTrans" cxnId="{FE5FBC64-D447-469B-B9E8-3BA560731FEB}">
      <dgm:prSet/>
      <dgm:spPr/>
      <dgm:t>
        <a:bodyPr/>
        <a:lstStyle/>
        <a:p>
          <a:endParaRPr lang="ru-RU"/>
        </a:p>
      </dgm:t>
    </dgm:pt>
    <dgm:pt modelId="{BA1F3E92-A26B-4DD3-9BCD-00BFECE8C747}" type="pres">
      <dgm:prSet presAssocID="{4A7452F9-C62A-4373-825D-C508B24F40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718309-29F0-4FFE-8888-930C2D3FC08A}" type="pres">
      <dgm:prSet presAssocID="{32CB7AF0-B0CF-44A8-924B-121CF496B355}" presName="linNode" presStyleCnt="0"/>
      <dgm:spPr/>
    </dgm:pt>
    <dgm:pt modelId="{30550409-572A-4FAE-99B2-8865661A34A9}" type="pres">
      <dgm:prSet presAssocID="{32CB7AF0-B0CF-44A8-924B-121CF496B355}" presName="parentText" presStyleLbl="node1" presStyleIdx="0" presStyleCnt="4" custScaleX="53031" custScaleY="180159" custLinFactNeighborX="1274" custLinFactNeighborY="1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B8AB5-4F66-4173-9A09-47B6CD6D9842}" type="pres">
      <dgm:prSet presAssocID="{32CB7AF0-B0CF-44A8-924B-121CF496B355}" presName="descendantText" presStyleLbl="alignAccFollowNode1" presStyleIdx="0" presStyleCnt="4" custScaleX="123263" custScaleY="355184" custLinFactNeighborX="5873" custLinFactNeighborY="13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CF80F-6D0B-4008-BEB3-760D5A2E1012}" type="pres">
      <dgm:prSet presAssocID="{C76501E3-5E15-4F0F-8D58-83EDFE2A6AEA}" presName="sp" presStyleCnt="0"/>
      <dgm:spPr/>
    </dgm:pt>
    <dgm:pt modelId="{7B02CCFF-65CF-4504-AF60-29B373CB15DD}" type="pres">
      <dgm:prSet presAssocID="{A580557E-8503-43BC-BB7B-E7FA33617503}" presName="linNode" presStyleCnt="0"/>
      <dgm:spPr/>
    </dgm:pt>
    <dgm:pt modelId="{A5F11171-4CCE-49CD-99E0-3A996EA4C93D}" type="pres">
      <dgm:prSet presAssocID="{A580557E-8503-43BC-BB7B-E7FA33617503}" presName="parentText" presStyleLbl="node1" presStyleIdx="1" presStyleCnt="4" custScaleX="69106" custScaleY="181375" custLinFactNeighborX="-1241" custLinFactNeighborY="-214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18ABA-E83C-4B72-B584-E3AABAFCC02C}" type="pres">
      <dgm:prSet presAssocID="{A580557E-8503-43BC-BB7B-E7FA33617503}" presName="descendantText" presStyleLbl="alignAccFollowNode1" presStyleIdx="1" presStyleCnt="4" custScaleX="139685" custScaleY="288927" custLinFactNeighborX="13" custLinFactNeighborY="15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21295-0B84-4989-9649-392999C1AF61}" type="pres">
      <dgm:prSet presAssocID="{C7DEEE6A-0469-48A0-9BC4-54554D04F5C9}" presName="sp" presStyleCnt="0"/>
      <dgm:spPr/>
    </dgm:pt>
    <dgm:pt modelId="{FB405913-8529-4E0B-B11C-50631E5FA47D}" type="pres">
      <dgm:prSet presAssocID="{EFC57A7A-93B8-4CC2-BDAA-E3BA27004914}" presName="linNode" presStyleCnt="0"/>
      <dgm:spPr/>
    </dgm:pt>
    <dgm:pt modelId="{EF1451CE-CC6F-477B-BBAE-B46B633ED8F1}" type="pres">
      <dgm:prSet presAssocID="{EFC57A7A-93B8-4CC2-BDAA-E3BA27004914}" presName="parentText" presStyleLbl="node1" presStyleIdx="2" presStyleCnt="4" custScaleX="107948" custScaleY="184523" custLinFactNeighborX="-3" custLinFactNeighborY="-50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F1953-E7C2-4544-8F11-B7165605EAA6}" type="pres">
      <dgm:prSet presAssocID="{EFC57A7A-93B8-4CC2-BDAA-E3BA27004914}" presName="descendantText" presStyleLbl="alignAccFollowNode1" presStyleIdx="2" presStyleCnt="4" custScaleX="218488" custScaleY="431933" custLinFactNeighborX="22" custLinFactNeighborY="16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3E625-A0A3-4C50-8113-6A7BC6C4B7EB}" type="pres">
      <dgm:prSet presAssocID="{29432EB3-0257-4CC1-9EDF-8FE17347DB0C}" presName="sp" presStyleCnt="0"/>
      <dgm:spPr/>
    </dgm:pt>
    <dgm:pt modelId="{506FD139-3D67-4BF0-9488-898B520A10A9}" type="pres">
      <dgm:prSet presAssocID="{08492667-3EC6-4B1A-93DC-EDB570C1026E}" presName="linNode" presStyleCnt="0"/>
      <dgm:spPr/>
    </dgm:pt>
    <dgm:pt modelId="{F3F7B5E7-C48B-4932-A978-24362301ED35}" type="pres">
      <dgm:prSet presAssocID="{08492667-3EC6-4B1A-93DC-EDB570C1026E}" presName="parentText" presStyleLbl="node1" presStyleIdx="3" presStyleCnt="4" custScaleX="107812" custScaleY="70458" custLinFactNeighborX="-9255" custLinFactNeighborY="-52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BE25-3376-4A86-9C72-42FCBE190D09}" type="pres">
      <dgm:prSet presAssocID="{08492667-3EC6-4B1A-93DC-EDB570C1026E}" presName="descendantText" presStyleLbl="alignAccFollowNode1" presStyleIdx="3" presStyleCnt="4" custScaleX="216958" custScaleY="49155" custLinFactNeighborX="181" custLinFactNeighborY="7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9D4414-8353-4BBC-A88D-BE58BFB4031D}" type="presOf" srcId="{32CB7AF0-B0CF-44A8-924B-121CF496B355}" destId="{30550409-572A-4FAE-99B2-8865661A34A9}" srcOrd="0" destOrd="0" presId="urn:microsoft.com/office/officeart/2005/8/layout/vList5"/>
    <dgm:cxn modelId="{17695291-085C-4C44-A015-A97D832538BC}" srcId="{EFC57A7A-93B8-4CC2-BDAA-E3BA27004914}" destId="{03EBD884-CCC9-4CB7-B6C4-DC6A2C520373}" srcOrd="7" destOrd="0" parTransId="{781840C7-936E-4523-9D67-56D1E3197984}" sibTransId="{59E80DA3-A3B6-417C-A6AF-E51C88B8B78B}"/>
    <dgm:cxn modelId="{CF530AB7-1147-44B4-83F7-1526521BE82C}" srcId="{08492667-3EC6-4B1A-93DC-EDB570C1026E}" destId="{A02C9BDC-D89B-4D9E-B88B-B681FD05B4FA}" srcOrd="0" destOrd="0" parTransId="{7CBABF9F-191A-4ED4-ADB7-13048D6DFF08}" sibTransId="{AD44BD2F-5D45-41C3-A957-1161DE63B127}"/>
    <dgm:cxn modelId="{3A9AD704-963E-41CB-AAFB-DF281221C098}" srcId="{32CB7AF0-B0CF-44A8-924B-121CF496B355}" destId="{F6B9C7A4-B27E-41BA-BF1F-EE6BE3C5EAC2}" srcOrd="2" destOrd="0" parTransId="{AE779BC5-45F9-462E-974E-39F716D62F42}" sibTransId="{0BCE27A5-8634-4797-89D3-AA6D1216CDEC}"/>
    <dgm:cxn modelId="{9DD9ED73-E83F-470B-931B-63AE74082E72}" type="presOf" srcId="{B6E89F21-B267-4DDB-AAB9-FA7B46B01ECD}" destId="{A2618ABA-E83C-4B72-B584-E3AABAFCC02C}" srcOrd="0" destOrd="5" presId="urn:microsoft.com/office/officeart/2005/8/layout/vList5"/>
    <dgm:cxn modelId="{3A8682E5-B3F6-4DFA-9E50-0E430582885F}" srcId="{32CB7AF0-B0CF-44A8-924B-121CF496B355}" destId="{6BACF840-B0E2-42B1-ABAA-5E33EF84F94F}" srcOrd="6" destOrd="0" parTransId="{6439D7F2-AC74-45CF-B0F4-B2C177EBB45D}" sibTransId="{2117A93D-42C4-4D3F-9C9F-99E27528FB1D}"/>
    <dgm:cxn modelId="{AC15D6EE-D7AB-48B1-9381-E0F7AC5A7BDB}" type="presOf" srcId="{974A743C-1D7B-4709-8D70-99581FC12C98}" destId="{758B8AB5-4F66-4173-9A09-47B6CD6D9842}" srcOrd="0" destOrd="7" presId="urn:microsoft.com/office/officeart/2005/8/layout/vList5"/>
    <dgm:cxn modelId="{15CA1A7F-6236-423A-A2F7-BC08CF505731}" srcId="{4A7452F9-C62A-4373-825D-C508B24F4012}" destId="{08492667-3EC6-4B1A-93DC-EDB570C1026E}" srcOrd="3" destOrd="0" parTransId="{A121AAA0-CAEF-4BFC-A606-2C8119B15D65}" sibTransId="{D8C89C0D-E58D-4B08-AA31-1672A869C9D3}"/>
    <dgm:cxn modelId="{08E73E23-3B92-4DCF-A401-19F336A0D294}" srcId="{A580557E-8503-43BC-BB7B-E7FA33617503}" destId="{AC8117AC-54CF-4197-8150-F8BBD9C26B5E}" srcOrd="6" destOrd="0" parTransId="{7530C4D2-30CE-42F4-9346-61DAE495919C}" sibTransId="{42BF00DD-4A63-4DED-9D4C-011D07C22680}"/>
    <dgm:cxn modelId="{B844BE63-1E06-412F-BC07-F33EEA23B8C9}" srcId="{32CB7AF0-B0CF-44A8-924B-121CF496B355}" destId="{2D6A0C0D-4329-400A-84A5-C71E8B94E862}" srcOrd="8" destOrd="0" parTransId="{8897A235-B02E-4CA0-86B5-EE19012CE122}" sibTransId="{4AAD00E8-F48C-4619-A68E-2EBFBE01BD80}"/>
    <dgm:cxn modelId="{6B23E3E1-14AA-4CF8-B9A9-6F8C270A5843}" srcId="{EFC57A7A-93B8-4CC2-BDAA-E3BA27004914}" destId="{CE0A5209-C229-43FF-956D-BADC45EA1082}" srcOrd="1" destOrd="0" parTransId="{CA91112A-BE1C-4207-9345-78AEBFFB8424}" sibTransId="{38A80FB4-A821-4640-B5B6-129E2CC1EED5}"/>
    <dgm:cxn modelId="{EF40A145-1669-4C74-BBF7-129A7424CD9E}" srcId="{EFC57A7A-93B8-4CC2-BDAA-E3BA27004914}" destId="{6F9C89AE-C982-42E9-A720-367DD25FEAF5}" srcOrd="0" destOrd="0" parTransId="{2203A99F-CB5D-4997-9ACB-1F53DA8B940C}" sibTransId="{7C6030DB-48ED-4153-BC1A-2C69376BACC5}"/>
    <dgm:cxn modelId="{41C1348C-F070-4E48-A461-4493A9FE0551}" type="presOf" srcId="{D22DE3EE-BBF2-4FC0-AC5A-169B077E4D93}" destId="{4A7F1953-E7C2-4544-8F11-B7165605EAA6}" srcOrd="0" destOrd="4" presId="urn:microsoft.com/office/officeart/2005/8/layout/vList5"/>
    <dgm:cxn modelId="{6B816990-8DA5-49FF-94D4-E9938CD09B7E}" srcId="{A580557E-8503-43BC-BB7B-E7FA33617503}" destId="{80C0A677-F8C4-4066-9E92-1B12BDD45A56}" srcOrd="1" destOrd="0" parTransId="{EBA7B370-4D8C-4DC1-BFE9-CD95B96FAA8E}" sibTransId="{E7F23866-9922-43AF-B4F8-BE8EEC3E61C5}"/>
    <dgm:cxn modelId="{F6E5F041-6CBF-46C7-A41A-73D22F0BFB89}" type="presOf" srcId="{4A682D9F-9F71-4924-AE4D-9DC82C0E7C59}" destId="{A2618ABA-E83C-4B72-B584-E3AABAFCC02C}" srcOrd="0" destOrd="0" presId="urn:microsoft.com/office/officeart/2005/8/layout/vList5"/>
    <dgm:cxn modelId="{1D6F35AB-4FD0-472A-BA28-0BF863E0C5DB}" type="presOf" srcId="{0F36A597-AC4F-4B87-A3F2-0803103EB689}" destId="{758B8AB5-4F66-4173-9A09-47B6CD6D9842}" srcOrd="0" destOrd="0" presId="urn:microsoft.com/office/officeart/2005/8/layout/vList5"/>
    <dgm:cxn modelId="{12702B3D-5363-4EE9-A191-F4A5CBD72073}" type="presOf" srcId="{2D6A0C0D-4329-400A-84A5-C71E8B94E862}" destId="{758B8AB5-4F66-4173-9A09-47B6CD6D9842}" srcOrd="0" destOrd="8" presId="urn:microsoft.com/office/officeart/2005/8/layout/vList5"/>
    <dgm:cxn modelId="{D02DFCD2-8AD6-471E-80E1-C24C7669D0A4}" type="presOf" srcId="{6F9C89AE-C982-42E9-A720-367DD25FEAF5}" destId="{4A7F1953-E7C2-4544-8F11-B7165605EAA6}" srcOrd="0" destOrd="0" presId="urn:microsoft.com/office/officeart/2005/8/layout/vList5"/>
    <dgm:cxn modelId="{3B8FFF9B-56B8-4A09-BBC5-0A7216BFFA2B}" type="presOf" srcId="{80C0A677-F8C4-4066-9E92-1B12BDD45A56}" destId="{A2618ABA-E83C-4B72-B584-E3AABAFCC02C}" srcOrd="0" destOrd="1" presId="urn:microsoft.com/office/officeart/2005/8/layout/vList5"/>
    <dgm:cxn modelId="{473A1760-D9C7-4F90-A193-40E07F67D908}" type="presOf" srcId="{03EBD884-CCC9-4CB7-B6C4-DC6A2C520373}" destId="{4A7F1953-E7C2-4544-8F11-B7165605EAA6}" srcOrd="0" destOrd="7" presId="urn:microsoft.com/office/officeart/2005/8/layout/vList5"/>
    <dgm:cxn modelId="{D36E9C5E-7252-4C3B-B793-68E3F9F4D9FD}" type="presOf" srcId="{9AE3FDBE-BE08-4AB5-9980-293243F7D9D6}" destId="{4A7F1953-E7C2-4544-8F11-B7165605EAA6}" srcOrd="0" destOrd="2" presId="urn:microsoft.com/office/officeart/2005/8/layout/vList5"/>
    <dgm:cxn modelId="{FE5FBC64-D447-469B-B9E8-3BA560731FEB}" srcId="{EFC57A7A-93B8-4CC2-BDAA-E3BA27004914}" destId="{15F476C7-54FF-48E9-9DE7-038828367C0D}" srcOrd="9" destOrd="0" parTransId="{FFFABB5E-BDB5-471A-8258-4E17C1B523D7}" sibTransId="{3AD4F330-6190-476F-B7A1-47BB176D4C96}"/>
    <dgm:cxn modelId="{D58CA6A8-E53A-4531-8162-EBDC42D17E2C}" srcId="{32CB7AF0-B0CF-44A8-924B-121CF496B355}" destId="{974A743C-1D7B-4709-8D70-99581FC12C98}" srcOrd="7" destOrd="0" parTransId="{D0537E2F-9A4F-4060-AFE9-DEC535352378}" sibTransId="{989F8512-4EDF-45BB-A8AB-6A62E1291F1C}"/>
    <dgm:cxn modelId="{71FD80B6-B208-4E2B-910B-AE713A4610D7}" type="presOf" srcId="{15F476C7-54FF-48E9-9DE7-038828367C0D}" destId="{4A7F1953-E7C2-4544-8F11-B7165605EAA6}" srcOrd="0" destOrd="9" presId="urn:microsoft.com/office/officeart/2005/8/layout/vList5"/>
    <dgm:cxn modelId="{0D8217C7-F02F-447C-8248-3A03C990E651}" type="presOf" srcId="{B48A5243-F3B7-42A6-A9F1-F0238FDF05E2}" destId="{758B8AB5-4F66-4173-9A09-47B6CD6D9842}" srcOrd="0" destOrd="4" presId="urn:microsoft.com/office/officeart/2005/8/layout/vList5"/>
    <dgm:cxn modelId="{61A162C3-4099-4D9E-87A1-82C24825248A}" type="presOf" srcId="{4A7452F9-C62A-4373-825D-C508B24F4012}" destId="{BA1F3E92-A26B-4DD3-9BCD-00BFECE8C747}" srcOrd="0" destOrd="0" presId="urn:microsoft.com/office/officeart/2005/8/layout/vList5"/>
    <dgm:cxn modelId="{74ED55E9-2721-465A-B841-2699DC7C7965}" srcId="{A580557E-8503-43BC-BB7B-E7FA33617503}" destId="{B6E89F21-B267-4DDB-AAB9-FA7B46B01ECD}" srcOrd="5" destOrd="0" parTransId="{F06205D2-6837-484B-BE80-D600CE2F8529}" sibTransId="{B0BE73AE-4803-407F-AA85-82337B7A53BD}"/>
    <dgm:cxn modelId="{18C21219-FB09-4906-9E1F-3084ADDA365D}" type="presOf" srcId="{F6B9C7A4-B27E-41BA-BF1F-EE6BE3C5EAC2}" destId="{758B8AB5-4F66-4173-9A09-47B6CD6D9842}" srcOrd="0" destOrd="2" presId="urn:microsoft.com/office/officeart/2005/8/layout/vList5"/>
    <dgm:cxn modelId="{1D08293D-2D13-43D8-8796-C81B6D672AB2}" srcId="{32CB7AF0-B0CF-44A8-924B-121CF496B355}" destId="{0BD2A2B1-DBC3-48BC-B8C1-8E9E8FB9C358}" srcOrd="5" destOrd="0" parTransId="{44887383-938C-4D8B-B661-3C19167CC629}" sibTransId="{7C75200F-DA2B-4E73-89DE-F4A3DD0781A7}"/>
    <dgm:cxn modelId="{16CE7883-4D7F-49C5-A9D9-BDA80B2EC5B1}" type="presOf" srcId="{A580557E-8503-43BC-BB7B-E7FA33617503}" destId="{A5F11171-4CCE-49CD-99E0-3A996EA4C93D}" srcOrd="0" destOrd="0" presId="urn:microsoft.com/office/officeart/2005/8/layout/vList5"/>
    <dgm:cxn modelId="{F144B01D-E349-4585-8195-158A35283D53}" srcId="{A580557E-8503-43BC-BB7B-E7FA33617503}" destId="{4850812E-5BED-464F-917B-58749EB872FC}" srcOrd="3" destOrd="0" parTransId="{49DAABEA-B6B1-4147-866D-AEC7FD2A7B81}" sibTransId="{7F43735F-8EBF-402E-8E6F-1F1BDD9DE69D}"/>
    <dgm:cxn modelId="{704E9EA4-8BEB-4D7E-917A-ECB90152B7AD}" srcId="{EFC57A7A-93B8-4CC2-BDAA-E3BA27004914}" destId="{0FA18387-F463-41CA-85A3-B1876C4E1934}" srcOrd="8" destOrd="0" parTransId="{6580D882-ACAB-47E2-89B3-8BE4ACB57A02}" sibTransId="{350B1FE2-C164-4845-BD87-FEC01B0D9E5C}"/>
    <dgm:cxn modelId="{02C09BA5-23FF-44AA-BF30-C87FECD2DBC0}" srcId="{A580557E-8503-43BC-BB7B-E7FA33617503}" destId="{4A682D9F-9F71-4924-AE4D-9DC82C0E7C59}" srcOrd="0" destOrd="0" parTransId="{B2579F76-4669-4C9A-8321-8B4607A29BD0}" sibTransId="{39E7421F-72D3-4F50-8AEA-EB2F273679E4}"/>
    <dgm:cxn modelId="{1ED72010-4ECD-433D-BDA6-0FF3EC1480BF}" srcId="{4A7452F9-C62A-4373-825D-C508B24F4012}" destId="{A580557E-8503-43BC-BB7B-E7FA33617503}" srcOrd="1" destOrd="0" parTransId="{79375FD5-BDF5-4C1C-9D89-BD1F4A18DA57}" sibTransId="{C7DEEE6A-0469-48A0-9BC4-54554D04F5C9}"/>
    <dgm:cxn modelId="{552ACAC9-6FA4-4038-AD5F-066534F04E8F}" type="presOf" srcId="{EFC57A7A-93B8-4CC2-BDAA-E3BA27004914}" destId="{EF1451CE-CC6F-477B-BBAE-B46B633ED8F1}" srcOrd="0" destOrd="0" presId="urn:microsoft.com/office/officeart/2005/8/layout/vList5"/>
    <dgm:cxn modelId="{0346B79C-5467-4AD3-A456-B28940A5016D}" srcId="{EFC57A7A-93B8-4CC2-BDAA-E3BA27004914}" destId="{77339462-4B32-418A-9679-698160A3A455}" srcOrd="3" destOrd="0" parTransId="{B147F297-A736-4741-84E9-714DEAA3EEE3}" sibTransId="{2073A143-FBA2-4858-9D39-7650D4939DA0}"/>
    <dgm:cxn modelId="{E321A52B-140D-40EA-988E-75A4A1DD53D2}" srcId="{32CB7AF0-B0CF-44A8-924B-121CF496B355}" destId="{EB62C319-7BB1-4858-908A-C43AE8667146}" srcOrd="3" destOrd="0" parTransId="{D4EA2FFE-D1EF-4F31-890C-20058EF36C7F}" sibTransId="{4B8ABAC8-0235-44BA-9AAB-0A97D0D774AD}"/>
    <dgm:cxn modelId="{A2A021EF-4A07-446C-9E23-4BF1849BB2BB}" type="presOf" srcId="{0BD2A2B1-DBC3-48BC-B8C1-8E9E8FB9C358}" destId="{758B8AB5-4F66-4173-9A09-47B6CD6D9842}" srcOrd="0" destOrd="5" presId="urn:microsoft.com/office/officeart/2005/8/layout/vList5"/>
    <dgm:cxn modelId="{D3706EEC-64D0-46EE-84CD-8AB26CC2E0FB}" type="presOf" srcId="{6BACF840-B0E2-42B1-ABAA-5E33EF84F94F}" destId="{758B8AB5-4F66-4173-9A09-47B6CD6D9842}" srcOrd="0" destOrd="6" presId="urn:microsoft.com/office/officeart/2005/8/layout/vList5"/>
    <dgm:cxn modelId="{37ABAA0F-0C7D-46FE-9C17-126E5886838B}" srcId="{A580557E-8503-43BC-BB7B-E7FA33617503}" destId="{D735F684-AE22-4AC1-A4B1-DC99F6E7CED4}" srcOrd="4" destOrd="0" parTransId="{217DAABE-41DC-41B5-85DB-2631C90BE7A2}" sibTransId="{440093C1-AEA4-4170-AB0F-FD9230D38EBD}"/>
    <dgm:cxn modelId="{FEFB8353-4F51-47DF-ADCB-0D88771A0FB8}" type="presOf" srcId="{6370BE2D-9DC3-4B2C-8D4C-DC10950CE768}" destId="{A2618ABA-E83C-4B72-B584-E3AABAFCC02C}" srcOrd="0" destOrd="2" presId="urn:microsoft.com/office/officeart/2005/8/layout/vList5"/>
    <dgm:cxn modelId="{DBF2F9F0-6296-4A50-A98E-589F06593574}" srcId="{EFC57A7A-93B8-4CC2-BDAA-E3BA27004914}" destId="{9AE3FDBE-BE08-4AB5-9980-293243F7D9D6}" srcOrd="2" destOrd="0" parTransId="{78903171-9251-456C-ADA6-EE3CC872D3B7}" sibTransId="{EE658A3B-4DFE-4565-8062-38D14E0982AD}"/>
    <dgm:cxn modelId="{4792E404-78B6-476D-8F31-C33052B38737}" srcId="{32CB7AF0-B0CF-44A8-924B-121CF496B355}" destId="{B48A5243-F3B7-42A6-A9F1-F0238FDF05E2}" srcOrd="4" destOrd="0" parTransId="{F9DD83A5-216A-465E-9B64-BD3DDA673519}" sibTransId="{BD851ACD-8943-429E-9008-B750CE30AF6E}"/>
    <dgm:cxn modelId="{91EA07B2-1218-4BAC-9290-294CA306AEB8}" type="presOf" srcId="{F6B75D42-8F57-43A9-8135-11059A8BD12D}" destId="{4A7F1953-E7C2-4544-8F11-B7165605EAA6}" srcOrd="0" destOrd="5" presId="urn:microsoft.com/office/officeart/2005/8/layout/vList5"/>
    <dgm:cxn modelId="{FEFC8907-6329-4E1A-89F8-4A38989B9B36}" type="presOf" srcId="{AC8117AC-54CF-4197-8150-F8BBD9C26B5E}" destId="{A2618ABA-E83C-4B72-B584-E3AABAFCC02C}" srcOrd="0" destOrd="6" presId="urn:microsoft.com/office/officeart/2005/8/layout/vList5"/>
    <dgm:cxn modelId="{6E7DC960-4A98-498F-BF8D-D814C6EDE8DF}" type="presOf" srcId="{CE0A5209-C229-43FF-956D-BADC45EA1082}" destId="{4A7F1953-E7C2-4544-8F11-B7165605EAA6}" srcOrd="0" destOrd="1" presId="urn:microsoft.com/office/officeart/2005/8/layout/vList5"/>
    <dgm:cxn modelId="{B39E5F76-78C1-4100-8922-5A92DC0D2E11}" srcId="{4A7452F9-C62A-4373-825D-C508B24F4012}" destId="{32CB7AF0-B0CF-44A8-924B-121CF496B355}" srcOrd="0" destOrd="0" parTransId="{56E78F1F-1402-4DE4-99FB-15DD37F8533D}" sibTransId="{C76501E3-5E15-4F0F-8D58-83EDFE2A6AEA}"/>
    <dgm:cxn modelId="{3FE51CAF-E6E7-483B-B6E2-0289AE9EAD96}" srcId="{32CB7AF0-B0CF-44A8-924B-121CF496B355}" destId="{B0719B6A-1FB2-4EB6-A61B-20AA1221E9D2}" srcOrd="1" destOrd="0" parTransId="{A6ECFCA2-6998-4D9D-BF19-0ACBB9F1EF38}" sibTransId="{0AE6CF22-D863-4711-B4AA-BF326C9A2643}"/>
    <dgm:cxn modelId="{AFFD811E-2C1D-4FE5-B450-8F78F730F826}" srcId="{EFC57A7A-93B8-4CC2-BDAA-E3BA27004914}" destId="{F6B75D42-8F57-43A9-8135-11059A8BD12D}" srcOrd="5" destOrd="0" parTransId="{98101F58-AC42-4A24-8DF4-01872B2EE57C}" sibTransId="{1AE198BD-48E2-4783-B74D-F1C55CA9584F}"/>
    <dgm:cxn modelId="{E1A50728-3CAB-417D-BAD6-FE55B2302E3E}" type="presOf" srcId="{77339462-4B32-418A-9679-698160A3A455}" destId="{4A7F1953-E7C2-4544-8F11-B7165605EAA6}" srcOrd="0" destOrd="3" presId="urn:microsoft.com/office/officeart/2005/8/layout/vList5"/>
    <dgm:cxn modelId="{CA131BD0-5621-4EF4-AE39-698BD2E4D77A}" srcId="{EFC57A7A-93B8-4CC2-BDAA-E3BA27004914}" destId="{D22DE3EE-BBF2-4FC0-AC5A-169B077E4D93}" srcOrd="4" destOrd="0" parTransId="{CD589E73-E8DD-4743-BF8A-5132C7CAFAED}" sibTransId="{125B563C-52E0-4617-8C45-5FAD0411E5A2}"/>
    <dgm:cxn modelId="{29CA6653-A027-4ADB-BDCE-100AE591B0D9}" srcId="{EFC57A7A-93B8-4CC2-BDAA-E3BA27004914}" destId="{DC49C85C-58B1-4252-8B12-286E6AC4666F}" srcOrd="6" destOrd="0" parTransId="{6E5CEFF6-F8FA-41E5-9A65-0D1F19212526}" sibTransId="{590345E1-0788-463A-B655-58E6CF2FF515}"/>
    <dgm:cxn modelId="{10F1932F-906B-40EF-8E31-56EF88A8A447}" type="presOf" srcId="{D735F684-AE22-4AC1-A4B1-DC99F6E7CED4}" destId="{A2618ABA-E83C-4B72-B584-E3AABAFCC02C}" srcOrd="0" destOrd="4" presId="urn:microsoft.com/office/officeart/2005/8/layout/vList5"/>
    <dgm:cxn modelId="{00B94632-792F-4614-B9E6-9850818C84D6}" type="presOf" srcId="{EB62C319-7BB1-4858-908A-C43AE8667146}" destId="{758B8AB5-4F66-4173-9A09-47B6CD6D9842}" srcOrd="0" destOrd="3" presId="urn:microsoft.com/office/officeart/2005/8/layout/vList5"/>
    <dgm:cxn modelId="{5626C0B3-554C-460C-B533-EFE42A735E09}" type="presOf" srcId="{0FA18387-F463-41CA-85A3-B1876C4E1934}" destId="{4A7F1953-E7C2-4544-8F11-B7165605EAA6}" srcOrd="0" destOrd="8" presId="urn:microsoft.com/office/officeart/2005/8/layout/vList5"/>
    <dgm:cxn modelId="{C1D2CE42-FEB2-4BA2-97EF-2E63BE9DC783}" type="presOf" srcId="{4850812E-5BED-464F-917B-58749EB872FC}" destId="{A2618ABA-E83C-4B72-B584-E3AABAFCC02C}" srcOrd="0" destOrd="3" presId="urn:microsoft.com/office/officeart/2005/8/layout/vList5"/>
    <dgm:cxn modelId="{D70E24A6-308A-4905-88D0-C30F262543D1}" srcId="{4A7452F9-C62A-4373-825D-C508B24F4012}" destId="{EFC57A7A-93B8-4CC2-BDAA-E3BA27004914}" srcOrd="2" destOrd="0" parTransId="{704E825B-4F98-4F12-AA1D-5D6F07FE0CA0}" sibTransId="{29432EB3-0257-4CC1-9EDF-8FE17347DB0C}"/>
    <dgm:cxn modelId="{B4C427FA-6963-428A-8070-B0EDC30800BF}" type="presOf" srcId="{B0719B6A-1FB2-4EB6-A61B-20AA1221E9D2}" destId="{758B8AB5-4F66-4173-9A09-47B6CD6D9842}" srcOrd="0" destOrd="1" presId="urn:microsoft.com/office/officeart/2005/8/layout/vList5"/>
    <dgm:cxn modelId="{D7E22513-4C7D-4E06-97AD-30F7EA0767AB}" srcId="{32CB7AF0-B0CF-44A8-924B-121CF496B355}" destId="{0F36A597-AC4F-4B87-A3F2-0803103EB689}" srcOrd="0" destOrd="0" parTransId="{019AAC16-FB72-4B46-8FD9-3DDC32C722B9}" sibTransId="{BB86D252-9E8C-4A39-80A8-6FE5C3D51DD4}"/>
    <dgm:cxn modelId="{D32A1AA8-02B4-4E56-9192-165F7FB11D6A}" type="presOf" srcId="{08492667-3EC6-4B1A-93DC-EDB570C1026E}" destId="{F3F7B5E7-C48B-4932-A978-24362301ED35}" srcOrd="0" destOrd="0" presId="urn:microsoft.com/office/officeart/2005/8/layout/vList5"/>
    <dgm:cxn modelId="{5B9531CC-95E3-4480-9F8B-7D4EC9C066AF}" srcId="{A580557E-8503-43BC-BB7B-E7FA33617503}" destId="{6370BE2D-9DC3-4B2C-8D4C-DC10950CE768}" srcOrd="2" destOrd="0" parTransId="{DE519F6C-157E-4287-833F-ADA05130EB39}" sibTransId="{1E374035-19F7-4897-928A-AFFA72E8DD40}"/>
    <dgm:cxn modelId="{A0686641-637A-4F19-BC20-51DC36D63367}" type="presOf" srcId="{DC49C85C-58B1-4252-8B12-286E6AC4666F}" destId="{4A7F1953-E7C2-4544-8F11-B7165605EAA6}" srcOrd="0" destOrd="6" presId="urn:microsoft.com/office/officeart/2005/8/layout/vList5"/>
    <dgm:cxn modelId="{8112512B-F4FE-410C-A37C-9E115B855AAA}" type="presOf" srcId="{A02C9BDC-D89B-4D9E-B88B-B681FD05B4FA}" destId="{A4A5BE25-3376-4A86-9C72-42FCBE190D09}" srcOrd="0" destOrd="0" presId="urn:microsoft.com/office/officeart/2005/8/layout/vList5"/>
    <dgm:cxn modelId="{3A82986A-51FE-43D5-9E4A-45FC2F0A40EF}" type="presParOf" srcId="{BA1F3E92-A26B-4DD3-9BCD-00BFECE8C747}" destId="{DF718309-29F0-4FFE-8888-930C2D3FC08A}" srcOrd="0" destOrd="0" presId="urn:microsoft.com/office/officeart/2005/8/layout/vList5"/>
    <dgm:cxn modelId="{2CEA594E-0EBB-4021-8E00-6FFB79A85129}" type="presParOf" srcId="{DF718309-29F0-4FFE-8888-930C2D3FC08A}" destId="{30550409-572A-4FAE-99B2-8865661A34A9}" srcOrd="0" destOrd="0" presId="urn:microsoft.com/office/officeart/2005/8/layout/vList5"/>
    <dgm:cxn modelId="{169D38D8-67BE-43BB-834F-488ED40A7380}" type="presParOf" srcId="{DF718309-29F0-4FFE-8888-930C2D3FC08A}" destId="{758B8AB5-4F66-4173-9A09-47B6CD6D9842}" srcOrd="1" destOrd="0" presId="urn:microsoft.com/office/officeart/2005/8/layout/vList5"/>
    <dgm:cxn modelId="{EB94664B-DFE5-4EA2-949B-574D372209FD}" type="presParOf" srcId="{BA1F3E92-A26B-4DD3-9BCD-00BFECE8C747}" destId="{3CECF80F-6D0B-4008-BEB3-760D5A2E1012}" srcOrd="1" destOrd="0" presId="urn:microsoft.com/office/officeart/2005/8/layout/vList5"/>
    <dgm:cxn modelId="{915D6CBD-7D4A-45E9-9A98-FF8F5D1E8EB6}" type="presParOf" srcId="{BA1F3E92-A26B-4DD3-9BCD-00BFECE8C747}" destId="{7B02CCFF-65CF-4504-AF60-29B373CB15DD}" srcOrd="2" destOrd="0" presId="urn:microsoft.com/office/officeart/2005/8/layout/vList5"/>
    <dgm:cxn modelId="{9F0DB507-4EB3-42CC-99FA-8A8EE81BECCF}" type="presParOf" srcId="{7B02CCFF-65CF-4504-AF60-29B373CB15DD}" destId="{A5F11171-4CCE-49CD-99E0-3A996EA4C93D}" srcOrd="0" destOrd="0" presId="urn:microsoft.com/office/officeart/2005/8/layout/vList5"/>
    <dgm:cxn modelId="{17D5868D-8BF0-42E1-BA72-99811208AF4A}" type="presParOf" srcId="{7B02CCFF-65CF-4504-AF60-29B373CB15DD}" destId="{A2618ABA-E83C-4B72-B584-E3AABAFCC02C}" srcOrd="1" destOrd="0" presId="urn:microsoft.com/office/officeart/2005/8/layout/vList5"/>
    <dgm:cxn modelId="{88D6F4EE-0D80-4BAD-849B-54E0F3706FF2}" type="presParOf" srcId="{BA1F3E92-A26B-4DD3-9BCD-00BFECE8C747}" destId="{83A21295-0B84-4989-9649-392999C1AF61}" srcOrd="3" destOrd="0" presId="urn:microsoft.com/office/officeart/2005/8/layout/vList5"/>
    <dgm:cxn modelId="{3CB1C328-BBFB-47D5-95A0-84DCCE9613B6}" type="presParOf" srcId="{BA1F3E92-A26B-4DD3-9BCD-00BFECE8C747}" destId="{FB405913-8529-4E0B-B11C-50631E5FA47D}" srcOrd="4" destOrd="0" presId="urn:microsoft.com/office/officeart/2005/8/layout/vList5"/>
    <dgm:cxn modelId="{77A96C1D-0F13-423A-920A-6E01806A8BA9}" type="presParOf" srcId="{FB405913-8529-4E0B-B11C-50631E5FA47D}" destId="{EF1451CE-CC6F-477B-BBAE-B46B633ED8F1}" srcOrd="0" destOrd="0" presId="urn:microsoft.com/office/officeart/2005/8/layout/vList5"/>
    <dgm:cxn modelId="{BF89D456-768B-4F99-9300-B8947FC7C1E5}" type="presParOf" srcId="{FB405913-8529-4E0B-B11C-50631E5FA47D}" destId="{4A7F1953-E7C2-4544-8F11-B7165605EAA6}" srcOrd="1" destOrd="0" presId="urn:microsoft.com/office/officeart/2005/8/layout/vList5"/>
    <dgm:cxn modelId="{659E9488-38D0-4060-8976-4F62784FE743}" type="presParOf" srcId="{BA1F3E92-A26B-4DD3-9BCD-00BFECE8C747}" destId="{EAB3E625-A0A3-4C50-8113-6A7BC6C4B7EB}" srcOrd="5" destOrd="0" presId="urn:microsoft.com/office/officeart/2005/8/layout/vList5"/>
    <dgm:cxn modelId="{D5CB5804-D0E8-4EE8-9307-55C178F9C50B}" type="presParOf" srcId="{BA1F3E92-A26B-4DD3-9BCD-00BFECE8C747}" destId="{506FD139-3D67-4BF0-9488-898B520A10A9}" srcOrd="6" destOrd="0" presId="urn:microsoft.com/office/officeart/2005/8/layout/vList5"/>
    <dgm:cxn modelId="{6B7D13D9-B415-4695-898A-2D6F786F6963}" type="presParOf" srcId="{506FD139-3D67-4BF0-9488-898B520A10A9}" destId="{F3F7B5E7-C48B-4932-A978-24362301ED35}" srcOrd="0" destOrd="0" presId="urn:microsoft.com/office/officeart/2005/8/layout/vList5"/>
    <dgm:cxn modelId="{B0112C25-CEF0-4E09-AB82-CEB52D24DB65}" type="presParOf" srcId="{506FD139-3D67-4BF0-9488-898B520A10A9}" destId="{A4A5BE25-3376-4A86-9C72-42FCBE190D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19F9F6-4779-4360-931E-8BE4BF5A46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C7D087-AECA-44D4-8A50-66F00FB344B3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Расходы на выполнение муниципальных заданий, а также капитальный ремонт и приобретение  имущества- </a:t>
          </a:r>
        </a:p>
        <a:p>
          <a:r>
            <a:rPr lang="ru-RU" sz="1100" dirty="0" smtClean="0"/>
            <a:t>2 870 767,3 тыс. рублей</a:t>
          </a:r>
          <a:endParaRPr lang="ru-RU" sz="1100" dirty="0"/>
        </a:p>
      </dgm:t>
    </dgm:pt>
    <dgm:pt modelId="{90002D0E-D8AB-4E10-8723-526C07B01F59}" type="parTrans" cxnId="{E91C4958-66D2-4125-A73E-12C5F37B703E}">
      <dgm:prSet/>
      <dgm:spPr/>
      <dgm:t>
        <a:bodyPr/>
        <a:lstStyle/>
        <a:p>
          <a:endParaRPr lang="ru-RU"/>
        </a:p>
      </dgm:t>
    </dgm:pt>
    <dgm:pt modelId="{8A9CAA01-2BB2-4357-B0C3-3EF99FE33747}" type="sibTrans" cxnId="{E91C4958-66D2-4125-A73E-12C5F37B703E}">
      <dgm:prSet/>
      <dgm:spPr/>
      <dgm:t>
        <a:bodyPr/>
        <a:lstStyle/>
        <a:p>
          <a:endParaRPr lang="ru-RU"/>
        </a:p>
      </dgm:t>
    </dgm:pt>
    <dgm:pt modelId="{309068BD-FCE1-4D75-8352-CD7F90EC867B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77 детских дошкольных учреждений (15 079 детей);</a:t>
          </a:r>
          <a:endParaRPr lang="ru-RU" sz="1000" dirty="0"/>
        </a:p>
      </dgm:t>
    </dgm:pt>
    <dgm:pt modelId="{45DE558B-EF3F-47E1-ACE0-1ECD650D2D32}" type="parTrans" cxnId="{80EF9912-8104-4495-BD78-8C2F494A9EC5}">
      <dgm:prSet/>
      <dgm:spPr/>
      <dgm:t>
        <a:bodyPr/>
        <a:lstStyle/>
        <a:p>
          <a:endParaRPr lang="ru-RU"/>
        </a:p>
      </dgm:t>
    </dgm:pt>
    <dgm:pt modelId="{700A40E6-A16B-4F4F-BFE0-B0FB739F2E5E}" type="sibTrans" cxnId="{80EF9912-8104-4495-BD78-8C2F494A9EC5}">
      <dgm:prSet/>
      <dgm:spPr/>
      <dgm:t>
        <a:bodyPr/>
        <a:lstStyle/>
        <a:p>
          <a:endParaRPr lang="ru-RU"/>
        </a:p>
      </dgm:t>
    </dgm:pt>
    <dgm:pt modelId="{90ECE02A-0F72-4B54-8B8F-7D488912161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 72 школы ( включая школы- детские сады) ( 42 127 детей);</a:t>
          </a:r>
          <a:endParaRPr lang="ru-RU" sz="1000" dirty="0"/>
        </a:p>
      </dgm:t>
    </dgm:pt>
    <dgm:pt modelId="{F059EABF-703A-4096-B143-C95FC98D6A70}" type="parTrans" cxnId="{6E0B72EB-E701-43EA-959E-81299CCF70BE}">
      <dgm:prSet/>
      <dgm:spPr/>
      <dgm:t>
        <a:bodyPr/>
        <a:lstStyle/>
        <a:p>
          <a:endParaRPr lang="ru-RU"/>
        </a:p>
      </dgm:t>
    </dgm:pt>
    <dgm:pt modelId="{D1CF2F25-BF29-4487-A7AE-CDA91F31BD1D}" type="sibTrans" cxnId="{6E0B72EB-E701-43EA-959E-81299CCF70BE}">
      <dgm:prSet/>
      <dgm:spPr/>
      <dgm:t>
        <a:bodyPr/>
        <a:lstStyle/>
        <a:p>
          <a:endParaRPr lang="ru-RU"/>
        </a:p>
      </dgm:t>
    </dgm:pt>
    <dgm:pt modelId="{62AA11A3-EDB8-4396-A169-90B6E143F05F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Реализация городских целевых программ </a:t>
          </a:r>
        </a:p>
        <a:p>
          <a:r>
            <a:rPr lang="ru-RU" sz="1100" dirty="0" smtClean="0"/>
            <a:t>585 916,8 тыс. рублей</a:t>
          </a:r>
          <a:endParaRPr lang="ru-RU" sz="1100" dirty="0"/>
        </a:p>
      </dgm:t>
    </dgm:pt>
    <dgm:pt modelId="{724BE12B-4808-42F1-B85E-6CC25ADC16B8}" type="parTrans" cxnId="{F36E696A-458A-4AAC-8182-580A44B244A9}">
      <dgm:prSet/>
      <dgm:spPr/>
      <dgm:t>
        <a:bodyPr/>
        <a:lstStyle/>
        <a:p>
          <a:endParaRPr lang="ru-RU"/>
        </a:p>
      </dgm:t>
    </dgm:pt>
    <dgm:pt modelId="{09544B06-3C43-48ED-A810-DF39AB435AC5}" type="sibTrans" cxnId="{F36E696A-458A-4AAC-8182-580A44B244A9}">
      <dgm:prSet/>
      <dgm:spPr/>
      <dgm:t>
        <a:bodyPr/>
        <a:lstStyle/>
        <a:p>
          <a:endParaRPr lang="ru-RU"/>
        </a:p>
      </dgm:t>
    </dgm:pt>
    <dgm:pt modelId="{F0547FAB-0748-4277-8D77-57004EC2A59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Различными видами отдыха, оздоровления и занятости охвачено 12 466 сочинских детей;</a:t>
          </a:r>
          <a:endParaRPr lang="ru-RU" sz="900" dirty="0"/>
        </a:p>
      </dgm:t>
    </dgm:pt>
    <dgm:pt modelId="{2A058371-C0F6-4CD0-AC97-9E107FB4FD84}" type="parTrans" cxnId="{9E5ECD67-8831-4C16-82EF-E6C03E42F550}">
      <dgm:prSet/>
      <dgm:spPr/>
      <dgm:t>
        <a:bodyPr/>
        <a:lstStyle/>
        <a:p>
          <a:endParaRPr lang="ru-RU"/>
        </a:p>
      </dgm:t>
    </dgm:pt>
    <dgm:pt modelId="{4FA94EBB-A5A1-4D29-B011-8C3DD7DA3BDC}" type="sibTrans" cxnId="{9E5ECD67-8831-4C16-82EF-E6C03E42F550}">
      <dgm:prSet/>
      <dgm:spPr/>
      <dgm:t>
        <a:bodyPr/>
        <a:lstStyle/>
        <a:p>
          <a:endParaRPr lang="ru-RU"/>
        </a:p>
      </dgm:t>
    </dgm:pt>
    <dgm:pt modelId="{475D5D3F-9A83-4974-B9D2-A6215FA088E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ремонт пищеблоков, спортивных залов; капитальный ремонт детских садов №166,87, школ №4,28,55,26, гимназии №15, благоустройство территории школы № 77;</a:t>
          </a:r>
          <a:endParaRPr lang="ru-RU" sz="900" dirty="0"/>
        </a:p>
      </dgm:t>
    </dgm:pt>
    <dgm:pt modelId="{E243A63E-CAEA-4EEE-AD1E-EE8E5BECBE26}" type="parTrans" cxnId="{44FB9FE6-F10C-4884-A387-3BC9E8179AA4}">
      <dgm:prSet/>
      <dgm:spPr/>
      <dgm:t>
        <a:bodyPr/>
        <a:lstStyle/>
        <a:p>
          <a:endParaRPr lang="ru-RU"/>
        </a:p>
      </dgm:t>
    </dgm:pt>
    <dgm:pt modelId="{C1C2FDE6-68C9-4975-B15A-04DA3773C9D6}" type="sibTrans" cxnId="{44FB9FE6-F10C-4884-A387-3BC9E8179AA4}">
      <dgm:prSet/>
      <dgm:spPr/>
      <dgm:t>
        <a:bodyPr/>
        <a:lstStyle/>
        <a:p>
          <a:endParaRPr lang="ru-RU"/>
        </a:p>
      </dgm:t>
    </dgm:pt>
    <dgm:pt modelId="{28EDF8C0-13D9-425F-988D-92CED079BE37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Выплата премий победителям конкурса детских садов, внедряющих инновационные образовательные программы;</a:t>
          </a:r>
          <a:endParaRPr lang="ru-RU" sz="900" dirty="0"/>
        </a:p>
      </dgm:t>
    </dgm:pt>
    <dgm:pt modelId="{6FE58FFC-2918-4A2F-B9BE-56D8970ECD92}" type="parTrans" cxnId="{98D29253-3B8C-40F8-9B99-596F964C1CAC}">
      <dgm:prSet/>
      <dgm:spPr/>
      <dgm:t>
        <a:bodyPr/>
        <a:lstStyle/>
        <a:p>
          <a:endParaRPr lang="ru-RU"/>
        </a:p>
      </dgm:t>
    </dgm:pt>
    <dgm:pt modelId="{C96BED82-2512-4B3D-B15A-33A337EEFDA5}" type="sibTrans" cxnId="{98D29253-3B8C-40F8-9B99-596F964C1CAC}">
      <dgm:prSet/>
      <dgm:spPr/>
      <dgm:t>
        <a:bodyPr/>
        <a:lstStyle/>
        <a:p>
          <a:endParaRPr lang="ru-RU"/>
        </a:p>
      </dgm:t>
    </dgm:pt>
    <dgm:pt modelId="{B080C441-E0E2-4A5C-9739-AE0FDE0110D4}">
      <dgm:prSet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Реализация краевых целевых программ – </a:t>
          </a:r>
        </a:p>
        <a:p>
          <a:r>
            <a:rPr lang="ru-RU" sz="1100" dirty="0" smtClean="0"/>
            <a:t>413 827,0 тыс. рублей</a:t>
          </a:r>
          <a:endParaRPr lang="ru-RU" sz="1100" dirty="0"/>
        </a:p>
      </dgm:t>
    </dgm:pt>
    <dgm:pt modelId="{CA232CEF-8EB9-46F2-A1E7-C77CDD1FBE8E}" type="parTrans" cxnId="{FB7E3EF0-F6E6-4BAF-A641-591886FE1D48}">
      <dgm:prSet/>
      <dgm:spPr/>
      <dgm:t>
        <a:bodyPr/>
        <a:lstStyle/>
        <a:p>
          <a:endParaRPr lang="ru-RU"/>
        </a:p>
      </dgm:t>
    </dgm:pt>
    <dgm:pt modelId="{4C35C707-C921-41F2-9F45-35CD34A4D4B5}" type="sibTrans" cxnId="{FB7E3EF0-F6E6-4BAF-A641-591886FE1D48}">
      <dgm:prSet/>
      <dgm:spPr/>
      <dgm:t>
        <a:bodyPr/>
        <a:lstStyle/>
        <a:p>
          <a:endParaRPr lang="ru-RU"/>
        </a:p>
      </dgm:t>
    </dgm:pt>
    <dgm:pt modelId="{C8FEFF1C-1E78-473C-9931-A885A4786162}">
      <dgm:prSet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Национальный проект </a:t>
          </a:r>
        </a:p>
        <a:p>
          <a:r>
            <a:rPr lang="ru-RU" sz="1100" dirty="0" smtClean="0"/>
            <a:t>« Образование» </a:t>
          </a:r>
        </a:p>
        <a:p>
          <a:r>
            <a:rPr lang="ru-RU" sz="1100" dirty="0" smtClean="0"/>
            <a:t>25 332,7 тыс. рублей</a:t>
          </a:r>
          <a:endParaRPr lang="ru-RU" sz="1100" dirty="0"/>
        </a:p>
      </dgm:t>
    </dgm:pt>
    <dgm:pt modelId="{2A58E367-F3DA-4907-8791-E0E012F5C484}" type="parTrans" cxnId="{96B47B61-056A-4FB6-9950-60B55B7B1ACB}">
      <dgm:prSet/>
      <dgm:spPr/>
      <dgm:t>
        <a:bodyPr/>
        <a:lstStyle/>
        <a:p>
          <a:endParaRPr lang="ru-RU"/>
        </a:p>
      </dgm:t>
    </dgm:pt>
    <dgm:pt modelId="{3B0C669C-F530-4999-9C41-D607F1C6FA5B}" type="sibTrans" cxnId="{96B47B61-056A-4FB6-9950-60B55B7B1ACB}">
      <dgm:prSet/>
      <dgm:spPr/>
      <dgm:t>
        <a:bodyPr/>
        <a:lstStyle/>
        <a:p>
          <a:endParaRPr lang="ru-RU"/>
        </a:p>
      </dgm:t>
    </dgm:pt>
    <dgm:pt modelId="{E411A60E-FFE1-4C5D-AF9A-37149A99B2A8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dirty="0" smtClean="0"/>
            <a:t>Модернизация региональных систем общего образования-         83 918,4 тыс. рублей</a:t>
          </a:r>
          <a:endParaRPr lang="ru-RU" dirty="0"/>
        </a:p>
      </dgm:t>
    </dgm:pt>
    <dgm:pt modelId="{0E1C100D-EB03-4B94-9E66-7D913B94B9CB}" type="parTrans" cxnId="{1E5432D2-63BB-40D6-B705-B20211AD2D9F}">
      <dgm:prSet/>
      <dgm:spPr/>
      <dgm:t>
        <a:bodyPr/>
        <a:lstStyle/>
        <a:p>
          <a:endParaRPr lang="ru-RU"/>
        </a:p>
      </dgm:t>
    </dgm:pt>
    <dgm:pt modelId="{7B596D0B-EE47-4873-B0B7-6393F81E9328}" type="sibTrans" cxnId="{1E5432D2-63BB-40D6-B705-B20211AD2D9F}">
      <dgm:prSet/>
      <dgm:spPr/>
      <dgm:t>
        <a:bodyPr/>
        <a:lstStyle/>
        <a:p>
          <a:endParaRPr lang="ru-RU"/>
        </a:p>
      </dgm:t>
    </dgm:pt>
    <dgm:pt modelId="{C9A8BD0F-DF85-4333-9C3B-EE9964FA424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 47 внешкольных учреждений: центры творчества, спортивные школы, музыкальные и художественные школы ( 37 348 детей);</a:t>
          </a:r>
          <a:endParaRPr lang="ru-RU" sz="1000" dirty="0"/>
        </a:p>
      </dgm:t>
    </dgm:pt>
    <dgm:pt modelId="{37EB0BCA-6CF1-41FD-BB88-08EB3561622A}" type="parTrans" cxnId="{AD65CAB4-1CF5-4604-8E33-64C3A961297F}">
      <dgm:prSet/>
      <dgm:spPr/>
      <dgm:t>
        <a:bodyPr/>
        <a:lstStyle/>
        <a:p>
          <a:endParaRPr lang="ru-RU"/>
        </a:p>
      </dgm:t>
    </dgm:pt>
    <dgm:pt modelId="{82ADB45F-E794-47E1-A753-497C2537EC1C}" type="sibTrans" cxnId="{AD65CAB4-1CF5-4604-8E33-64C3A961297F}">
      <dgm:prSet/>
      <dgm:spPr/>
      <dgm:t>
        <a:bodyPr/>
        <a:lstStyle/>
        <a:p>
          <a:endParaRPr lang="ru-RU"/>
        </a:p>
      </dgm:t>
    </dgm:pt>
    <dgm:pt modelId="{E300175E-416F-4C5C-AA98-1DB81F9F763F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 2 учреждения по работе с молодёжью;</a:t>
          </a:r>
          <a:endParaRPr lang="ru-RU" sz="1000" dirty="0"/>
        </a:p>
      </dgm:t>
    </dgm:pt>
    <dgm:pt modelId="{960EB35E-0A06-4E0E-A5B4-2B9BDBFB1EB8}" type="parTrans" cxnId="{CC60739E-0D61-4B90-B7BF-1D31A8E891D7}">
      <dgm:prSet/>
      <dgm:spPr/>
      <dgm:t>
        <a:bodyPr/>
        <a:lstStyle/>
        <a:p>
          <a:endParaRPr lang="ru-RU"/>
        </a:p>
      </dgm:t>
    </dgm:pt>
    <dgm:pt modelId="{FBF8A491-F84B-4636-AD82-52EF0A94BB70}" type="sibTrans" cxnId="{CC60739E-0D61-4B90-B7BF-1D31A8E891D7}">
      <dgm:prSet/>
      <dgm:spPr/>
      <dgm:t>
        <a:bodyPr/>
        <a:lstStyle/>
        <a:p>
          <a:endParaRPr lang="ru-RU"/>
        </a:p>
      </dgm:t>
    </dgm:pt>
    <dgm:pt modelId="{F90A7852-B5A7-411A-889C-5B68D578B4B3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 другие учреждения по предоставлению услуг в сфере образования;</a:t>
          </a:r>
          <a:endParaRPr lang="ru-RU" sz="1000" dirty="0"/>
        </a:p>
      </dgm:t>
    </dgm:pt>
    <dgm:pt modelId="{7E95E35E-5599-4DAA-BF0D-ECDE1ABDD18E}" type="parTrans" cxnId="{AC222FF3-43AF-4C49-97D4-8BBFA5E32D7C}">
      <dgm:prSet/>
      <dgm:spPr/>
      <dgm:t>
        <a:bodyPr/>
        <a:lstStyle/>
        <a:p>
          <a:endParaRPr lang="ru-RU"/>
        </a:p>
      </dgm:t>
    </dgm:pt>
    <dgm:pt modelId="{CA3618DF-B30A-4600-8C04-6F2E22DFB48A}" type="sibTrans" cxnId="{AC222FF3-43AF-4C49-97D4-8BBFA5E32D7C}">
      <dgm:prSet/>
      <dgm:spPr/>
      <dgm:t>
        <a:bodyPr/>
        <a:lstStyle/>
        <a:p>
          <a:endParaRPr lang="ru-RU"/>
        </a:p>
      </dgm:t>
    </dgm:pt>
    <dgm:pt modelId="{E4B4EAFC-160B-498F-8FFB-241DC0A7BB3C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000" dirty="0" smtClean="0"/>
            <a:t> краевые субсидии на решение социально- значимых вопросов отрасли « Образование» </a:t>
          </a:r>
          <a:endParaRPr lang="ru-RU" sz="1000" dirty="0"/>
        </a:p>
      </dgm:t>
    </dgm:pt>
    <dgm:pt modelId="{A31E6FAA-B887-4E95-80A9-3FE9021E3306}" type="parTrans" cxnId="{6D242DA5-D3D3-4A07-96F5-60E00ADA6627}">
      <dgm:prSet/>
      <dgm:spPr/>
      <dgm:t>
        <a:bodyPr/>
        <a:lstStyle/>
        <a:p>
          <a:endParaRPr lang="ru-RU"/>
        </a:p>
      </dgm:t>
    </dgm:pt>
    <dgm:pt modelId="{20AE2CE8-F7B4-41EB-97EB-8C96076A5290}" type="sibTrans" cxnId="{6D242DA5-D3D3-4A07-96F5-60E00ADA6627}">
      <dgm:prSet/>
      <dgm:spPr/>
      <dgm:t>
        <a:bodyPr/>
        <a:lstStyle/>
        <a:p>
          <a:endParaRPr lang="ru-RU"/>
        </a:p>
      </dgm:t>
    </dgm:pt>
    <dgm:pt modelId="{E3C67C19-30D5-4B89-B5F6-D712EEBA995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Частичная компенсация удорожания стоимости питания учащихся и педагогов школ;</a:t>
          </a:r>
          <a:endParaRPr lang="ru-RU" sz="900" dirty="0"/>
        </a:p>
      </dgm:t>
    </dgm:pt>
    <dgm:pt modelId="{DB493A04-1DB1-4E02-9DEE-2FFC570F8778}" type="parTrans" cxnId="{21CE7B87-044C-4FD0-BAE8-A2F2B0566BB1}">
      <dgm:prSet/>
      <dgm:spPr/>
      <dgm:t>
        <a:bodyPr/>
        <a:lstStyle/>
        <a:p>
          <a:endParaRPr lang="ru-RU"/>
        </a:p>
      </dgm:t>
    </dgm:pt>
    <dgm:pt modelId="{74018993-8F0B-4AB3-9590-C9B513C28C49}" type="sibTrans" cxnId="{21CE7B87-044C-4FD0-BAE8-A2F2B0566BB1}">
      <dgm:prSet/>
      <dgm:spPr/>
      <dgm:t>
        <a:bodyPr/>
        <a:lstStyle/>
        <a:p>
          <a:endParaRPr lang="ru-RU"/>
        </a:p>
      </dgm:t>
    </dgm:pt>
    <dgm:pt modelId="{0976E6FF-9AEF-4653-B3F3-BEB17C04F77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строительство и приобретение оборудования для универсального спорткомплекса по ул. Калараш в Лазаревском районе;</a:t>
          </a:r>
          <a:endParaRPr lang="ru-RU" sz="900" dirty="0"/>
        </a:p>
      </dgm:t>
    </dgm:pt>
    <dgm:pt modelId="{80E13ABC-4687-4F4F-9BC1-24CA0664CD13}" type="parTrans" cxnId="{477864FA-F4FE-430B-96F7-C8C6363FA285}">
      <dgm:prSet/>
      <dgm:spPr/>
      <dgm:t>
        <a:bodyPr/>
        <a:lstStyle/>
        <a:p>
          <a:endParaRPr lang="ru-RU"/>
        </a:p>
      </dgm:t>
    </dgm:pt>
    <dgm:pt modelId="{C4850340-85AD-467A-999D-55DCEA88BE68}" type="sibTrans" cxnId="{477864FA-F4FE-430B-96F7-C8C6363FA285}">
      <dgm:prSet/>
      <dgm:spPr/>
      <dgm:t>
        <a:bodyPr/>
        <a:lstStyle/>
        <a:p>
          <a:endParaRPr lang="ru-RU"/>
        </a:p>
      </dgm:t>
    </dgm:pt>
    <dgm:pt modelId="{FC083A27-17A0-4BE7-A0F6-7F3B8A40CC6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проектирование универсального спорткомплекса с плавательным бассейном по ул. Чекменёва,45;</a:t>
          </a:r>
          <a:endParaRPr lang="ru-RU" sz="900" dirty="0"/>
        </a:p>
      </dgm:t>
    </dgm:pt>
    <dgm:pt modelId="{55FB732D-B1B3-4A1D-8B01-4C0417FE73D1}" type="parTrans" cxnId="{382E294A-7458-4067-8013-D279D7145CE8}">
      <dgm:prSet/>
      <dgm:spPr/>
      <dgm:t>
        <a:bodyPr/>
        <a:lstStyle/>
        <a:p>
          <a:endParaRPr lang="ru-RU"/>
        </a:p>
      </dgm:t>
    </dgm:pt>
    <dgm:pt modelId="{F41B9932-07CC-4C89-A2CB-F63D2B31DF58}" type="sibTrans" cxnId="{382E294A-7458-4067-8013-D279D7145CE8}">
      <dgm:prSet/>
      <dgm:spPr/>
      <dgm:t>
        <a:bodyPr/>
        <a:lstStyle/>
        <a:p>
          <a:endParaRPr lang="ru-RU"/>
        </a:p>
      </dgm:t>
    </dgm:pt>
    <dgm:pt modelId="{F0B0E192-1CBD-4A3B-8ECF-DE7D0C147821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Доплаты педагогическим работникам детских садов;</a:t>
          </a:r>
          <a:endParaRPr lang="ru-RU" sz="900" dirty="0"/>
        </a:p>
      </dgm:t>
    </dgm:pt>
    <dgm:pt modelId="{C4902023-BF1B-45BB-95E0-2326A4088598}" type="parTrans" cxnId="{C4C0A2DA-6E5F-4FA0-BD3E-993DA881EDCB}">
      <dgm:prSet/>
      <dgm:spPr/>
      <dgm:t>
        <a:bodyPr/>
        <a:lstStyle/>
        <a:p>
          <a:endParaRPr lang="ru-RU"/>
        </a:p>
      </dgm:t>
    </dgm:pt>
    <dgm:pt modelId="{E312D176-8693-4039-8DDF-3F6B85C5FD9C}" type="sibTrans" cxnId="{C4C0A2DA-6E5F-4FA0-BD3E-993DA881EDCB}">
      <dgm:prSet/>
      <dgm:spPr/>
      <dgm:t>
        <a:bodyPr/>
        <a:lstStyle/>
        <a:p>
          <a:endParaRPr lang="ru-RU"/>
        </a:p>
      </dgm:t>
    </dgm:pt>
    <dgm:pt modelId="{3C5BBC54-4B19-431B-9D41-8117CA6EE5F5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Частичная компенсация удорожания стоимости питания учащихся и педагогов школ;</a:t>
          </a:r>
          <a:endParaRPr lang="ru-RU" sz="900" dirty="0"/>
        </a:p>
      </dgm:t>
    </dgm:pt>
    <dgm:pt modelId="{8D3238D6-9C8C-487F-BDEC-8A7917B04C00}" type="parTrans" cxnId="{D1EC1480-0D76-4DCD-AAC4-EF980FBCEB3A}">
      <dgm:prSet/>
      <dgm:spPr/>
      <dgm:t>
        <a:bodyPr/>
        <a:lstStyle/>
        <a:p>
          <a:endParaRPr lang="ru-RU"/>
        </a:p>
      </dgm:t>
    </dgm:pt>
    <dgm:pt modelId="{1C14C30D-98E4-4958-9E73-89A679564639}" type="sibTrans" cxnId="{D1EC1480-0D76-4DCD-AAC4-EF980FBCEB3A}">
      <dgm:prSet/>
      <dgm:spPr/>
      <dgm:t>
        <a:bodyPr/>
        <a:lstStyle/>
        <a:p>
          <a:endParaRPr lang="ru-RU"/>
        </a:p>
      </dgm:t>
    </dgm:pt>
    <dgm:pt modelId="{18CC4C68-1B11-4E00-9B93-CB5961280A3B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введение ставок педагогов дополнительного образования для работы с детьми в вечернее и каникулярное время;</a:t>
          </a:r>
          <a:endParaRPr lang="ru-RU" sz="900" dirty="0"/>
        </a:p>
      </dgm:t>
    </dgm:pt>
    <dgm:pt modelId="{30A9E00E-69F5-481B-B985-E4CB4F49CD2C}" type="parTrans" cxnId="{A3AABC73-C037-4585-9993-4F62521F9D97}">
      <dgm:prSet/>
      <dgm:spPr/>
      <dgm:t>
        <a:bodyPr/>
        <a:lstStyle/>
        <a:p>
          <a:endParaRPr lang="ru-RU"/>
        </a:p>
      </dgm:t>
    </dgm:pt>
    <dgm:pt modelId="{0E7389A9-A2E8-490A-AFEF-76EAA2D581BF}" type="sibTrans" cxnId="{A3AABC73-C037-4585-9993-4F62521F9D97}">
      <dgm:prSet/>
      <dgm:spPr/>
      <dgm:t>
        <a:bodyPr/>
        <a:lstStyle/>
        <a:p>
          <a:endParaRPr lang="ru-RU"/>
        </a:p>
      </dgm:t>
    </dgm:pt>
    <dgm:pt modelId="{6E9DC4B7-0942-4695-81E1-C96AF2410BB7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организация отдыха и оздоровления детей города Сочи в краевых профильных сменах на базе оздоровительных организациях в Краснодарского края;</a:t>
          </a:r>
          <a:endParaRPr lang="ru-RU" sz="900" dirty="0"/>
        </a:p>
      </dgm:t>
    </dgm:pt>
    <dgm:pt modelId="{C3B1BFBB-68F7-4370-9163-A315EBA7F23F}" type="parTrans" cxnId="{7D597C88-DD64-4947-91C3-40AD956CDACE}">
      <dgm:prSet/>
      <dgm:spPr/>
      <dgm:t>
        <a:bodyPr/>
        <a:lstStyle/>
        <a:p>
          <a:endParaRPr lang="ru-RU"/>
        </a:p>
      </dgm:t>
    </dgm:pt>
    <dgm:pt modelId="{2E7E0D07-7DF8-45E7-B4DF-A2E8506D8C76}" type="sibTrans" cxnId="{7D597C88-DD64-4947-91C3-40AD956CDACE}">
      <dgm:prSet/>
      <dgm:spPr/>
      <dgm:t>
        <a:bodyPr/>
        <a:lstStyle/>
        <a:p>
          <a:endParaRPr lang="ru-RU"/>
        </a:p>
      </dgm:t>
    </dgm:pt>
    <dgm:pt modelId="{433C0177-B8DB-46FD-B39A-3F9510CA6A81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формирование сети базовых учреждений, обеспечивающих совместное обучение инвалидов и лиц, не имеющих нарушений развития;</a:t>
          </a:r>
          <a:endParaRPr lang="ru-RU" sz="900" dirty="0"/>
        </a:p>
      </dgm:t>
    </dgm:pt>
    <dgm:pt modelId="{326A493E-1A17-4B32-949A-11569C7B9600}" type="parTrans" cxnId="{D635E845-0ECA-433F-908B-D565EC31509E}">
      <dgm:prSet/>
      <dgm:spPr/>
      <dgm:t>
        <a:bodyPr/>
        <a:lstStyle/>
        <a:p>
          <a:endParaRPr lang="ru-RU"/>
        </a:p>
      </dgm:t>
    </dgm:pt>
    <dgm:pt modelId="{11B4BFD9-38F4-4F07-AC56-1941B8F996F0}" type="sibTrans" cxnId="{D635E845-0ECA-433F-908B-D565EC31509E}">
      <dgm:prSet/>
      <dgm:spPr/>
      <dgm:t>
        <a:bodyPr/>
        <a:lstStyle/>
        <a:p>
          <a:endParaRPr lang="ru-RU"/>
        </a:p>
      </dgm:t>
    </dgm:pt>
    <dgm:pt modelId="{92956290-E3AE-473A-A586-460D2D7C03F1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оснащение образовательных учреждений системами автоматической пожарной сигнализации;</a:t>
          </a:r>
          <a:endParaRPr lang="ru-RU" sz="900" dirty="0"/>
        </a:p>
      </dgm:t>
    </dgm:pt>
    <dgm:pt modelId="{5139C70F-15A6-4219-9F80-311D0B778BDF}" type="parTrans" cxnId="{4C61BF1F-1DAA-4EFB-9E92-F6229163D434}">
      <dgm:prSet/>
      <dgm:spPr/>
      <dgm:t>
        <a:bodyPr/>
        <a:lstStyle/>
        <a:p>
          <a:endParaRPr lang="ru-RU"/>
        </a:p>
      </dgm:t>
    </dgm:pt>
    <dgm:pt modelId="{1AA23531-6D68-46CF-9A89-CBA1BD9C742C}" type="sibTrans" cxnId="{4C61BF1F-1DAA-4EFB-9E92-F6229163D434}">
      <dgm:prSet/>
      <dgm:spPr/>
      <dgm:t>
        <a:bodyPr/>
        <a:lstStyle/>
        <a:p>
          <a:endParaRPr lang="ru-RU"/>
        </a:p>
      </dgm:t>
    </dgm:pt>
    <dgm:pt modelId="{CADCA80B-5CBA-420E-A752-932FB63804B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</a:t>
          </a:r>
          <a:r>
            <a:rPr lang="ru-RU" sz="900" dirty="0" err="1" smtClean="0"/>
            <a:t>Софинансирование</a:t>
          </a:r>
          <a:r>
            <a:rPr lang="ru-RU" sz="900" dirty="0" smtClean="0"/>
            <a:t> краевых целевых программ.</a:t>
          </a:r>
          <a:endParaRPr lang="ru-RU" sz="900" dirty="0"/>
        </a:p>
      </dgm:t>
    </dgm:pt>
    <dgm:pt modelId="{C582F919-5C48-43B1-9E1B-11052F7CEEE5}" type="parTrans" cxnId="{FE86C7C1-9762-45B3-8F82-EA19702C57FF}">
      <dgm:prSet/>
      <dgm:spPr/>
      <dgm:t>
        <a:bodyPr/>
        <a:lstStyle/>
        <a:p>
          <a:endParaRPr lang="ru-RU"/>
        </a:p>
      </dgm:t>
    </dgm:pt>
    <dgm:pt modelId="{3B93ABF4-2DC0-4D18-B0AA-73CC06A99DBD}" type="sibTrans" cxnId="{FE86C7C1-9762-45B3-8F82-EA19702C57FF}">
      <dgm:prSet/>
      <dgm:spPr/>
      <dgm:t>
        <a:bodyPr/>
        <a:lstStyle/>
        <a:p>
          <a:endParaRPr lang="ru-RU"/>
        </a:p>
      </dgm:t>
    </dgm:pt>
    <dgm:pt modelId="{2DEEC0DA-FE80-4675-A46D-5431B228A2E9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капитальный ремонт спортивных площадок;</a:t>
          </a:r>
          <a:endParaRPr lang="ru-RU" sz="900" dirty="0"/>
        </a:p>
      </dgm:t>
    </dgm:pt>
    <dgm:pt modelId="{96DE043F-65AF-47B3-BC5C-5DA205687AD8}" type="parTrans" cxnId="{A4885FBF-89CA-4BC1-907A-FF71DF003104}">
      <dgm:prSet/>
      <dgm:spPr/>
      <dgm:t>
        <a:bodyPr/>
        <a:lstStyle/>
        <a:p>
          <a:endParaRPr lang="ru-RU"/>
        </a:p>
      </dgm:t>
    </dgm:pt>
    <dgm:pt modelId="{E8BE4E5C-6544-460B-B102-0C0E1CD44E60}" type="sibTrans" cxnId="{A4885FBF-89CA-4BC1-907A-FF71DF003104}">
      <dgm:prSet/>
      <dgm:spPr/>
      <dgm:t>
        <a:bodyPr/>
        <a:lstStyle/>
        <a:p>
          <a:endParaRPr lang="ru-RU"/>
        </a:p>
      </dgm:t>
    </dgm:pt>
    <dgm:pt modelId="{105AB46E-749D-4F9C-8AFE-CECD19B0F74C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строительство детского сада на 140 мест по ул. Таврической Адлерского района, центра детского и юношеского спорта по ул. Парковой, блоков детских дошкольных учреждений на территории детских садов № 84,49,83;</a:t>
          </a:r>
          <a:endParaRPr lang="ru-RU" sz="900" dirty="0"/>
        </a:p>
      </dgm:t>
    </dgm:pt>
    <dgm:pt modelId="{30BBB497-3BC4-43FF-AF32-C557460488EC}" type="parTrans" cxnId="{45C72B15-E8B3-4849-89EC-5EABDB096F2F}">
      <dgm:prSet/>
      <dgm:spPr/>
      <dgm:t>
        <a:bodyPr/>
        <a:lstStyle/>
        <a:p>
          <a:endParaRPr lang="ru-RU"/>
        </a:p>
      </dgm:t>
    </dgm:pt>
    <dgm:pt modelId="{CF919022-7014-4278-8FBE-B30C5ED16E46}" type="sibTrans" cxnId="{45C72B15-E8B3-4849-89EC-5EABDB096F2F}">
      <dgm:prSet/>
      <dgm:spPr/>
      <dgm:t>
        <a:bodyPr/>
        <a:lstStyle/>
        <a:p>
          <a:endParaRPr lang="ru-RU"/>
        </a:p>
      </dgm:t>
    </dgm:pt>
    <dgm:pt modelId="{D3EA34DB-81E8-4B3B-8078-C787505B86D9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 строительство универсального спортивного комплекса по ул. Калараш Лазаревского района.</a:t>
          </a:r>
          <a:endParaRPr lang="ru-RU" sz="900" dirty="0"/>
        </a:p>
      </dgm:t>
    </dgm:pt>
    <dgm:pt modelId="{ADF6BCD4-B10A-4087-BF82-AA5B98D3BEEC}" type="parTrans" cxnId="{9A31CA2C-B7B8-4C16-9AEF-F6FB58EB9118}">
      <dgm:prSet/>
      <dgm:spPr/>
      <dgm:t>
        <a:bodyPr/>
        <a:lstStyle/>
        <a:p>
          <a:endParaRPr lang="ru-RU"/>
        </a:p>
      </dgm:t>
    </dgm:pt>
    <dgm:pt modelId="{2C967840-E5CD-44EB-B7D2-D2BA0BEF606F}" type="sibTrans" cxnId="{9A31CA2C-B7B8-4C16-9AEF-F6FB58EB9118}">
      <dgm:prSet/>
      <dgm:spPr/>
      <dgm:t>
        <a:bodyPr/>
        <a:lstStyle/>
        <a:p>
          <a:endParaRPr lang="ru-RU"/>
        </a:p>
      </dgm:t>
    </dgm:pt>
    <dgm:pt modelId="{2F62C85A-E4ED-4EA5-9D38-31540668CF0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900" dirty="0" smtClean="0"/>
            <a:t>Приобретение спортивного и технологического оборудования, проведение капитального ремонта, текущего ремонта пищеблоков, оборудования локальными вычислительными сетями, пополнение фондов школьных библиотек, повышение квалификации педагогических работников школ.</a:t>
          </a:r>
          <a:endParaRPr lang="ru-RU" sz="900" dirty="0"/>
        </a:p>
      </dgm:t>
    </dgm:pt>
    <dgm:pt modelId="{CD0E5E84-B6ED-4200-8070-B993E1A23464}" type="parTrans" cxnId="{6E9E4E1C-7B1B-4CB6-906F-1994250EA5A2}">
      <dgm:prSet/>
      <dgm:spPr/>
      <dgm:t>
        <a:bodyPr/>
        <a:lstStyle/>
        <a:p>
          <a:endParaRPr lang="ru-RU"/>
        </a:p>
      </dgm:t>
    </dgm:pt>
    <dgm:pt modelId="{8F8A7EC2-2B55-40F9-9129-A0EF1E2CAA51}" type="sibTrans" cxnId="{6E9E4E1C-7B1B-4CB6-906F-1994250EA5A2}">
      <dgm:prSet/>
      <dgm:spPr/>
      <dgm:t>
        <a:bodyPr/>
        <a:lstStyle/>
        <a:p>
          <a:endParaRPr lang="ru-RU"/>
        </a:p>
      </dgm:t>
    </dgm:pt>
    <dgm:pt modelId="{37B23AF7-7A9A-46F5-894E-2BD8E8EF4173}">
      <dgm:prSet custT="1"/>
      <dgm:spPr>
        <a:solidFill>
          <a:schemeClr val="bg2">
            <a:lumMod val="75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000" dirty="0" smtClean="0"/>
            <a:t> Выплата вознаграждения за выполнение функций классного руководителя</a:t>
          </a:r>
          <a:endParaRPr lang="ru-RU" sz="1000" dirty="0"/>
        </a:p>
      </dgm:t>
    </dgm:pt>
    <dgm:pt modelId="{FC4980FB-7869-4746-8774-C9537EAF295E}" type="parTrans" cxnId="{D19DDBF7-D018-464A-97F6-50C4BBC9704E}">
      <dgm:prSet/>
      <dgm:spPr/>
      <dgm:t>
        <a:bodyPr/>
        <a:lstStyle/>
        <a:p>
          <a:endParaRPr lang="ru-RU"/>
        </a:p>
      </dgm:t>
    </dgm:pt>
    <dgm:pt modelId="{0085E24D-C8E0-4B00-AD26-0D5FB56A26AD}" type="sibTrans" cxnId="{D19DDBF7-D018-464A-97F6-50C4BBC9704E}">
      <dgm:prSet/>
      <dgm:spPr/>
      <dgm:t>
        <a:bodyPr/>
        <a:lstStyle/>
        <a:p>
          <a:endParaRPr lang="ru-RU"/>
        </a:p>
      </dgm:t>
    </dgm:pt>
    <dgm:pt modelId="{A195022B-5324-42C0-8898-B4FD79DD174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tIns="0" anchor="t"/>
        <a:lstStyle/>
        <a:p>
          <a:r>
            <a:rPr lang="ru-RU" sz="900" dirty="0" smtClean="0"/>
            <a:t> Обеспечение безопасности образовательных учреждений города;</a:t>
          </a:r>
          <a:endParaRPr lang="ru-RU" sz="900" dirty="0"/>
        </a:p>
      </dgm:t>
    </dgm:pt>
    <dgm:pt modelId="{36CF3989-EE54-4969-9B40-3ADC3F075458}" type="parTrans" cxnId="{933097D2-7622-4A14-85C6-C8FCB7A61738}">
      <dgm:prSet/>
      <dgm:spPr/>
      <dgm:t>
        <a:bodyPr/>
        <a:lstStyle/>
        <a:p>
          <a:endParaRPr lang="ru-RU"/>
        </a:p>
      </dgm:t>
    </dgm:pt>
    <dgm:pt modelId="{52E5C613-2E63-4963-9DF3-8DC9CD67D4C8}" type="sibTrans" cxnId="{933097D2-7622-4A14-85C6-C8FCB7A61738}">
      <dgm:prSet/>
      <dgm:spPr/>
      <dgm:t>
        <a:bodyPr/>
        <a:lstStyle/>
        <a:p>
          <a:endParaRPr lang="ru-RU"/>
        </a:p>
      </dgm:t>
    </dgm:pt>
    <dgm:pt modelId="{076E8BF0-B51A-4712-A77C-75D18784EA30}" type="pres">
      <dgm:prSet presAssocID="{BB19F9F6-4779-4360-931E-8BE4BF5A46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755CDA-D543-4297-96DB-D2E1539FD584}" type="pres">
      <dgm:prSet presAssocID="{CAC7D087-AECA-44D4-8A50-66F00FB344B3}" presName="linNode" presStyleCnt="0"/>
      <dgm:spPr/>
    </dgm:pt>
    <dgm:pt modelId="{0A1B6EA2-FABF-49F5-A43B-59C267E5EA73}" type="pres">
      <dgm:prSet presAssocID="{CAC7D087-AECA-44D4-8A50-66F00FB344B3}" presName="parentText" presStyleLbl="node1" presStyleIdx="0" presStyleCnt="5" custScaleX="77587" custScaleY="106468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121B0-A3A5-4C31-A03C-638BDA600CBF}" type="pres">
      <dgm:prSet presAssocID="{CAC7D087-AECA-44D4-8A50-66F00FB344B3}" presName="descendantText" presStyleLbl="alignAccFollowNode1" presStyleIdx="0" presStyleCnt="5" custScaleX="147693" custScaleY="119823" custLinFactNeighborX="84" custLinFactNeighborY="1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7491D-7D88-4457-B9A5-F6D9B125AB72}" type="pres">
      <dgm:prSet presAssocID="{8A9CAA01-2BB2-4357-B0C3-3EF99FE33747}" presName="sp" presStyleCnt="0"/>
      <dgm:spPr/>
    </dgm:pt>
    <dgm:pt modelId="{3FD96D29-7309-462C-AF7D-162605385E89}" type="pres">
      <dgm:prSet presAssocID="{62AA11A3-EDB8-4396-A169-90B6E143F05F}" presName="linNode" presStyleCnt="0"/>
      <dgm:spPr/>
    </dgm:pt>
    <dgm:pt modelId="{488C2DBD-EED4-45F2-B07A-4B08E4094026}" type="pres">
      <dgm:prSet presAssocID="{62AA11A3-EDB8-4396-A169-90B6E143F05F}" presName="parentText" presStyleLbl="node1" presStyleIdx="1" presStyleCnt="5" custScaleX="85364" custScaleY="119349" custLinFactNeighborX="-6" custLinFactNeighborY="-10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C1469-AAF9-428C-A50B-654C7FCFCB6D}" type="pres">
      <dgm:prSet presAssocID="{62AA11A3-EDB8-4396-A169-90B6E143F05F}" presName="descendantText" presStyleLbl="alignAccFollowNode1" presStyleIdx="1" presStyleCnt="5" custScaleX="170516" custScaleY="137598" custLinFactNeighborX="72" custLinFactNeighborY="-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7E8F9-DE8E-4415-85D9-ADB2FF2512DA}" type="pres">
      <dgm:prSet presAssocID="{09544B06-3C43-48ED-A810-DF39AB435AC5}" presName="sp" presStyleCnt="0"/>
      <dgm:spPr/>
    </dgm:pt>
    <dgm:pt modelId="{59F10C6F-0E48-4ADE-B904-9BFAC0E88EE4}" type="pres">
      <dgm:prSet presAssocID="{B080C441-E0E2-4A5C-9739-AE0FDE0110D4}" presName="linNode" presStyleCnt="0"/>
      <dgm:spPr/>
    </dgm:pt>
    <dgm:pt modelId="{CEE225CD-2229-432F-B87D-0892386D826E}" type="pres">
      <dgm:prSet presAssocID="{B080C441-E0E2-4A5C-9739-AE0FDE0110D4}" presName="parentText" presStyleLbl="node1" presStyleIdx="2" presStyleCnt="5" custScaleX="60796" custScaleY="125590" custLinFactNeighborX="-9" custLinFactNeighborY="-6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8A7BA-2593-4F88-8249-D01154379D06}" type="pres">
      <dgm:prSet presAssocID="{B080C441-E0E2-4A5C-9739-AE0FDE0110D4}" presName="descendantText" presStyleLbl="alignAccFollowNode1" presStyleIdx="2" presStyleCnt="5" custScaleX="207118" custScaleY="209221" custLinFactNeighborX="10" custLinFactNeighborY="6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B8692-042C-47D7-8CBD-785476FA8D56}" type="pres">
      <dgm:prSet presAssocID="{4C35C707-C921-41F2-9F45-35CD34A4D4B5}" presName="sp" presStyleCnt="0"/>
      <dgm:spPr/>
    </dgm:pt>
    <dgm:pt modelId="{149E3BB2-3202-41B6-823D-DCD23F22B478}" type="pres">
      <dgm:prSet presAssocID="{E411A60E-FFE1-4C5D-AF9A-37149A99B2A8}" presName="linNode" presStyleCnt="0"/>
      <dgm:spPr/>
    </dgm:pt>
    <dgm:pt modelId="{7A2B2D71-C466-4A9E-898B-3F1DF421E04D}" type="pres">
      <dgm:prSet presAssocID="{E411A60E-FFE1-4C5D-AF9A-37149A99B2A8}" presName="parentText" presStyleLbl="node1" presStyleIdx="3" presStyleCnt="5" custScaleX="73958" custScaleY="60467" custLinFactNeighborX="-5" custLinFactNeighborY="56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B7566-7D05-4492-ADF0-4C57FEDFADDB}" type="pres">
      <dgm:prSet presAssocID="{E411A60E-FFE1-4C5D-AF9A-37149A99B2A8}" presName="descendantText" presStyleLbl="alignAccFollowNode1" presStyleIdx="3" presStyleCnt="5" custScaleX="162708" custScaleY="45362" custLinFactNeighborX="50" custLinFactNeighborY="8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7B2F0-7BB2-49EB-880F-A01BAA1074C4}" type="pres">
      <dgm:prSet presAssocID="{7B596D0B-EE47-4873-B0B7-6393F81E9328}" presName="sp" presStyleCnt="0"/>
      <dgm:spPr/>
    </dgm:pt>
    <dgm:pt modelId="{3C471091-A805-4F7A-965F-382ECB98B1E8}" type="pres">
      <dgm:prSet presAssocID="{C8FEFF1C-1E78-473C-9931-A885A4786162}" presName="linNode" presStyleCnt="0"/>
      <dgm:spPr/>
    </dgm:pt>
    <dgm:pt modelId="{945F6139-4D2A-43AE-92D8-35A0F1FC0A7E}" type="pres">
      <dgm:prSet presAssocID="{C8FEFF1C-1E78-473C-9931-A885A4786162}" presName="parentText" presStyleLbl="node1" presStyleIdx="4" presStyleCnt="5" custScaleX="56610" custScaleY="66519" custLinFactNeighborX="-4" custLinFactNeighborY="-6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5546C-AC67-40F1-B5D0-2199A7477291}" type="pres">
      <dgm:prSet presAssocID="{C8FEFF1C-1E78-473C-9931-A885A4786162}" presName="descendantText" presStyleLbl="alignAccFollowNode1" presStyleIdx="4" presStyleCnt="5" custScaleX="124061" custScaleY="49744" custLinFactNeighborX="608" custLinFactNeighborY="-7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801D67-2349-4B54-8C06-C37DC86033BF}" type="presOf" srcId="{A195022B-5324-42C0-8898-B4FD79DD1747}" destId="{F3AC1469-AAF9-428C-A50B-654C7FCFCB6D}" srcOrd="0" destOrd="1" presId="urn:microsoft.com/office/officeart/2005/8/layout/vList5"/>
    <dgm:cxn modelId="{80EF9912-8104-4495-BD78-8C2F494A9EC5}" srcId="{CAC7D087-AECA-44D4-8A50-66F00FB344B3}" destId="{309068BD-FCE1-4D75-8352-CD7F90EC867B}" srcOrd="0" destOrd="0" parTransId="{45DE558B-EF3F-47E1-ACE0-1ECD650D2D32}" sibTransId="{700A40E6-A16B-4F4F-BFE0-B0FB739F2E5E}"/>
    <dgm:cxn modelId="{933097D2-7622-4A14-85C6-C8FCB7A61738}" srcId="{62AA11A3-EDB8-4396-A169-90B6E143F05F}" destId="{A195022B-5324-42C0-8898-B4FD79DD1747}" srcOrd="1" destOrd="0" parTransId="{36CF3989-EE54-4969-9B40-3ADC3F075458}" sibTransId="{52E5C613-2E63-4963-9DF3-8DC9CD67D4C8}"/>
    <dgm:cxn modelId="{FB7E3EF0-F6E6-4BAF-A641-591886FE1D48}" srcId="{BB19F9F6-4779-4360-931E-8BE4BF5A461D}" destId="{B080C441-E0E2-4A5C-9739-AE0FDE0110D4}" srcOrd="2" destOrd="0" parTransId="{CA232CEF-8EB9-46F2-A1E7-C77CDD1FBE8E}" sibTransId="{4C35C707-C921-41F2-9F45-35CD34A4D4B5}"/>
    <dgm:cxn modelId="{C0775B38-67A4-41A2-BF4A-CC8A6E244572}" type="presOf" srcId="{309068BD-FCE1-4D75-8352-CD7F90EC867B}" destId="{5F8121B0-A3A5-4C31-A03C-638BDA600CBF}" srcOrd="0" destOrd="0" presId="urn:microsoft.com/office/officeart/2005/8/layout/vList5"/>
    <dgm:cxn modelId="{B9D36552-3080-4344-B7DE-816C3E3B41A9}" type="presOf" srcId="{433C0177-B8DB-46FD-B39A-3F9510CA6A81}" destId="{9FC8A7BA-2593-4F88-8249-D01154379D06}" srcOrd="0" destOrd="5" presId="urn:microsoft.com/office/officeart/2005/8/layout/vList5"/>
    <dgm:cxn modelId="{6BA074BD-8C9D-4B3F-801D-599A17237BB4}" type="presOf" srcId="{90ECE02A-0F72-4B54-8B8F-7D488912161A}" destId="{5F8121B0-A3A5-4C31-A03C-638BDA600CBF}" srcOrd="0" destOrd="1" presId="urn:microsoft.com/office/officeart/2005/8/layout/vList5"/>
    <dgm:cxn modelId="{6DDA5BA8-2C6B-4053-ACC3-46437C17019E}" type="presOf" srcId="{FC083A27-17A0-4BE7-A0F6-7F3B8A40CC68}" destId="{F3AC1469-AAF9-428C-A50B-654C7FCFCB6D}" srcOrd="0" destOrd="5" presId="urn:microsoft.com/office/officeart/2005/8/layout/vList5"/>
    <dgm:cxn modelId="{74C870EE-0EDA-4314-BF68-04FAD3A73B77}" type="presOf" srcId="{D3EA34DB-81E8-4B3B-8078-C787505B86D9}" destId="{9FC8A7BA-2593-4F88-8249-D01154379D06}" srcOrd="0" destOrd="9" presId="urn:microsoft.com/office/officeart/2005/8/layout/vList5"/>
    <dgm:cxn modelId="{9E5ECD67-8831-4C16-82EF-E6C03E42F550}" srcId="{62AA11A3-EDB8-4396-A169-90B6E143F05F}" destId="{F0547FAB-0748-4277-8D77-57004EC2A596}" srcOrd="0" destOrd="0" parTransId="{2A058371-C0F6-4CD0-AC97-9E107FB4FD84}" sibTransId="{4FA94EBB-A5A1-4D29-B011-8C3DD7DA3BDC}"/>
    <dgm:cxn modelId="{4B6508D8-F664-49A0-B045-5AF296CF5E90}" type="presOf" srcId="{B080C441-E0E2-4A5C-9739-AE0FDE0110D4}" destId="{CEE225CD-2229-432F-B87D-0892386D826E}" srcOrd="0" destOrd="0" presId="urn:microsoft.com/office/officeart/2005/8/layout/vList5"/>
    <dgm:cxn modelId="{92702CFC-2253-43AD-944C-404526045DC8}" type="presOf" srcId="{F0547FAB-0748-4277-8D77-57004EC2A596}" destId="{F3AC1469-AAF9-428C-A50B-654C7FCFCB6D}" srcOrd="0" destOrd="0" presId="urn:microsoft.com/office/officeart/2005/8/layout/vList5"/>
    <dgm:cxn modelId="{477864FA-F4FE-430B-96F7-C8C6363FA285}" srcId="{62AA11A3-EDB8-4396-A169-90B6E143F05F}" destId="{0976E6FF-9AEF-4653-B3F3-BEB17C04F779}" srcOrd="4" destOrd="0" parTransId="{80E13ABC-4687-4F4F-9BC1-24CA0664CD13}" sibTransId="{C4850340-85AD-467A-999D-55DCEA88BE68}"/>
    <dgm:cxn modelId="{848991FA-61C3-4C5F-9719-274A5831A391}" type="presOf" srcId="{92956290-E3AE-473A-A586-460D2D7C03F1}" destId="{9FC8A7BA-2593-4F88-8249-D01154379D06}" srcOrd="0" destOrd="6" presId="urn:microsoft.com/office/officeart/2005/8/layout/vList5"/>
    <dgm:cxn modelId="{D549A29F-ACF8-43CF-BE2E-84F0677581F2}" type="presOf" srcId="{E300175E-416F-4C5C-AA98-1DB81F9F763F}" destId="{5F8121B0-A3A5-4C31-A03C-638BDA600CBF}" srcOrd="0" destOrd="3" presId="urn:microsoft.com/office/officeart/2005/8/layout/vList5"/>
    <dgm:cxn modelId="{45C72B15-E8B3-4849-89EC-5EABDB096F2F}" srcId="{B080C441-E0E2-4A5C-9739-AE0FDE0110D4}" destId="{105AB46E-749D-4F9C-8AFE-CECD19B0F74C}" srcOrd="8" destOrd="0" parTransId="{30BBB497-3BC4-43FF-AF32-C557460488EC}" sibTransId="{CF919022-7014-4278-8FBE-B30C5ED16E46}"/>
    <dgm:cxn modelId="{CC60739E-0D61-4B90-B7BF-1D31A8E891D7}" srcId="{CAC7D087-AECA-44D4-8A50-66F00FB344B3}" destId="{E300175E-416F-4C5C-AA98-1DB81F9F763F}" srcOrd="3" destOrd="0" parTransId="{960EB35E-0A06-4E0E-A5B4-2B9BDBFB1EB8}" sibTransId="{FBF8A491-F84B-4636-AD82-52EF0A94BB70}"/>
    <dgm:cxn modelId="{382E294A-7458-4067-8013-D279D7145CE8}" srcId="{62AA11A3-EDB8-4396-A169-90B6E143F05F}" destId="{FC083A27-17A0-4BE7-A0F6-7F3B8A40CC68}" srcOrd="5" destOrd="0" parTransId="{55FB732D-B1B3-4A1D-8B01-4C0417FE73D1}" sibTransId="{F41B9932-07CC-4C89-A2CB-F63D2B31DF58}"/>
    <dgm:cxn modelId="{283ED1A7-D5E1-438D-9273-34572F8E50C4}" type="presOf" srcId="{BB19F9F6-4779-4360-931E-8BE4BF5A461D}" destId="{076E8BF0-B51A-4712-A77C-75D18784EA30}" srcOrd="0" destOrd="0" presId="urn:microsoft.com/office/officeart/2005/8/layout/vList5"/>
    <dgm:cxn modelId="{AD65CAB4-1CF5-4604-8E33-64C3A961297F}" srcId="{CAC7D087-AECA-44D4-8A50-66F00FB344B3}" destId="{C9A8BD0F-DF85-4333-9C3B-EE9964FA4247}" srcOrd="2" destOrd="0" parTransId="{37EB0BCA-6CF1-41FD-BB88-08EB3561622A}" sibTransId="{82ADB45F-E794-47E1-A753-497C2537EC1C}"/>
    <dgm:cxn modelId="{21CE7B87-044C-4FD0-BAE8-A2F2B0566BB1}" srcId="{62AA11A3-EDB8-4396-A169-90B6E143F05F}" destId="{E3C67C19-30D5-4B89-B5F6-D712EEBA995C}" srcOrd="2" destOrd="0" parTransId="{DB493A04-1DB1-4E02-9DEE-2FFC570F8778}" sibTransId="{74018993-8F0B-4AB3-9590-C9B513C28C49}"/>
    <dgm:cxn modelId="{DD651F11-ACF4-4011-9FBA-36D1857F9ABC}" type="presOf" srcId="{F0B0E192-1CBD-4A3B-8ECF-DE7D0C147821}" destId="{9FC8A7BA-2593-4F88-8249-D01154379D06}" srcOrd="0" destOrd="1" presId="urn:microsoft.com/office/officeart/2005/8/layout/vList5"/>
    <dgm:cxn modelId="{4815942A-3FC2-4B09-A18A-58B1EB7E93BA}" type="presOf" srcId="{18CC4C68-1B11-4E00-9B93-CB5961280A3B}" destId="{9FC8A7BA-2593-4F88-8249-D01154379D06}" srcOrd="0" destOrd="3" presId="urn:microsoft.com/office/officeart/2005/8/layout/vList5"/>
    <dgm:cxn modelId="{D6951F50-DD54-40B9-A59F-5F76618F1545}" type="presOf" srcId="{E4B4EAFC-160B-498F-8FFB-241DC0A7BB3C}" destId="{5F8121B0-A3A5-4C31-A03C-638BDA600CBF}" srcOrd="0" destOrd="5" presId="urn:microsoft.com/office/officeart/2005/8/layout/vList5"/>
    <dgm:cxn modelId="{96B47B61-056A-4FB6-9950-60B55B7B1ACB}" srcId="{BB19F9F6-4779-4360-931E-8BE4BF5A461D}" destId="{C8FEFF1C-1E78-473C-9931-A885A4786162}" srcOrd="4" destOrd="0" parTransId="{2A58E367-F3DA-4907-8791-E0E012F5C484}" sibTransId="{3B0C669C-F530-4999-9C41-D607F1C6FA5B}"/>
    <dgm:cxn modelId="{DDF61915-6D66-4665-BA72-F30D17F8BD90}" type="presOf" srcId="{0976E6FF-9AEF-4653-B3F3-BEB17C04F779}" destId="{F3AC1469-AAF9-428C-A50B-654C7FCFCB6D}" srcOrd="0" destOrd="4" presId="urn:microsoft.com/office/officeart/2005/8/layout/vList5"/>
    <dgm:cxn modelId="{E964C762-7AD6-4DF3-AFE9-1B49670EFDD0}" type="presOf" srcId="{CAC7D087-AECA-44D4-8A50-66F00FB344B3}" destId="{0A1B6EA2-FABF-49F5-A43B-59C267E5EA73}" srcOrd="0" destOrd="0" presId="urn:microsoft.com/office/officeart/2005/8/layout/vList5"/>
    <dgm:cxn modelId="{ED8840BE-AFC8-4D00-84C5-FED624F23330}" type="presOf" srcId="{2DEEC0DA-FE80-4675-A46D-5431B228A2E9}" destId="{9FC8A7BA-2593-4F88-8249-D01154379D06}" srcOrd="0" destOrd="7" presId="urn:microsoft.com/office/officeart/2005/8/layout/vList5"/>
    <dgm:cxn modelId="{5C3FD8ED-117C-4886-B4AC-44835DC1F752}" type="presOf" srcId="{105AB46E-749D-4F9C-8AFE-CECD19B0F74C}" destId="{9FC8A7BA-2593-4F88-8249-D01154379D06}" srcOrd="0" destOrd="8" presId="urn:microsoft.com/office/officeart/2005/8/layout/vList5"/>
    <dgm:cxn modelId="{D635E845-0ECA-433F-908B-D565EC31509E}" srcId="{B080C441-E0E2-4A5C-9739-AE0FDE0110D4}" destId="{433C0177-B8DB-46FD-B39A-3F9510CA6A81}" srcOrd="5" destOrd="0" parTransId="{326A493E-1A17-4B32-949A-11569C7B9600}" sibTransId="{11B4BFD9-38F4-4F07-AC56-1941B8F996F0}"/>
    <dgm:cxn modelId="{FE86C7C1-9762-45B3-8F82-EA19702C57FF}" srcId="{62AA11A3-EDB8-4396-A169-90B6E143F05F}" destId="{CADCA80B-5CBA-420E-A752-932FB63804B6}" srcOrd="6" destOrd="0" parTransId="{C582F919-5C48-43B1-9E1B-11052F7CEEE5}" sibTransId="{3B93ABF4-2DC0-4D18-B0AA-73CC06A99DBD}"/>
    <dgm:cxn modelId="{44FB9FE6-F10C-4884-A387-3BC9E8179AA4}" srcId="{62AA11A3-EDB8-4396-A169-90B6E143F05F}" destId="{475D5D3F-9A83-4974-B9D2-A6215FA088E4}" srcOrd="3" destOrd="0" parTransId="{E243A63E-CAEA-4EEE-AD1E-EE8E5BECBE26}" sibTransId="{C1C2FDE6-68C9-4975-B15A-04DA3773C9D6}"/>
    <dgm:cxn modelId="{D19DDBF7-D018-464A-97F6-50C4BBC9704E}" srcId="{C8FEFF1C-1E78-473C-9931-A885A4786162}" destId="{37B23AF7-7A9A-46F5-894E-2BD8E8EF4173}" srcOrd="0" destOrd="0" parTransId="{FC4980FB-7869-4746-8774-C9537EAF295E}" sibTransId="{0085E24D-C8E0-4B00-AD26-0D5FB56A26AD}"/>
    <dgm:cxn modelId="{A3AABC73-C037-4585-9993-4F62521F9D97}" srcId="{B080C441-E0E2-4A5C-9739-AE0FDE0110D4}" destId="{18CC4C68-1B11-4E00-9B93-CB5961280A3B}" srcOrd="3" destOrd="0" parTransId="{30A9E00E-69F5-481B-B985-E4CB4F49CD2C}" sibTransId="{0E7389A9-A2E8-490A-AFEF-76EAA2D581BF}"/>
    <dgm:cxn modelId="{6D242DA5-D3D3-4A07-96F5-60E00ADA6627}" srcId="{CAC7D087-AECA-44D4-8A50-66F00FB344B3}" destId="{E4B4EAFC-160B-498F-8FFB-241DC0A7BB3C}" srcOrd="5" destOrd="0" parTransId="{A31E6FAA-B887-4E95-80A9-3FE9021E3306}" sibTransId="{20AE2CE8-F7B4-41EB-97EB-8C96076A5290}"/>
    <dgm:cxn modelId="{6E0B72EB-E701-43EA-959E-81299CCF70BE}" srcId="{CAC7D087-AECA-44D4-8A50-66F00FB344B3}" destId="{90ECE02A-0F72-4B54-8B8F-7D488912161A}" srcOrd="1" destOrd="0" parTransId="{F059EABF-703A-4096-B143-C95FC98D6A70}" sibTransId="{D1CF2F25-BF29-4487-A7AE-CDA91F31BD1D}"/>
    <dgm:cxn modelId="{C4C0A2DA-6E5F-4FA0-BD3E-993DA881EDCB}" srcId="{B080C441-E0E2-4A5C-9739-AE0FDE0110D4}" destId="{F0B0E192-1CBD-4A3B-8ECF-DE7D0C147821}" srcOrd="1" destOrd="0" parTransId="{C4902023-BF1B-45BB-95E0-2326A4088598}" sibTransId="{E312D176-8693-4039-8DDF-3F6B85C5FD9C}"/>
    <dgm:cxn modelId="{D7A41796-5608-44AA-939E-0F293ABA119B}" type="presOf" srcId="{6E9DC4B7-0942-4695-81E1-C96AF2410BB7}" destId="{9FC8A7BA-2593-4F88-8249-D01154379D06}" srcOrd="0" destOrd="4" presId="urn:microsoft.com/office/officeart/2005/8/layout/vList5"/>
    <dgm:cxn modelId="{84467A95-62C8-40D2-935A-74D84C066964}" type="presOf" srcId="{F90A7852-B5A7-411A-889C-5B68D578B4B3}" destId="{5F8121B0-A3A5-4C31-A03C-638BDA600CBF}" srcOrd="0" destOrd="4" presId="urn:microsoft.com/office/officeart/2005/8/layout/vList5"/>
    <dgm:cxn modelId="{F36E696A-458A-4AAC-8182-580A44B244A9}" srcId="{BB19F9F6-4779-4360-931E-8BE4BF5A461D}" destId="{62AA11A3-EDB8-4396-A169-90B6E143F05F}" srcOrd="1" destOrd="0" parTransId="{724BE12B-4808-42F1-B85E-6CC25ADC16B8}" sibTransId="{09544B06-3C43-48ED-A810-DF39AB435AC5}"/>
    <dgm:cxn modelId="{7D597C88-DD64-4947-91C3-40AD956CDACE}" srcId="{B080C441-E0E2-4A5C-9739-AE0FDE0110D4}" destId="{6E9DC4B7-0942-4695-81E1-C96AF2410BB7}" srcOrd="4" destOrd="0" parTransId="{C3B1BFBB-68F7-4370-9163-A315EBA7F23F}" sibTransId="{2E7E0D07-7DF8-45E7-B4DF-A2E8506D8C76}"/>
    <dgm:cxn modelId="{897A70D7-55A9-4F87-9947-944A3DC0B387}" type="presOf" srcId="{475D5D3F-9A83-4974-B9D2-A6215FA088E4}" destId="{F3AC1469-AAF9-428C-A50B-654C7FCFCB6D}" srcOrd="0" destOrd="3" presId="urn:microsoft.com/office/officeart/2005/8/layout/vList5"/>
    <dgm:cxn modelId="{A4885FBF-89CA-4BC1-907A-FF71DF003104}" srcId="{B080C441-E0E2-4A5C-9739-AE0FDE0110D4}" destId="{2DEEC0DA-FE80-4675-A46D-5431B228A2E9}" srcOrd="7" destOrd="0" parTransId="{96DE043F-65AF-47B3-BC5C-5DA205687AD8}" sibTransId="{E8BE4E5C-6544-460B-B102-0C0E1CD44E60}"/>
    <dgm:cxn modelId="{6289F6E9-A9E4-498A-9048-0BD6D5F35AAB}" type="presOf" srcId="{62AA11A3-EDB8-4396-A169-90B6E143F05F}" destId="{488C2DBD-EED4-45F2-B07A-4B08E4094026}" srcOrd="0" destOrd="0" presId="urn:microsoft.com/office/officeart/2005/8/layout/vList5"/>
    <dgm:cxn modelId="{179E0A31-E867-4E35-954C-39FDBCE2754C}" type="presOf" srcId="{3C5BBC54-4B19-431B-9D41-8117CA6EE5F5}" destId="{9FC8A7BA-2593-4F88-8249-D01154379D06}" srcOrd="0" destOrd="2" presId="urn:microsoft.com/office/officeart/2005/8/layout/vList5"/>
    <dgm:cxn modelId="{873BFB64-081F-4418-BCB2-E37073DEFFA6}" type="presOf" srcId="{E3C67C19-30D5-4B89-B5F6-D712EEBA995C}" destId="{F3AC1469-AAF9-428C-A50B-654C7FCFCB6D}" srcOrd="0" destOrd="2" presId="urn:microsoft.com/office/officeart/2005/8/layout/vList5"/>
    <dgm:cxn modelId="{98D29253-3B8C-40F8-9B99-596F964C1CAC}" srcId="{B080C441-E0E2-4A5C-9739-AE0FDE0110D4}" destId="{28EDF8C0-13D9-425F-988D-92CED079BE37}" srcOrd="0" destOrd="0" parTransId="{6FE58FFC-2918-4A2F-B9BE-56D8970ECD92}" sibTransId="{C96BED82-2512-4B3D-B15A-33A337EEFDA5}"/>
    <dgm:cxn modelId="{4C61BF1F-1DAA-4EFB-9E92-F6229163D434}" srcId="{B080C441-E0E2-4A5C-9739-AE0FDE0110D4}" destId="{92956290-E3AE-473A-A586-460D2D7C03F1}" srcOrd="6" destOrd="0" parTransId="{5139C70F-15A6-4219-9F80-311D0B778BDF}" sibTransId="{1AA23531-6D68-46CF-9A89-CBA1BD9C742C}"/>
    <dgm:cxn modelId="{D1EC1480-0D76-4DCD-AAC4-EF980FBCEB3A}" srcId="{B080C441-E0E2-4A5C-9739-AE0FDE0110D4}" destId="{3C5BBC54-4B19-431B-9D41-8117CA6EE5F5}" srcOrd="2" destOrd="0" parTransId="{8D3238D6-9C8C-487F-BDEC-8A7917B04C00}" sibTransId="{1C14C30D-98E4-4958-9E73-89A679564639}"/>
    <dgm:cxn modelId="{BD146253-CC54-4880-B524-5D7E73F0D03F}" type="presOf" srcId="{E411A60E-FFE1-4C5D-AF9A-37149A99B2A8}" destId="{7A2B2D71-C466-4A9E-898B-3F1DF421E04D}" srcOrd="0" destOrd="0" presId="urn:microsoft.com/office/officeart/2005/8/layout/vList5"/>
    <dgm:cxn modelId="{6AC2B553-F50E-4D5D-8CC5-835133C3780F}" type="presOf" srcId="{CADCA80B-5CBA-420E-A752-932FB63804B6}" destId="{F3AC1469-AAF9-428C-A50B-654C7FCFCB6D}" srcOrd="0" destOrd="6" presId="urn:microsoft.com/office/officeart/2005/8/layout/vList5"/>
    <dgm:cxn modelId="{EF1D27DA-06DB-49B2-AEFA-329BC1C283E5}" type="presOf" srcId="{28EDF8C0-13D9-425F-988D-92CED079BE37}" destId="{9FC8A7BA-2593-4F88-8249-D01154379D06}" srcOrd="0" destOrd="0" presId="urn:microsoft.com/office/officeart/2005/8/layout/vList5"/>
    <dgm:cxn modelId="{587CA2B4-E00F-4303-A6CE-A08408769DD9}" type="presOf" srcId="{37B23AF7-7A9A-46F5-894E-2BD8E8EF4173}" destId="{E6B5546C-AC67-40F1-B5D0-2199A7477291}" srcOrd="0" destOrd="0" presId="urn:microsoft.com/office/officeart/2005/8/layout/vList5"/>
    <dgm:cxn modelId="{1E5432D2-63BB-40D6-B705-B20211AD2D9F}" srcId="{BB19F9F6-4779-4360-931E-8BE4BF5A461D}" destId="{E411A60E-FFE1-4C5D-AF9A-37149A99B2A8}" srcOrd="3" destOrd="0" parTransId="{0E1C100D-EB03-4B94-9E66-7D913B94B9CB}" sibTransId="{7B596D0B-EE47-4873-B0B7-6393F81E9328}"/>
    <dgm:cxn modelId="{E5CA339B-2DA6-4A26-A1C1-6C31C3F0B190}" type="presOf" srcId="{2F62C85A-E4ED-4EA5-9D38-31540668CF02}" destId="{7C3B7566-7D05-4492-ADF0-4C57FEDFADDB}" srcOrd="0" destOrd="0" presId="urn:microsoft.com/office/officeart/2005/8/layout/vList5"/>
    <dgm:cxn modelId="{0CD7A687-CEDF-481C-B2B6-C19B6C400385}" type="presOf" srcId="{C8FEFF1C-1E78-473C-9931-A885A4786162}" destId="{945F6139-4D2A-43AE-92D8-35A0F1FC0A7E}" srcOrd="0" destOrd="0" presId="urn:microsoft.com/office/officeart/2005/8/layout/vList5"/>
    <dgm:cxn modelId="{9A31CA2C-B7B8-4C16-9AEF-F6FB58EB9118}" srcId="{B080C441-E0E2-4A5C-9739-AE0FDE0110D4}" destId="{D3EA34DB-81E8-4B3B-8078-C787505B86D9}" srcOrd="9" destOrd="0" parTransId="{ADF6BCD4-B10A-4087-BF82-AA5B98D3BEEC}" sibTransId="{2C967840-E5CD-44EB-B7D2-D2BA0BEF606F}"/>
    <dgm:cxn modelId="{6E9E4E1C-7B1B-4CB6-906F-1994250EA5A2}" srcId="{E411A60E-FFE1-4C5D-AF9A-37149A99B2A8}" destId="{2F62C85A-E4ED-4EA5-9D38-31540668CF02}" srcOrd="0" destOrd="0" parTransId="{CD0E5E84-B6ED-4200-8070-B993E1A23464}" sibTransId="{8F8A7EC2-2B55-40F9-9129-A0EF1E2CAA51}"/>
    <dgm:cxn modelId="{E91C4958-66D2-4125-A73E-12C5F37B703E}" srcId="{BB19F9F6-4779-4360-931E-8BE4BF5A461D}" destId="{CAC7D087-AECA-44D4-8A50-66F00FB344B3}" srcOrd="0" destOrd="0" parTransId="{90002D0E-D8AB-4E10-8723-526C07B01F59}" sibTransId="{8A9CAA01-2BB2-4357-B0C3-3EF99FE33747}"/>
    <dgm:cxn modelId="{AC222FF3-43AF-4C49-97D4-8BBFA5E32D7C}" srcId="{CAC7D087-AECA-44D4-8A50-66F00FB344B3}" destId="{F90A7852-B5A7-411A-889C-5B68D578B4B3}" srcOrd="4" destOrd="0" parTransId="{7E95E35E-5599-4DAA-BF0D-ECDE1ABDD18E}" sibTransId="{CA3618DF-B30A-4600-8C04-6F2E22DFB48A}"/>
    <dgm:cxn modelId="{ADB1153E-F710-4A85-B8F1-A77FAD120EA2}" type="presOf" srcId="{C9A8BD0F-DF85-4333-9C3B-EE9964FA4247}" destId="{5F8121B0-A3A5-4C31-A03C-638BDA600CBF}" srcOrd="0" destOrd="2" presId="urn:microsoft.com/office/officeart/2005/8/layout/vList5"/>
    <dgm:cxn modelId="{0B60FCC3-E537-4FD6-A314-2C61D7276190}" type="presParOf" srcId="{076E8BF0-B51A-4712-A77C-75D18784EA30}" destId="{0F755CDA-D543-4297-96DB-D2E1539FD584}" srcOrd="0" destOrd="0" presId="urn:microsoft.com/office/officeart/2005/8/layout/vList5"/>
    <dgm:cxn modelId="{61FC9E5A-0511-4B3C-8536-35A88E4BA130}" type="presParOf" srcId="{0F755CDA-D543-4297-96DB-D2E1539FD584}" destId="{0A1B6EA2-FABF-49F5-A43B-59C267E5EA73}" srcOrd="0" destOrd="0" presId="urn:microsoft.com/office/officeart/2005/8/layout/vList5"/>
    <dgm:cxn modelId="{3E93D319-B445-490C-B1E4-1C1BEA5BF5E0}" type="presParOf" srcId="{0F755CDA-D543-4297-96DB-D2E1539FD584}" destId="{5F8121B0-A3A5-4C31-A03C-638BDA600CBF}" srcOrd="1" destOrd="0" presId="urn:microsoft.com/office/officeart/2005/8/layout/vList5"/>
    <dgm:cxn modelId="{245C950F-3AEF-4DF5-B113-B95D26BA310B}" type="presParOf" srcId="{076E8BF0-B51A-4712-A77C-75D18784EA30}" destId="{9397491D-7D88-4457-B9A5-F6D9B125AB72}" srcOrd="1" destOrd="0" presId="urn:microsoft.com/office/officeart/2005/8/layout/vList5"/>
    <dgm:cxn modelId="{B423DB5F-7D70-4937-889A-53339904C4DA}" type="presParOf" srcId="{076E8BF0-B51A-4712-A77C-75D18784EA30}" destId="{3FD96D29-7309-462C-AF7D-162605385E89}" srcOrd="2" destOrd="0" presId="urn:microsoft.com/office/officeart/2005/8/layout/vList5"/>
    <dgm:cxn modelId="{00001C01-DB9C-4A64-ABD7-31AF25A5DE6B}" type="presParOf" srcId="{3FD96D29-7309-462C-AF7D-162605385E89}" destId="{488C2DBD-EED4-45F2-B07A-4B08E4094026}" srcOrd="0" destOrd="0" presId="urn:microsoft.com/office/officeart/2005/8/layout/vList5"/>
    <dgm:cxn modelId="{ED1A0766-93C3-42E1-B1CF-F5D76E3B7FC1}" type="presParOf" srcId="{3FD96D29-7309-462C-AF7D-162605385E89}" destId="{F3AC1469-AAF9-428C-A50B-654C7FCFCB6D}" srcOrd="1" destOrd="0" presId="urn:microsoft.com/office/officeart/2005/8/layout/vList5"/>
    <dgm:cxn modelId="{621AC183-5100-43F2-BB8C-DABA8C256EC5}" type="presParOf" srcId="{076E8BF0-B51A-4712-A77C-75D18784EA30}" destId="{49D7E8F9-DE8E-4415-85D9-ADB2FF2512DA}" srcOrd="3" destOrd="0" presId="urn:microsoft.com/office/officeart/2005/8/layout/vList5"/>
    <dgm:cxn modelId="{CBB41141-5A41-4203-9285-815DB36B719D}" type="presParOf" srcId="{076E8BF0-B51A-4712-A77C-75D18784EA30}" destId="{59F10C6F-0E48-4ADE-B904-9BFAC0E88EE4}" srcOrd="4" destOrd="0" presId="urn:microsoft.com/office/officeart/2005/8/layout/vList5"/>
    <dgm:cxn modelId="{47B41263-D95A-4CFF-ACEC-52AC27067704}" type="presParOf" srcId="{59F10C6F-0E48-4ADE-B904-9BFAC0E88EE4}" destId="{CEE225CD-2229-432F-B87D-0892386D826E}" srcOrd="0" destOrd="0" presId="urn:microsoft.com/office/officeart/2005/8/layout/vList5"/>
    <dgm:cxn modelId="{7167FDDA-D1D8-4292-827D-DA7E2CF77D9A}" type="presParOf" srcId="{59F10C6F-0E48-4ADE-B904-9BFAC0E88EE4}" destId="{9FC8A7BA-2593-4F88-8249-D01154379D06}" srcOrd="1" destOrd="0" presId="urn:microsoft.com/office/officeart/2005/8/layout/vList5"/>
    <dgm:cxn modelId="{72C0FAAC-080D-45C7-90FF-715BD2E972D8}" type="presParOf" srcId="{076E8BF0-B51A-4712-A77C-75D18784EA30}" destId="{B7FB8692-042C-47D7-8CBD-785476FA8D56}" srcOrd="5" destOrd="0" presId="urn:microsoft.com/office/officeart/2005/8/layout/vList5"/>
    <dgm:cxn modelId="{85B68B2D-5CCC-4790-B54B-C6D0E21C02C7}" type="presParOf" srcId="{076E8BF0-B51A-4712-A77C-75D18784EA30}" destId="{149E3BB2-3202-41B6-823D-DCD23F22B478}" srcOrd="6" destOrd="0" presId="urn:microsoft.com/office/officeart/2005/8/layout/vList5"/>
    <dgm:cxn modelId="{DC5C547A-DF02-4F80-8DF9-85981A153FDC}" type="presParOf" srcId="{149E3BB2-3202-41B6-823D-DCD23F22B478}" destId="{7A2B2D71-C466-4A9E-898B-3F1DF421E04D}" srcOrd="0" destOrd="0" presId="urn:microsoft.com/office/officeart/2005/8/layout/vList5"/>
    <dgm:cxn modelId="{C8441AE6-06CD-4092-AB76-9BAA8135F18A}" type="presParOf" srcId="{149E3BB2-3202-41B6-823D-DCD23F22B478}" destId="{7C3B7566-7D05-4492-ADF0-4C57FEDFADDB}" srcOrd="1" destOrd="0" presId="urn:microsoft.com/office/officeart/2005/8/layout/vList5"/>
    <dgm:cxn modelId="{80CE771B-79B3-4441-9041-7753DE4A9FB4}" type="presParOf" srcId="{076E8BF0-B51A-4712-A77C-75D18784EA30}" destId="{3697B2F0-7BB2-49EB-880F-A01BAA1074C4}" srcOrd="7" destOrd="0" presId="urn:microsoft.com/office/officeart/2005/8/layout/vList5"/>
    <dgm:cxn modelId="{3AC4ACD9-E10C-4337-93E8-9FAFEC3DB4EC}" type="presParOf" srcId="{076E8BF0-B51A-4712-A77C-75D18784EA30}" destId="{3C471091-A805-4F7A-965F-382ECB98B1E8}" srcOrd="8" destOrd="0" presId="urn:microsoft.com/office/officeart/2005/8/layout/vList5"/>
    <dgm:cxn modelId="{77043C9D-4409-4546-BB77-AFE090D63062}" type="presParOf" srcId="{3C471091-A805-4F7A-965F-382ECB98B1E8}" destId="{945F6139-4D2A-43AE-92D8-35A0F1FC0A7E}" srcOrd="0" destOrd="0" presId="urn:microsoft.com/office/officeart/2005/8/layout/vList5"/>
    <dgm:cxn modelId="{1593941B-B680-4D9B-8050-F6070794845F}" type="presParOf" srcId="{3C471091-A805-4F7A-965F-382ECB98B1E8}" destId="{E6B5546C-AC67-40F1-B5D0-2199A74772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3C5C4D-0BEF-437E-BF22-A2664885F70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27C8B-1B76-4351-96CF-D93018DC641B}">
      <dgm:prSet phldrT="[Текст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dirty="0" smtClean="0">
              <a:latin typeface="Century Gothic" pitchFamily="34" charset="0"/>
            </a:rPr>
            <a:t>Организация медицинской помощи, пострадавшим при ДТП                                      </a:t>
          </a:r>
          <a:r>
            <a:rPr lang="ru-RU" sz="1600" b="1" dirty="0" smtClean="0">
              <a:latin typeface="Century Gothic" pitchFamily="34" charset="0"/>
            </a:rPr>
            <a:t>16 527,3 </a:t>
          </a:r>
          <a:endParaRPr lang="ru-RU" sz="1600" b="1" dirty="0">
            <a:latin typeface="Century Gothic" pitchFamily="34" charset="0"/>
          </a:endParaRPr>
        </a:p>
      </dgm:t>
    </dgm:pt>
    <dgm:pt modelId="{5F5F40DA-D4F3-49F4-85B4-B84360438CC6}" type="parTrans" cxnId="{4212D265-7B1E-40CC-9AFF-D744B2F7AD77}">
      <dgm:prSet/>
      <dgm:spPr/>
      <dgm:t>
        <a:bodyPr/>
        <a:lstStyle/>
        <a:p>
          <a:endParaRPr lang="ru-RU"/>
        </a:p>
      </dgm:t>
    </dgm:pt>
    <dgm:pt modelId="{8B300AE9-6484-4BBE-ACC4-CF32338722DC}" type="sibTrans" cxnId="{4212D265-7B1E-40CC-9AFF-D744B2F7AD77}">
      <dgm:prSet/>
      <dgm:spPr/>
      <dgm:t>
        <a:bodyPr/>
        <a:lstStyle/>
        <a:p>
          <a:endParaRPr lang="ru-RU"/>
        </a:p>
      </dgm:t>
    </dgm:pt>
    <dgm:pt modelId="{01224FC5-BE30-4E24-AA05-08D2F805E5ED}">
      <dgm:prSet phldrT="[Текст]" custT="1"/>
      <dgm:spPr>
        <a:solidFill>
          <a:schemeClr val="accent2">
            <a:lumMod val="75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dirty="0" smtClean="0">
              <a:latin typeface="Century Gothic" pitchFamily="34" charset="0"/>
            </a:rPr>
            <a:t>Обеспечение лекарственными средствами отдельных групп населения                </a:t>
          </a:r>
          <a:r>
            <a:rPr lang="ru-RU" sz="1600" b="1" dirty="0" smtClean="0">
              <a:latin typeface="Century Gothic" pitchFamily="34" charset="0"/>
            </a:rPr>
            <a:t>20 588,8</a:t>
          </a:r>
          <a:endParaRPr lang="ru-RU" sz="1600" b="1" dirty="0">
            <a:latin typeface="Century Gothic" pitchFamily="34" charset="0"/>
          </a:endParaRPr>
        </a:p>
      </dgm:t>
    </dgm:pt>
    <dgm:pt modelId="{1606FC52-35F9-43C7-AEBB-A63EAF09F5AF}" type="parTrans" cxnId="{B79864FE-066E-4CF6-B42A-BBE24EE4DD32}">
      <dgm:prSet/>
      <dgm:spPr/>
      <dgm:t>
        <a:bodyPr/>
        <a:lstStyle/>
        <a:p>
          <a:endParaRPr lang="ru-RU"/>
        </a:p>
      </dgm:t>
    </dgm:pt>
    <dgm:pt modelId="{0A2947A8-C684-4201-8264-96B1F8F3F3BA}" type="sibTrans" cxnId="{B79864FE-066E-4CF6-B42A-BBE24EE4DD32}">
      <dgm:prSet/>
      <dgm:spPr/>
      <dgm:t>
        <a:bodyPr/>
        <a:lstStyle/>
        <a:p>
          <a:endParaRPr lang="ru-RU"/>
        </a:p>
      </dgm:t>
    </dgm:pt>
    <dgm:pt modelId="{5A0FCB2A-C884-473B-B917-57F9CD5BFBB5}">
      <dgm:prSet phldrT="[Текст]" custT="1"/>
      <dgm:spPr>
        <a:solidFill>
          <a:schemeClr val="accent2">
            <a:lumMod val="5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dirty="0" smtClean="0">
              <a:latin typeface="Century Gothic" pitchFamily="34" charset="0"/>
            </a:rPr>
            <a:t>Денежные выплаты </a:t>
          </a:r>
          <a:r>
            <a:rPr lang="ru-RU" sz="1400" dirty="0" err="1" smtClean="0">
              <a:latin typeface="Century Gothic" pitchFamily="34" charset="0"/>
            </a:rPr>
            <a:t>мед.персоналу</a:t>
          </a:r>
          <a:r>
            <a:rPr lang="ru-RU" sz="1400" dirty="0" smtClean="0">
              <a:latin typeface="Century Gothic" pitchFamily="34" charset="0"/>
            </a:rPr>
            <a:t> фельдшерско-акушерских пунктов и скорой помощи                 </a:t>
          </a:r>
          <a:r>
            <a:rPr lang="ru-RU" sz="1400" b="1" dirty="0" smtClean="0">
              <a:latin typeface="Century Gothic" pitchFamily="34" charset="0"/>
            </a:rPr>
            <a:t>27 959,1</a:t>
          </a:r>
          <a:endParaRPr lang="ru-RU" sz="1600" b="1" dirty="0">
            <a:latin typeface="Century Gothic" pitchFamily="34" charset="0"/>
          </a:endParaRPr>
        </a:p>
      </dgm:t>
    </dgm:pt>
    <dgm:pt modelId="{FAA57B61-78A6-41BF-B617-E4B40EF78076}" type="parTrans" cxnId="{587B6037-2A40-420A-922F-764B18D7DFC4}">
      <dgm:prSet/>
      <dgm:spPr/>
      <dgm:t>
        <a:bodyPr/>
        <a:lstStyle/>
        <a:p>
          <a:endParaRPr lang="ru-RU"/>
        </a:p>
      </dgm:t>
    </dgm:pt>
    <dgm:pt modelId="{477968BB-1261-4633-964B-935040572EC8}" type="sibTrans" cxnId="{587B6037-2A40-420A-922F-764B18D7DFC4}">
      <dgm:prSet/>
      <dgm:spPr/>
      <dgm:t>
        <a:bodyPr/>
        <a:lstStyle/>
        <a:p>
          <a:endParaRPr lang="ru-RU"/>
        </a:p>
      </dgm:t>
    </dgm:pt>
    <dgm:pt modelId="{1EF2DA54-F7AC-41D4-BAFD-AD35CE233B6A}" type="pres">
      <dgm:prSet presAssocID="{8B3C5C4D-0BEF-437E-BF22-A2664885F7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D1A31-D12D-4B0B-9165-B9E3595BEA5B}" type="pres">
      <dgm:prSet presAssocID="{9D027C8B-1B76-4351-96CF-D93018DC641B}" presName="Name5" presStyleLbl="vennNode1" presStyleIdx="0" presStyleCnt="3" custScaleX="283657" custScaleY="120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303D2-C753-4701-A742-784F2C9F8F52}" type="pres">
      <dgm:prSet presAssocID="{8B300AE9-6484-4BBE-ACC4-CF32338722DC}" presName="space" presStyleCnt="0"/>
      <dgm:spPr/>
    </dgm:pt>
    <dgm:pt modelId="{B040E535-A915-4A27-9C33-C1993FF6F725}" type="pres">
      <dgm:prSet presAssocID="{01224FC5-BE30-4E24-AA05-08D2F805E5ED}" presName="Name5" presStyleLbl="vennNode1" presStyleIdx="1" presStyleCnt="3" custScaleX="278933" custScaleY="134064" custLinFactNeighborX="3555" custLinFactNeighborY="-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1175C-40CA-41BA-858E-B0E5A0C8B827}" type="pres">
      <dgm:prSet presAssocID="{0A2947A8-C684-4201-8264-96B1F8F3F3BA}" presName="space" presStyleCnt="0"/>
      <dgm:spPr/>
    </dgm:pt>
    <dgm:pt modelId="{DB99B8F7-A2F4-43ED-AB41-B5EB1500A9FA}" type="pres">
      <dgm:prSet presAssocID="{5A0FCB2A-C884-473B-B917-57F9CD5BFBB5}" presName="Name5" presStyleLbl="vennNode1" presStyleIdx="2" presStyleCnt="3" custScaleX="297850" custScaleY="134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B6037-2A40-420A-922F-764B18D7DFC4}" srcId="{8B3C5C4D-0BEF-437E-BF22-A2664885F701}" destId="{5A0FCB2A-C884-473B-B917-57F9CD5BFBB5}" srcOrd="2" destOrd="0" parTransId="{FAA57B61-78A6-41BF-B617-E4B40EF78076}" sibTransId="{477968BB-1261-4633-964B-935040572EC8}"/>
    <dgm:cxn modelId="{4212D265-7B1E-40CC-9AFF-D744B2F7AD77}" srcId="{8B3C5C4D-0BEF-437E-BF22-A2664885F701}" destId="{9D027C8B-1B76-4351-96CF-D93018DC641B}" srcOrd="0" destOrd="0" parTransId="{5F5F40DA-D4F3-49F4-85B4-B84360438CC6}" sibTransId="{8B300AE9-6484-4BBE-ACC4-CF32338722DC}"/>
    <dgm:cxn modelId="{0905C7D0-AC63-47B7-84C3-F4C290A99962}" type="presOf" srcId="{01224FC5-BE30-4E24-AA05-08D2F805E5ED}" destId="{B040E535-A915-4A27-9C33-C1993FF6F725}" srcOrd="0" destOrd="0" presId="urn:microsoft.com/office/officeart/2005/8/layout/venn3"/>
    <dgm:cxn modelId="{C18BA439-255C-40BC-BDAD-4FBB4D0A9B5B}" type="presOf" srcId="{8B3C5C4D-0BEF-437E-BF22-A2664885F701}" destId="{1EF2DA54-F7AC-41D4-BAFD-AD35CE233B6A}" srcOrd="0" destOrd="0" presId="urn:microsoft.com/office/officeart/2005/8/layout/venn3"/>
    <dgm:cxn modelId="{63E89E14-F57C-4DE6-8C8E-9A15166F0DEC}" type="presOf" srcId="{5A0FCB2A-C884-473B-B917-57F9CD5BFBB5}" destId="{DB99B8F7-A2F4-43ED-AB41-B5EB1500A9FA}" srcOrd="0" destOrd="0" presId="urn:microsoft.com/office/officeart/2005/8/layout/venn3"/>
    <dgm:cxn modelId="{B79864FE-066E-4CF6-B42A-BBE24EE4DD32}" srcId="{8B3C5C4D-0BEF-437E-BF22-A2664885F701}" destId="{01224FC5-BE30-4E24-AA05-08D2F805E5ED}" srcOrd="1" destOrd="0" parTransId="{1606FC52-35F9-43C7-AEBB-A63EAF09F5AF}" sibTransId="{0A2947A8-C684-4201-8264-96B1F8F3F3BA}"/>
    <dgm:cxn modelId="{F3D497A0-DBCD-4A0E-BE56-980859363A24}" type="presOf" srcId="{9D027C8B-1B76-4351-96CF-D93018DC641B}" destId="{2EAD1A31-D12D-4B0B-9165-B9E3595BEA5B}" srcOrd="0" destOrd="0" presId="urn:microsoft.com/office/officeart/2005/8/layout/venn3"/>
    <dgm:cxn modelId="{7A34172D-C1E1-4D4C-8004-08AB1FDA2DB3}" type="presParOf" srcId="{1EF2DA54-F7AC-41D4-BAFD-AD35CE233B6A}" destId="{2EAD1A31-D12D-4B0B-9165-B9E3595BEA5B}" srcOrd="0" destOrd="0" presId="urn:microsoft.com/office/officeart/2005/8/layout/venn3"/>
    <dgm:cxn modelId="{A2F83282-3105-4124-A9C3-CBE85E7C19A9}" type="presParOf" srcId="{1EF2DA54-F7AC-41D4-BAFD-AD35CE233B6A}" destId="{DF3303D2-C753-4701-A742-784F2C9F8F52}" srcOrd="1" destOrd="0" presId="urn:microsoft.com/office/officeart/2005/8/layout/venn3"/>
    <dgm:cxn modelId="{7AAA05F1-2DEF-4397-865D-2DEAF367D755}" type="presParOf" srcId="{1EF2DA54-F7AC-41D4-BAFD-AD35CE233B6A}" destId="{B040E535-A915-4A27-9C33-C1993FF6F725}" srcOrd="2" destOrd="0" presId="urn:microsoft.com/office/officeart/2005/8/layout/venn3"/>
    <dgm:cxn modelId="{A0533FF2-1BB9-49D9-AB77-573413181440}" type="presParOf" srcId="{1EF2DA54-F7AC-41D4-BAFD-AD35CE233B6A}" destId="{9721175C-40CA-41BA-858E-B0E5A0C8B827}" srcOrd="3" destOrd="0" presId="urn:microsoft.com/office/officeart/2005/8/layout/venn3"/>
    <dgm:cxn modelId="{164005A7-C26D-4D1D-9F3A-27883D69F480}" type="presParOf" srcId="{1EF2DA54-F7AC-41D4-BAFD-AD35CE233B6A}" destId="{DB99B8F7-A2F4-43ED-AB41-B5EB1500A9F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6F4656-2D3E-4038-B513-6A1F82C4A4DC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B40B996-846D-4ADC-993C-3D29B07808A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Расходы на выполнение функций учреждений культуры и проведение культурно- массовых мероприятий </a:t>
          </a:r>
          <a:endParaRPr lang="ru-RU" sz="1400" b="1" dirty="0">
            <a:solidFill>
              <a:srgbClr val="C00000"/>
            </a:solidFill>
          </a:endParaRPr>
        </a:p>
      </dgm:t>
    </dgm:pt>
    <dgm:pt modelId="{9444FF53-438D-49BF-86E3-394814900665}" type="parTrans" cxnId="{33887D73-E8EA-4232-BC37-5952B2AAE87B}">
      <dgm:prSet/>
      <dgm:spPr/>
      <dgm:t>
        <a:bodyPr/>
        <a:lstStyle/>
        <a:p>
          <a:endParaRPr lang="ru-RU"/>
        </a:p>
      </dgm:t>
    </dgm:pt>
    <dgm:pt modelId="{C5AE5DE2-2AB2-4766-BB48-0E8C3E11D2EE}" type="sibTrans" cxnId="{33887D73-E8EA-4232-BC37-5952B2AAE87B}">
      <dgm:prSet/>
      <dgm:spPr/>
      <dgm:t>
        <a:bodyPr/>
        <a:lstStyle/>
        <a:p>
          <a:endParaRPr lang="ru-RU"/>
        </a:p>
      </dgm:t>
    </dgm:pt>
    <dgm:pt modelId="{4F6A90C1-CDA7-4DC3-89D7-FBFABD5F96D9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Городская целевая программа « Развитие отрасли «Культура» на 2012-2014 годы»</a:t>
          </a:r>
        </a:p>
        <a:p>
          <a:pPr algn="l"/>
          <a:endParaRPr lang="ru-RU" sz="1200" b="1" dirty="0">
            <a:solidFill>
              <a:schemeClr val="accent3">
                <a:lumMod val="50000"/>
              </a:schemeClr>
            </a:solidFill>
          </a:endParaRPr>
        </a:p>
      </dgm:t>
    </dgm:pt>
    <dgm:pt modelId="{EA425554-8B26-4756-9746-5A15584EA5FA}" type="parTrans" cxnId="{57A36F16-3458-4AAC-82FB-B29908F7F775}">
      <dgm:prSet/>
      <dgm:spPr/>
      <dgm:t>
        <a:bodyPr/>
        <a:lstStyle/>
        <a:p>
          <a:endParaRPr lang="ru-RU"/>
        </a:p>
      </dgm:t>
    </dgm:pt>
    <dgm:pt modelId="{AF853E32-926B-4DF1-A571-6676CA0B4E9E}" type="sibTrans" cxnId="{57A36F16-3458-4AAC-82FB-B29908F7F775}">
      <dgm:prSet/>
      <dgm:spPr/>
      <dgm:t>
        <a:bodyPr/>
        <a:lstStyle/>
        <a:p>
          <a:endParaRPr lang="ru-RU"/>
        </a:p>
      </dgm:t>
    </dgm:pt>
    <dgm:pt modelId="{CEE7F0B1-0BDE-443E-9F85-B841B252937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Комплектование книжных фондов муниципальных библиотек города</a:t>
          </a:r>
          <a:endParaRPr lang="ru-RU" sz="1400" b="1" dirty="0">
            <a:solidFill>
              <a:schemeClr val="bg2">
                <a:lumMod val="25000"/>
              </a:schemeClr>
            </a:solidFill>
          </a:endParaRPr>
        </a:p>
      </dgm:t>
    </dgm:pt>
    <dgm:pt modelId="{5510D0FD-3421-4832-B8CC-FA84225BCBD8}" type="parTrans" cxnId="{AC4BE869-C078-4DF7-8DDE-1592F15FF279}">
      <dgm:prSet/>
      <dgm:spPr/>
      <dgm:t>
        <a:bodyPr/>
        <a:lstStyle/>
        <a:p>
          <a:endParaRPr lang="ru-RU"/>
        </a:p>
      </dgm:t>
    </dgm:pt>
    <dgm:pt modelId="{5CD6F970-7117-406A-BBD1-C3BDAA7E93C3}" type="sibTrans" cxnId="{AC4BE869-C078-4DF7-8DDE-1592F15FF279}">
      <dgm:prSet/>
      <dgm:spPr/>
      <dgm:t>
        <a:bodyPr/>
        <a:lstStyle/>
        <a:p>
          <a:endParaRPr lang="ru-RU"/>
        </a:p>
      </dgm:t>
    </dgm:pt>
    <dgm:pt modelId="{947A03BA-F270-49B4-8F00-CAD61AE5C03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5">
                  <a:lumMod val="50000"/>
                </a:schemeClr>
              </a:solidFill>
            </a:rPr>
            <a:t>Краевая целевая программа                                  « Культура Кубани(2012-2014 годы)»</a:t>
          </a:r>
          <a:endParaRPr lang="ru-RU" sz="1400" b="1" dirty="0">
            <a:solidFill>
              <a:schemeClr val="accent5">
                <a:lumMod val="50000"/>
              </a:schemeClr>
            </a:solidFill>
          </a:endParaRPr>
        </a:p>
      </dgm:t>
    </dgm:pt>
    <dgm:pt modelId="{493BC98A-9357-4157-A661-5EA12A76E0D1}" type="parTrans" cxnId="{73692504-476D-4F15-8570-7BD952D21383}">
      <dgm:prSet/>
      <dgm:spPr/>
      <dgm:t>
        <a:bodyPr/>
        <a:lstStyle/>
        <a:p>
          <a:endParaRPr lang="ru-RU"/>
        </a:p>
      </dgm:t>
    </dgm:pt>
    <dgm:pt modelId="{C246E0F2-8010-4727-BEB5-E4F8B8213E8C}" type="sibTrans" cxnId="{73692504-476D-4F15-8570-7BD952D21383}">
      <dgm:prSet/>
      <dgm:spPr/>
      <dgm:t>
        <a:bodyPr/>
        <a:lstStyle/>
        <a:p>
          <a:endParaRPr lang="ru-RU"/>
        </a:p>
      </dgm:t>
    </dgm:pt>
    <dgm:pt modelId="{C3CCB820-EBB9-4A51-AD5A-B4FE2DCFB5B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6">
                  <a:lumMod val="50000"/>
                </a:schemeClr>
              </a:solidFill>
            </a:rPr>
            <a:t>Краевая и городская целевые программы « Обеспечение строительства олимпийских объектов  и развития города Сочи как горноклиматического и бальнеологического курорта»</a:t>
          </a:r>
          <a:endParaRPr lang="ru-RU" sz="1400" b="1" dirty="0">
            <a:solidFill>
              <a:schemeClr val="accent6">
                <a:lumMod val="50000"/>
              </a:schemeClr>
            </a:solidFill>
          </a:endParaRPr>
        </a:p>
      </dgm:t>
    </dgm:pt>
    <dgm:pt modelId="{1416B884-995E-4F1D-842C-E47DA64A6BB0}" type="parTrans" cxnId="{8DCA1825-3E8D-4CD7-9F42-21C0427783B6}">
      <dgm:prSet/>
      <dgm:spPr/>
      <dgm:t>
        <a:bodyPr/>
        <a:lstStyle/>
        <a:p>
          <a:endParaRPr lang="ru-RU"/>
        </a:p>
      </dgm:t>
    </dgm:pt>
    <dgm:pt modelId="{706C4972-DF4C-406A-A24D-CF03D60650CE}" type="sibTrans" cxnId="{8DCA1825-3E8D-4CD7-9F42-21C0427783B6}">
      <dgm:prSet/>
      <dgm:spPr/>
      <dgm:t>
        <a:bodyPr/>
        <a:lstStyle/>
        <a:p>
          <a:endParaRPr lang="ru-RU"/>
        </a:p>
      </dgm:t>
    </dgm:pt>
    <dgm:pt modelId="{823331F7-D853-4B35-A486-850AD367FC54}" type="pres">
      <dgm:prSet presAssocID="{476F4656-2D3E-4038-B513-6A1F82C4A4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F82DD-340D-42C9-9839-360606AB44C1}" type="pres">
      <dgm:prSet presAssocID="{7B40B996-846D-4ADC-993C-3D29B07808A0}" presName="node" presStyleLbl="node1" presStyleIdx="0" presStyleCnt="5" custScaleX="130061" custLinFactNeighborX="-8873" custLinFactNeighborY="-12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5D905-7D52-4246-90E8-B65EC7BB3832}" type="pres">
      <dgm:prSet presAssocID="{C5AE5DE2-2AB2-4766-BB48-0E8C3E11D2EE}" presName="sibTrans" presStyleCnt="0"/>
      <dgm:spPr/>
      <dgm:t>
        <a:bodyPr/>
        <a:lstStyle/>
        <a:p>
          <a:endParaRPr lang="ru-RU"/>
        </a:p>
      </dgm:t>
    </dgm:pt>
    <dgm:pt modelId="{93F5F044-B5AF-4E2D-9DE7-39090490831B}" type="pres">
      <dgm:prSet presAssocID="{4F6A90C1-CDA7-4DC3-89D7-FBFABD5F96D9}" presName="node" presStyleLbl="node1" presStyleIdx="1" presStyleCnt="5" custScaleX="131211" custLinFactNeighborX="10605" custLinFactNeighborY="-12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04E8-3A42-4059-AAEB-95E33F714AA2}" type="pres">
      <dgm:prSet presAssocID="{AF853E32-926B-4DF1-A571-6676CA0B4E9E}" presName="sibTrans" presStyleCnt="0"/>
      <dgm:spPr/>
      <dgm:t>
        <a:bodyPr/>
        <a:lstStyle/>
        <a:p>
          <a:endParaRPr lang="ru-RU"/>
        </a:p>
      </dgm:t>
    </dgm:pt>
    <dgm:pt modelId="{938B0825-ED48-439F-80BB-8294FAFA933A}" type="pres">
      <dgm:prSet presAssocID="{CEE7F0B1-0BDE-443E-9F85-B841B2529376}" presName="node" presStyleLbl="node1" presStyleIdx="2" presStyleCnt="5" custLinFactNeighborX="-8295" custLinFactNeighborY="-2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4826D-BDD8-4A24-9C28-BE5FA9A384A4}" type="pres">
      <dgm:prSet presAssocID="{5CD6F970-7117-406A-BBD1-C3BDAA7E93C3}" presName="sibTrans" presStyleCnt="0"/>
      <dgm:spPr/>
      <dgm:t>
        <a:bodyPr/>
        <a:lstStyle/>
        <a:p>
          <a:endParaRPr lang="ru-RU"/>
        </a:p>
      </dgm:t>
    </dgm:pt>
    <dgm:pt modelId="{120FED06-92C2-4012-AC24-386240B27E58}" type="pres">
      <dgm:prSet presAssocID="{947A03BA-F270-49B4-8F00-CAD61AE5C0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38D66-70F9-4EF0-BC06-DDFAEB78A80D}" type="pres">
      <dgm:prSet presAssocID="{C246E0F2-8010-4727-BEB5-E4F8B8213E8C}" presName="sibTrans" presStyleCnt="0"/>
      <dgm:spPr/>
      <dgm:t>
        <a:bodyPr/>
        <a:lstStyle/>
        <a:p>
          <a:endParaRPr lang="ru-RU"/>
        </a:p>
      </dgm:t>
    </dgm:pt>
    <dgm:pt modelId="{AA77B3CF-2F8F-4E46-A637-52E01AABCF76}" type="pres">
      <dgm:prSet presAssocID="{C3CCB820-EBB9-4A51-AD5A-B4FE2DCFB5B7}" presName="node" presStyleLbl="node1" presStyleIdx="4" presStyleCnt="5" custScaleX="295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51A90-2E17-4F91-9A53-2CBBA1A5582B}" type="presOf" srcId="{7B40B996-846D-4ADC-993C-3D29B07808A0}" destId="{3C3F82DD-340D-42C9-9839-360606AB44C1}" srcOrd="0" destOrd="0" presId="urn:microsoft.com/office/officeart/2005/8/layout/default#1"/>
    <dgm:cxn modelId="{33887D73-E8EA-4232-BC37-5952B2AAE87B}" srcId="{476F4656-2D3E-4038-B513-6A1F82C4A4DC}" destId="{7B40B996-846D-4ADC-993C-3D29B07808A0}" srcOrd="0" destOrd="0" parTransId="{9444FF53-438D-49BF-86E3-394814900665}" sibTransId="{C5AE5DE2-2AB2-4766-BB48-0E8C3E11D2EE}"/>
    <dgm:cxn modelId="{8DCA1825-3E8D-4CD7-9F42-21C0427783B6}" srcId="{476F4656-2D3E-4038-B513-6A1F82C4A4DC}" destId="{C3CCB820-EBB9-4A51-AD5A-B4FE2DCFB5B7}" srcOrd="4" destOrd="0" parTransId="{1416B884-995E-4F1D-842C-E47DA64A6BB0}" sibTransId="{706C4972-DF4C-406A-A24D-CF03D60650CE}"/>
    <dgm:cxn modelId="{57A36F16-3458-4AAC-82FB-B29908F7F775}" srcId="{476F4656-2D3E-4038-B513-6A1F82C4A4DC}" destId="{4F6A90C1-CDA7-4DC3-89D7-FBFABD5F96D9}" srcOrd="1" destOrd="0" parTransId="{EA425554-8B26-4756-9746-5A15584EA5FA}" sibTransId="{AF853E32-926B-4DF1-A571-6676CA0B4E9E}"/>
    <dgm:cxn modelId="{F75CD729-A05B-4895-ACED-003E3E454224}" type="presOf" srcId="{4F6A90C1-CDA7-4DC3-89D7-FBFABD5F96D9}" destId="{93F5F044-B5AF-4E2D-9DE7-39090490831B}" srcOrd="0" destOrd="0" presId="urn:microsoft.com/office/officeart/2005/8/layout/default#1"/>
    <dgm:cxn modelId="{AC4BE869-C078-4DF7-8DDE-1592F15FF279}" srcId="{476F4656-2D3E-4038-B513-6A1F82C4A4DC}" destId="{CEE7F0B1-0BDE-443E-9F85-B841B2529376}" srcOrd="2" destOrd="0" parTransId="{5510D0FD-3421-4832-B8CC-FA84225BCBD8}" sibTransId="{5CD6F970-7117-406A-BBD1-C3BDAA7E93C3}"/>
    <dgm:cxn modelId="{73692504-476D-4F15-8570-7BD952D21383}" srcId="{476F4656-2D3E-4038-B513-6A1F82C4A4DC}" destId="{947A03BA-F270-49B4-8F00-CAD61AE5C03A}" srcOrd="3" destOrd="0" parTransId="{493BC98A-9357-4157-A661-5EA12A76E0D1}" sibTransId="{C246E0F2-8010-4727-BEB5-E4F8B8213E8C}"/>
    <dgm:cxn modelId="{B514BF69-8A62-4AF2-886A-F9817D1123E1}" type="presOf" srcId="{C3CCB820-EBB9-4A51-AD5A-B4FE2DCFB5B7}" destId="{AA77B3CF-2F8F-4E46-A637-52E01AABCF76}" srcOrd="0" destOrd="0" presId="urn:microsoft.com/office/officeart/2005/8/layout/default#1"/>
    <dgm:cxn modelId="{AE62B23C-0CA2-4839-8603-DE7FE2952DB4}" type="presOf" srcId="{476F4656-2D3E-4038-B513-6A1F82C4A4DC}" destId="{823331F7-D853-4B35-A486-850AD367FC54}" srcOrd="0" destOrd="0" presId="urn:microsoft.com/office/officeart/2005/8/layout/default#1"/>
    <dgm:cxn modelId="{992AB7AB-4E08-4F9A-9C5E-D01C815A57E2}" type="presOf" srcId="{CEE7F0B1-0BDE-443E-9F85-B841B2529376}" destId="{938B0825-ED48-439F-80BB-8294FAFA933A}" srcOrd="0" destOrd="0" presId="urn:microsoft.com/office/officeart/2005/8/layout/default#1"/>
    <dgm:cxn modelId="{6C19F27F-C883-48DB-86FF-AF5D870A02A9}" type="presOf" srcId="{947A03BA-F270-49B4-8F00-CAD61AE5C03A}" destId="{120FED06-92C2-4012-AC24-386240B27E58}" srcOrd="0" destOrd="0" presId="urn:microsoft.com/office/officeart/2005/8/layout/default#1"/>
    <dgm:cxn modelId="{05D405BD-03B8-4FBE-A1DD-6F88292722BA}" type="presParOf" srcId="{823331F7-D853-4B35-A486-850AD367FC54}" destId="{3C3F82DD-340D-42C9-9839-360606AB44C1}" srcOrd="0" destOrd="0" presId="urn:microsoft.com/office/officeart/2005/8/layout/default#1"/>
    <dgm:cxn modelId="{1E9206F5-9E8E-4BF3-A36A-243129DE81FB}" type="presParOf" srcId="{823331F7-D853-4B35-A486-850AD367FC54}" destId="{7635D905-7D52-4246-90E8-B65EC7BB3832}" srcOrd="1" destOrd="0" presId="urn:microsoft.com/office/officeart/2005/8/layout/default#1"/>
    <dgm:cxn modelId="{4C14B04D-B531-4782-9DB3-09159F2ACAD8}" type="presParOf" srcId="{823331F7-D853-4B35-A486-850AD367FC54}" destId="{93F5F044-B5AF-4E2D-9DE7-39090490831B}" srcOrd="2" destOrd="0" presId="urn:microsoft.com/office/officeart/2005/8/layout/default#1"/>
    <dgm:cxn modelId="{2F74AC7B-95FC-4534-9A1D-8953CD8B9F45}" type="presParOf" srcId="{823331F7-D853-4B35-A486-850AD367FC54}" destId="{825104E8-3A42-4059-AAEB-95E33F714AA2}" srcOrd="3" destOrd="0" presId="urn:microsoft.com/office/officeart/2005/8/layout/default#1"/>
    <dgm:cxn modelId="{98AB83C0-2BCD-45D2-9D74-4BD8B2307832}" type="presParOf" srcId="{823331F7-D853-4B35-A486-850AD367FC54}" destId="{938B0825-ED48-439F-80BB-8294FAFA933A}" srcOrd="4" destOrd="0" presId="urn:microsoft.com/office/officeart/2005/8/layout/default#1"/>
    <dgm:cxn modelId="{C35DA254-3AAB-4680-B650-81CEF99CAEE7}" type="presParOf" srcId="{823331F7-D853-4B35-A486-850AD367FC54}" destId="{C684826D-BDD8-4A24-9C28-BE5FA9A384A4}" srcOrd="5" destOrd="0" presId="urn:microsoft.com/office/officeart/2005/8/layout/default#1"/>
    <dgm:cxn modelId="{EC4FBAA1-386A-4061-8357-596103A32D48}" type="presParOf" srcId="{823331F7-D853-4B35-A486-850AD367FC54}" destId="{120FED06-92C2-4012-AC24-386240B27E58}" srcOrd="6" destOrd="0" presId="urn:microsoft.com/office/officeart/2005/8/layout/default#1"/>
    <dgm:cxn modelId="{5E531BA6-2533-4E56-BC97-D2CABA5150CD}" type="presParOf" srcId="{823331F7-D853-4B35-A486-850AD367FC54}" destId="{C7F38D66-70F9-4EF0-BC06-DDFAEB78A80D}" srcOrd="7" destOrd="0" presId="urn:microsoft.com/office/officeart/2005/8/layout/default#1"/>
    <dgm:cxn modelId="{FC6E3E1B-F50F-4543-82C7-B78E02CA481B}" type="presParOf" srcId="{823331F7-D853-4B35-A486-850AD367FC54}" destId="{AA77B3CF-2F8F-4E46-A637-52E01AABCF7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CB3866-96E0-44D4-BF55-75A16B8BCBC8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06FB73-BBFF-4ACA-B593-93B5325A8DED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Социальное обеспечение отдельных категорий граждан</a:t>
          </a:r>
          <a:endParaRPr lang="ru-RU" sz="1400" dirty="0">
            <a:solidFill>
              <a:srgbClr val="C00000"/>
            </a:solidFill>
          </a:endParaRPr>
        </a:p>
      </dgm:t>
    </dgm:pt>
    <dgm:pt modelId="{89E5A061-E4A0-4AB3-8F24-FDD75BCB0C76}" type="parTrans" cxnId="{7CE9FD8B-491A-44F8-B04E-124C89DC0EEB}">
      <dgm:prSet/>
      <dgm:spPr/>
      <dgm:t>
        <a:bodyPr/>
        <a:lstStyle/>
        <a:p>
          <a:endParaRPr lang="ru-RU"/>
        </a:p>
      </dgm:t>
    </dgm:pt>
    <dgm:pt modelId="{45DA58E2-B6CF-42E0-9AF9-AB79CFC2AFF9}" type="sibTrans" cxnId="{7CE9FD8B-491A-44F8-B04E-124C89DC0EEB}">
      <dgm:prSet/>
      <dgm:spPr/>
      <dgm:t>
        <a:bodyPr/>
        <a:lstStyle/>
        <a:p>
          <a:endParaRPr lang="ru-RU"/>
        </a:p>
      </dgm:t>
    </dgm:pt>
    <dgm:pt modelId="{49E6D4E5-8FAF-4A83-97C8-C9E32DD8A9EE}">
      <dgm:prSet phldrT="[Текст]" custT="1"/>
      <dgm:spPr/>
      <dgm:t>
        <a:bodyPr/>
        <a:lstStyle/>
        <a:p>
          <a:pPr algn="l"/>
          <a:r>
            <a:rPr lang="ru-RU" sz="850" dirty="0" smtClean="0"/>
            <a:t>Социальная поддержка отдельных категорий граждан г. Сочи по Решению Городского Собрания Сочи от 14.11.2006г. № 300;</a:t>
          </a:r>
          <a:endParaRPr lang="ru-RU" sz="850" dirty="0"/>
        </a:p>
      </dgm:t>
    </dgm:pt>
    <dgm:pt modelId="{E8DCDB4A-27E1-423E-AA1A-EFB02CA3DA4E}" type="parTrans" cxnId="{159848C5-64BC-4D8C-9D4E-C0AA8B817ED5}">
      <dgm:prSet/>
      <dgm:spPr/>
      <dgm:t>
        <a:bodyPr/>
        <a:lstStyle/>
        <a:p>
          <a:endParaRPr lang="ru-RU"/>
        </a:p>
      </dgm:t>
    </dgm:pt>
    <dgm:pt modelId="{4014BFD0-A823-47B1-BA3A-CE7DA80C0298}" type="sibTrans" cxnId="{159848C5-64BC-4D8C-9D4E-C0AA8B817ED5}">
      <dgm:prSet/>
      <dgm:spPr/>
      <dgm:t>
        <a:bodyPr/>
        <a:lstStyle/>
        <a:p>
          <a:endParaRPr lang="ru-RU"/>
        </a:p>
      </dgm:t>
    </dgm:pt>
    <dgm:pt modelId="{C80DAFD5-914E-41D7-8989-E3C4AC0CD5C4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Гарантии семьям с детьми и социальное обеспечение детей- сирот</a:t>
          </a:r>
          <a:endParaRPr lang="ru-RU" sz="1400" dirty="0">
            <a:solidFill>
              <a:srgbClr val="C00000"/>
            </a:solidFill>
          </a:endParaRPr>
        </a:p>
      </dgm:t>
    </dgm:pt>
    <dgm:pt modelId="{206FE0E5-C71B-4957-9AB6-7C0A21D3E7E4}" type="parTrans" cxnId="{3252302C-A0A6-4FF2-B876-1A15E2FD9D60}">
      <dgm:prSet/>
      <dgm:spPr/>
      <dgm:t>
        <a:bodyPr/>
        <a:lstStyle/>
        <a:p>
          <a:endParaRPr lang="ru-RU"/>
        </a:p>
      </dgm:t>
    </dgm:pt>
    <dgm:pt modelId="{E532D16E-B1B4-472D-B848-33ACC32C7551}" type="sibTrans" cxnId="{3252302C-A0A6-4FF2-B876-1A15E2FD9D60}">
      <dgm:prSet/>
      <dgm:spPr/>
      <dgm:t>
        <a:bodyPr/>
        <a:lstStyle/>
        <a:p>
          <a:endParaRPr lang="ru-RU"/>
        </a:p>
      </dgm:t>
    </dgm:pt>
    <dgm:pt modelId="{CA268877-FC85-470A-9068-BA6DFF7675D4}">
      <dgm:prSet phldrT="[Текст]" custT="1"/>
      <dgm:spPr/>
      <dgm:t>
        <a:bodyPr/>
        <a:lstStyle/>
        <a:p>
          <a:r>
            <a:rPr lang="ru-RU" sz="900" dirty="0" smtClean="0"/>
            <a:t>Компенсация части родительской платы за содержание ребёнка в детских садах;</a:t>
          </a:r>
          <a:endParaRPr lang="ru-RU" sz="900" dirty="0"/>
        </a:p>
      </dgm:t>
    </dgm:pt>
    <dgm:pt modelId="{49D63363-317D-4EF6-BBD9-26598ACCD68F}" type="parTrans" cxnId="{1443FB66-5349-4B1F-BEA5-BFCB9ADCC113}">
      <dgm:prSet/>
      <dgm:spPr/>
      <dgm:t>
        <a:bodyPr/>
        <a:lstStyle/>
        <a:p>
          <a:endParaRPr lang="ru-RU"/>
        </a:p>
      </dgm:t>
    </dgm:pt>
    <dgm:pt modelId="{79BF991C-A268-4CF9-B79B-71BF3F3CC090}" type="sibTrans" cxnId="{1443FB66-5349-4B1F-BEA5-BFCB9ADCC113}">
      <dgm:prSet/>
      <dgm:spPr/>
      <dgm:t>
        <a:bodyPr/>
        <a:lstStyle/>
        <a:p>
          <a:endParaRPr lang="ru-RU"/>
        </a:p>
      </dgm:t>
    </dgm:pt>
    <dgm:pt modelId="{25D6D303-7A66-4EEA-BE48-59C539D4E91C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Социальная поддержка отдельных категорий работников</a:t>
          </a:r>
          <a:endParaRPr lang="ru-RU" sz="1400" dirty="0">
            <a:solidFill>
              <a:srgbClr val="C00000"/>
            </a:solidFill>
          </a:endParaRPr>
        </a:p>
      </dgm:t>
    </dgm:pt>
    <dgm:pt modelId="{712382E2-BC54-459B-B452-6EB3E9AC53AF}" type="parTrans" cxnId="{5A0114B5-818C-49F7-9CD7-2CE5F36E2820}">
      <dgm:prSet/>
      <dgm:spPr/>
      <dgm:t>
        <a:bodyPr/>
        <a:lstStyle/>
        <a:p>
          <a:endParaRPr lang="ru-RU"/>
        </a:p>
      </dgm:t>
    </dgm:pt>
    <dgm:pt modelId="{F33149C4-41AE-421B-AF4E-229C47B4EACE}" type="sibTrans" cxnId="{5A0114B5-818C-49F7-9CD7-2CE5F36E2820}">
      <dgm:prSet/>
      <dgm:spPr/>
      <dgm:t>
        <a:bodyPr/>
        <a:lstStyle/>
        <a:p>
          <a:endParaRPr lang="ru-RU"/>
        </a:p>
      </dgm:t>
    </dgm:pt>
    <dgm:pt modelId="{08268668-02A8-4FD1-84A5-D8921924FF57}">
      <dgm:prSet phldrT="[Текст]" custT="1"/>
      <dgm:spPr/>
      <dgm:t>
        <a:bodyPr/>
        <a:lstStyle/>
        <a:p>
          <a:r>
            <a:rPr lang="ru-RU" sz="900" dirty="0" smtClean="0"/>
            <a:t>Предоставление мер соц.поддержки в виде компенсации расходов на оплату жилых помещений, отопления и освещения педагогических работников села;</a:t>
          </a:r>
          <a:endParaRPr lang="ru-RU" sz="900" dirty="0"/>
        </a:p>
      </dgm:t>
    </dgm:pt>
    <dgm:pt modelId="{6CA4F1CE-36B3-489D-8165-51DA7B2497D9}" type="parTrans" cxnId="{6F85F1FA-2811-41A9-AFFF-E0F7A623ECF4}">
      <dgm:prSet/>
      <dgm:spPr/>
      <dgm:t>
        <a:bodyPr/>
        <a:lstStyle/>
        <a:p>
          <a:endParaRPr lang="ru-RU"/>
        </a:p>
      </dgm:t>
    </dgm:pt>
    <dgm:pt modelId="{BAA2A1F3-0857-4DBC-9BC4-EAEFA6C262CC}" type="sibTrans" cxnId="{6F85F1FA-2811-41A9-AFFF-E0F7A623ECF4}">
      <dgm:prSet/>
      <dgm:spPr/>
      <dgm:t>
        <a:bodyPr/>
        <a:lstStyle/>
        <a:p>
          <a:endParaRPr lang="ru-RU"/>
        </a:p>
      </dgm:t>
    </dgm:pt>
    <dgm:pt modelId="{D3AE87BE-E138-4580-A660-0B08A464AC73}">
      <dgm:prSet custT="1"/>
      <dgm:spPr/>
      <dgm:t>
        <a:bodyPr/>
        <a:lstStyle/>
        <a:p>
          <a:pPr algn="l"/>
          <a:r>
            <a:rPr lang="ru-RU" sz="850" dirty="0" smtClean="0"/>
            <a:t>Материальное вознаграждение за почётное звание, за знаки отличия города Сочи;</a:t>
          </a:r>
          <a:endParaRPr lang="ru-RU" sz="850" dirty="0"/>
        </a:p>
      </dgm:t>
    </dgm:pt>
    <dgm:pt modelId="{08748199-DAB5-45C5-A325-253837C5B649}" type="parTrans" cxnId="{61F2BF65-1062-4151-9ADE-D3564C5C6035}">
      <dgm:prSet/>
      <dgm:spPr/>
      <dgm:t>
        <a:bodyPr/>
        <a:lstStyle/>
        <a:p>
          <a:endParaRPr lang="ru-RU"/>
        </a:p>
      </dgm:t>
    </dgm:pt>
    <dgm:pt modelId="{C0588B5F-B786-40A8-8169-52DACA4707F4}" type="sibTrans" cxnId="{61F2BF65-1062-4151-9ADE-D3564C5C6035}">
      <dgm:prSet/>
      <dgm:spPr/>
      <dgm:t>
        <a:bodyPr/>
        <a:lstStyle/>
        <a:p>
          <a:endParaRPr lang="ru-RU"/>
        </a:p>
      </dgm:t>
    </dgm:pt>
    <dgm:pt modelId="{05C7B890-12F3-4154-AF80-21D2C6BFF658}">
      <dgm:prSet custT="1"/>
      <dgm:spPr/>
      <dgm:t>
        <a:bodyPr/>
        <a:lstStyle/>
        <a:p>
          <a:pPr algn="l"/>
          <a:r>
            <a:rPr lang="ru-RU" sz="850" dirty="0" smtClean="0"/>
            <a:t>Стимулирование пенсионного обеспечения отдельных категорий граждан;</a:t>
          </a:r>
          <a:endParaRPr lang="ru-RU" sz="850" dirty="0"/>
        </a:p>
      </dgm:t>
    </dgm:pt>
    <dgm:pt modelId="{60D00AB8-093E-40D1-8E9A-1AF1A711152D}" type="parTrans" cxnId="{26DF69BF-A9D5-4937-8A65-C8218CCBA7C3}">
      <dgm:prSet/>
      <dgm:spPr/>
      <dgm:t>
        <a:bodyPr/>
        <a:lstStyle/>
        <a:p>
          <a:endParaRPr lang="ru-RU"/>
        </a:p>
      </dgm:t>
    </dgm:pt>
    <dgm:pt modelId="{FF960192-5F82-4280-87C0-724876B80562}" type="sibTrans" cxnId="{26DF69BF-A9D5-4937-8A65-C8218CCBA7C3}">
      <dgm:prSet/>
      <dgm:spPr/>
      <dgm:t>
        <a:bodyPr/>
        <a:lstStyle/>
        <a:p>
          <a:endParaRPr lang="ru-RU"/>
        </a:p>
      </dgm:t>
    </dgm:pt>
    <dgm:pt modelId="{E2EAF41E-9CBC-4585-836B-49135C08FC07}">
      <dgm:prSet custT="1"/>
      <dgm:spPr/>
      <dgm:t>
        <a:bodyPr/>
        <a:lstStyle/>
        <a:p>
          <a:pPr algn="l"/>
          <a:r>
            <a:rPr lang="ru-RU" sz="850" dirty="0" smtClean="0"/>
            <a:t>Социальные выплаты на оплату первоначального взноса или части процентной ставки по кредитам на ремонт фасадов в зоне международного гостеприимства;</a:t>
          </a:r>
          <a:endParaRPr lang="ru-RU" sz="850" dirty="0"/>
        </a:p>
      </dgm:t>
    </dgm:pt>
    <dgm:pt modelId="{BD49E72F-3D67-476F-8098-82EED2596214}" type="parTrans" cxnId="{2472C2D3-BEB3-4FDE-BD84-A52E8C405936}">
      <dgm:prSet/>
      <dgm:spPr/>
      <dgm:t>
        <a:bodyPr/>
        <a:lstStyle/>
        <a:p>
          <a:endParaRPr lang="ru-RU"/>
        </a:p>
      </dgm:t>
    </dgm:pt>
    <dgm:pt modelId="{0EA204AC-0F6E-4AA5-93D8-49928D551ABB}" type="sibTrans" cxnId="{2472C2D3-BEB3-4FDE-BD84-A52E8C405936}">
      <dgm:prSet/>
      <dgm:spPr/>
      <dgm:t>
        <a:bodyPr/>
        <a:lstStyle/>
        <a:p>
          <a:endParaRPr lang="ru-RU"/>
        </a:p>
      </dgm:t>
    </dgm:pt>
    <dgm:pt modelId="{240D29DA-F558-4DD5-A400-E6DCB0F73097}">
      <dgm:prSet custT="1"/>
      <dgm:spPr/>
      <dgm:t>
        <a:bodyPr/>
        <a:lstStyle/>
        <a:p>
          <a:pPr algn="l"/>
          <a:r>
            <a:rPr lang="ru-RU" sz="850" dirty="0" smtClean="0"/>
            <a:t>Единовременная помощь гражданам, пострадавшим от пожара;</a:t>
          </a:r>
          <a:endParaRPr lang="ru-RU" sz="850" dirty="0"/>
        </a:p>
      </dgm:t>
    </dgm:pt>
    <dgm:pt modelId="{2899A875-650E-4AF9-A8E4-EBECC1399FF7}" type="parTrans" cxnId="{43E39A92-2F3E-43DE-9EBA-977F8918A82B}">
      <dgm:prSet/>
      <dgm:spPr/>
      <dgm:t>
        <a:bodyPr/>
        <a:lstStyle/>
        <a:p>
          <a:endParaRPr lang="ru-RU"/>
        </a:p>
      </dgm:t>
    </dgm:pt>
    <dgm:pt modelId="{FFB6FF9C-643D-4C9D-833A-8701EA33DFC1}" type="sibTrans" cxnId="{43E39A92-2F3E-43DE-9EBA-977F8918A82B}">
      <dgm:prSet/>
      <dgm:spPr/>
      <dgm:t>
        <a:bodyPr/>
        <a:lstStyle/>
        <a:p>
          <a:endParaRPr lang="ru-RU"/>
        </a:p>
      </dgm:t>
    </dgm:pt>
    <dgm:pt modelId="{00B0533A-C3F5-42DB-910E-95C1FB506A12}">
      <dgm:prSet custT="1"/>
      <dgm:spPr/>
      <dgm:t>
        <a:bodyPr/>
        <a:lstStyle/>
        <a:p>
          <a:r>
            <a:rPr lang="ru-RU" sz="900" dirty="0" smtClean="0"/>
            <a:t>обеспечение бесплатного проезда детей- сирот и детей, оставшихся без попечения;</a:t>
          </a:r>
          <a:endParaRPr lang="ru-RU" sz="900" dirty="0"/>
        </a:p>
      </dgm:t>
    </dgm:pt>
    <dgm:pt modelId="{1CD85DFA-9F4A-4B33-81F0-747AA0ACA851}" type="parTrans" cxnId="{0C03D106-F692-4CB7-A508-31088E13E319}">
      <dgm:prSet/>
      <dgm:spPr/>
      <dgm:t>
        <a:bodyPr/>
        <a:lstStyle/>
        <a:p>
          <a:endParaRPr lang="ru-RU"/>
        </a:p>
      </dgm:t>
    </dgm:pt>
    <dgm:pt modelId="{CB25DD1E-CE05-4C0D-AE13-9371DEA36777}" type="sibTrans" cxnId="{0C03D106-F692-4CB7-A508-31088E13E319}">
      <dgm:prSet/>
      <dgm:spPr/>
      <dgm:t>
        <a:bodyPr/>
        <a:lstStyle/>
        <a:p>
          <a:endParaRPr lang="ru-RU"/>
        </a:p>
      </dgm:t>
    </dgm:pt>
    <dgm:pt modelId="{5117151B-6779-474D-8B19-5ACC44203AEF}">
      <dgm:prSet custT="1"/>
      <dgm:spPr/>
      <dgm:t>
        <a:bodyPr/>
        <a:lstStyle/>
        <a:p>
          <a:r>
            <a:rPr lang="ru-RU" sz="900" dirty="0" smtClean="0"/>
            <a:t>Выплаты на содержание ребёнка в семье опекуна, приёмной семье и вознаграждение приёмному родителю;</a:t>
          </a:r>
          <a:endParaRPr lang="ru-RU" sz="900" dirty="0"/>
        </a:p>
      </dgm:t>
    </dgm:pt>
    <dgm:pt modelId="{07AB5B6D-4E3F-481C-870C-F3275C50C139}" type="parTrans" cxnId="{208A6372-21F8-4422-A6D1-9C0F944E8F77}">
      <dgm:prSet/>
      <dgm:spPr/>
      <dgm:t>
        <a:bodyPr/>
        <a:lstStyle/>
        <a:p>
          <a:endParaRPr lang="ru-RU"/>
        </a:p>
      </dgm:t>
    </dgm:pt>
    <dgm:pt modelId="{B9617670-2E00-49FB-B81E-F34E25C10A34}" type="sibTrans" cxnId="{208A6372-21F8-4422-A6D1-9C0F944E8F77}">
      <dgm:prSet/>
      <dgm:spPr/>
      <dgm:t>
        <a:bodyPr/>
        <a:lstStyle/>
        <a:p>
          <a:endParaRPr lang="ru-RU"/>
        </a:p>
      </dgm:t>
    </dgm:pt>
    <dgm:pt modelId="{0A1C806D-D880-41C4-9FE1-14040AF050C3}">
      <dgm:prSet custT="1"/>
      <dgm:spPr/>
      <dgm:t>
        <a:bodyPr/>
        <a:lstStyle/>
        <a:p>
          <a:r>
            <a:rPr lang="ru-RU" sz="900" dirty="0" smtClean="0"/>
            <a:t>Ежемесячные выплаты на содержание детей-сирот и детей, оставшихся без попечения родителей, переданных на патронатное воспитание, вознаграждение патронатным воспитателям.</a:t>
          </a:r>
          <a:endParaRPr lang="ru-RU" sz="900" dirty="0"/>
        </a:p>
      </dgm:t>
    </dgm:pt>
    <dgm:pt modelId="{763EC408-759F-4EE9-93DA-FA7507317FC7}" type="parTrans" cxnId="{2DBA98FB-BE52-4DCD-89AF-A846BC8E2BDD}">
      <dgm:prSet/>
      <dgm:spPr/>
      <dgm:t>
        <a:bodyPr/>
        <a:lstStyle/>
        <a:p>
          <a:endParaRPr lang="ru-RU"/>
        </a:p>
      </dgm:t>
    </dgm:pt>
    <dgm:pt modelId="{EE36905F-BB3D-46F4-BF7E-ED9E42F404DA}" type="sibTrans" cxnId="{2DBA98FB-BE52-4DCD-89AF-A846BC8E2BDD}">
      <dgm:prSet/>
      <dgm:spPr/>
      <dgm:t>
        <a:bodyPr/>
        <a:lstStyle/>
        <a:p>
          <a:endParaRPr lang="ru-RU"/>
        </a:p>
      </dgm:t>
    </dgm:pt>
    <dgm:pt modelId="{7182E796-BD4D-4797-820B-54750A710F9B}">
      <dgm:prSet custT="1"/>
      <dgm:spPr/>
      <dgm:t>
        <a:bodyPr/>
        <a:lstStyle/>
        <a:p>
          <a:r>
            <a:rPr lang="ru-RU" sz="900" dirty="0" smtClean="0"/>
            <a:t>Ежемесячная денежная выплата отдельным категориям работников муниципальных спортивных школ.</a:t>
          </a:r>
          <a:endParaRPr lang="ru-RU" sz="900" dirty="0"/>
        </a:p>
      </dgm:t>
    </dgm:pt>
    <dgm:pt modelId="{3F3E4154-0894-419A-8025-680E78D73674}" type="parTrans" cxnId="{F22AF3CE-0A84-46C5-89E6-55617D47AEC7}">
      <dgm:prSet/>
      <dgm:spPr/>
      <dgm:t>
        <a:bodyPr/>
        <a:lstStyle/>
        <a:p>
          <a:endParaRPr lang="ru-RU"/>
        </a:p>
      </dgm:t>
    </dgm:pt>
    <dgm:pt modelId="{6F2C5319-2ECE-4605-B6E7-398BF72CFD4D}" type="sibTrans" cxnId="{F22AF3CE-0A84-46C5-89E6-55617D47AEC7}">
      <dgm:prSet/>
      <dgm:spPr/>
      <dgm:t>
        <a:bodyPr/>
        <a:lstStyle/>
        <a:p>
          <a:endParaRPr lang="ru-RU"/>
        </a:p>
      </dgm:t>
    </dgm:pt>
    <dgm:pt modelId="{6A98B948-9381-4321-8234-CA9E587DB29C}">
      <dgm:prSet custT="1"/>
      <dgm:spPr/>
      <dgm:t>
        <a:bodyPr/>
        <a:lstStyle/>
        <a:p>
          <a:pPr algn="l"/>
          <a:r>
            <a:rPr lang="ru-RU" sz="850" dirty="0" smtClean="0"/>
            <a:t>Обеспечение молодых семей общедоступным жильём.</a:t>
          </a:r>
          <a:endParaRPr lang="ru-RU" sz="850" dirty="0"/>
        </a:p>
      </dgm:t>
    </dgm:pt>
    <dgm:pt modelId="{3DA080B6-1836-4166-AEDA-BA9D3A8E3894}" type="parTrans" cxnId="{6CA320B9-2568-4E40-B4D7-5051423BFCBA}">
      <dgm:prSet/>
      <dgm:spPr/>
      <dgm:t>
        <a:bodyPr/>
        <a:lstStyle/>
        <a:p>
          <a:endParaRPr lang="ru-RU"/>
        </a:p>
      </dgm:t>
    </dgm:pt>
    <dgm:pt modelId="{BF536B31-E0F6-4984-8E6E-125093BE1C53}" type="sibTrans" cxnId="{6CA320B9-2568-4E40-B4D7-5051423BFCBA}">
      <dgm:prSet/>
      <dgm:spPr/>
      <dgm:t>
        <a:bodyPr/>
        <a:lstStyle/>
        <a:p>
          <a:endParaRPr lang="ru-RU"/>
        </a:p>
      </dgm:t>
    </dgm:pt>
    <dgm:pt modelId="{A9D1F044-B306-4173-8C79-572309CEAE66}" type="pres">
      <dgm:prSet presAssocID="{18CB3866-96E0-44D4-BF55-75A16B8BCBC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3721E7-9DA2-4454-BD9A-A38C114B508B}" type="pres">
      <dgm:prSet presAssocID="{9606FB73-BBFF-4ACA-B593-93B5325A8DED}" presName="circle1" presStyleLbl="node1" presStyleIdx="0" presStyleCnt="3" custScaleY="104512" custLinFactNeighborX="0" custLinFactNeighborY="-131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00F74F5-AEA1-4B50-8625-10D1A7B727E8}" type="pres">
      <dgm:prSet presAssocID="{9606FB73-BBFF-4ACA-B593-93B5325A8DED}" presName="space" presStyleCnt="0"/>
      <dgm:spPr/>
    </dgm:pt>
    <dgm:pt modelId="{3A1FC775-A57E-45F7-9882-CC3097EDF586}" type="pres">
      <dgm:prSet presAssocID="{9606FB73-BBFF-4ACA-B593-93B5325A8DED}" presName="rect1" presStyleLbl="alignAcc1" presStyleIdx="0" presStyleCnt="3" custScaleX="99768" custScaleY="104336" custLinFactNeighborX="0" custLinFactNeighborY="-989"/>
      <dgm:spPr/>
      <dgm:t>
        <a:bodyPr/>
        <a:lstStyle/>
        <a:p>
          <a:endParaRPr lang="ru-RU"/>
        </a:p>
      </dgm:t>
    </dgm:pt>
    <dgm:pt modelId="{08C95E31-ADCA-4C74-8B3B-CB1DF9B5264B}" type="pres">
      <dgm:prSet presAssocID="{C80DAFD5-914E-41D7-8989-E3C4AC0CD5C4}" presName="vertSpace2" presStyleLbl="node1" presStyleIdx="0" presStyleCnt="3"/>
      <dgm:spPr/>
    </dgm:pt>
    <dgm:pt modelId="{4BB65E07-6866-4BFA-A7FB-F25C209E8FCA}" type="pres">
      <dgm:prSet presAssocID="{C80DAFD5-914E-41D7-8989-E3C4AC0CD5C4}" presName="circle2" presStyleLbl="node1" presStyleIdx="1" presStyleCnt="3" custScaleY="88577" custLinFactNeighborX="177" custLinFactNeighborY="12982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34E057C8-3D33-40FE-9FC6-C77CAB87E7BE}" type="pres">
      <dgm:prSet presAssocID="{C80DAFD5-914E-41D7-8989-E3C4AC0CD5C4}" presName="rect2" presStyleLbl="alignAcc1" presStyleIdx="1" presStyleCnt="3" custScaleX="99768" custScaleY="95745" custLinFactNeighborX="0" custLinFactNeighborY="12871"/>
      <dgm:spPr/>
      <dgm:t>
        <a:bodyPr/>
        <a:lstStyle/>
        <a:p>
          <a:endParaRPr lang="ru-RU"/>
        </a:p>
      </dgm:t>
    </dgm:pt>
    <dgm:pt modelId="{9AC3C938-EFA4-48FB-B2BF-333340A594D3}" type="pres">
      <dgm:prSet presAssocID="{25D6D303-7A66-4EEA-BE48-59C539D4E91C}" presName="vertSpace3" presStyleLbl="node1" presStyleIdx="1" presStyleCnt="3"/>
      <dgm:spPr/>
    </dgm:pt>
    <dgm:pt modelId="{7B726AE8-A4CC-4D99-80D0-041A2033FBB9}" type="pres">
      <dgm:prSet presAssocID="{25D6D303-7A66-4EEA-BE48-59C539D4E91C}" presName="circle3" presStyleLbl="node1" presStyleIdx="2" presStyleCnt="3" custScaleY="63867" custLinFactNeighborX="768" custLinFactNeighborY="5911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2EA0068-188B-49D7-9ED7-5C998D1A251B}" type="pres">
      <dgm:prSet presAssocID="{25D6D303-7A66-4EEA-BE48-59C539D4E91C}" presName="rect3" presStyleLbl="alignAcc1" presStyleIdx="2" presStyleCnt="3" custScaleY="67032" custLinFactNeighborX="116" custLinFactNeighborY="41689"/>
      <dgm:spPr/>
      <dgm:t>
        <a:bodyPr/>
        <a:lstStyle/>
        <a:p>
          <a:endParaRPr lang="ru-RU"/>
        </a:p>
      </dgm:t>
    </dgm:pt>
    <dgm:pt modelId="{92E38CF3-C86D-462B-B148-4749A386AF8B}" type="pres">
      <dgm:prSet presAssocID="{9606FB73-BBFF-4ACA-B593-93B5325A8DE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10E3C-3448-44E8-AD25-0CC779D3419D}" type="pres">
      <dgm:prSet presAssocID="{9606FB73-BBFF-4ACA-B593-93B5325A8DED}" presName="rect1ChTx" presStyleLbl="alignAcc1" presStyleIdx="2" presStyleCnt="3" custScaleY="133694" custLinFactNeighborX="-2207" custLinFactNeighborY="1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14D07-38C1-4019-B018-F71E7C39E298}" type="pres">
      <dgm:prSet presAssocID="{C80DAFD5-914E-41D7-8989-E3C4AC0CD5C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693AA-0517-4CDD-9A41-443BB72D3ADB}" type="pres">
      <dgm:prSet presAssocID="{C80DAFD5-914E-41D7-8989-E3C4AC0CD5C4}" presName="rect2ChTx" presStyleLbl="alignAcc1" presStyleIdx="2" presStyleCnt="3" custScaleY="119151" custLinFactNeighborX="-2207" custLinFactNeighborY="4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4DDDB-7358-4AC0-97AE-BCE0C45F9B41}" type="pres">
      <dgm:prSet presAssocID="{25D6D303-7A66-4EEA-BE48-59C539D4E91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2EA29-B02E-43CF-90D3-A29AEC0B77AA}" type="pres">
      <dgm:prSet presAssocID="{25D6D303-7A66-4EEA-BE48-59C539D4E91C}" presName="rect3ChTx" presStyleLbl="alignAcc1" presStyleIdx="2" presStyleCnt="3" custScaleX="99768" custScaleY="71816" custLinFactNeighborX="-2323" custLinFactNeighborY="40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2302C-A0A6-4FF2-B876-1A15E2FD9D60}" srcId="{18CB3866-96E0-44D4-BF55-75A16B8BCBC8}" destId="{C80DAFD5-914E-41D7-8989-E3C4AC0CD5C4}" srcOrd="1" destOrd="0" parTransId="{206FE0E5-C71B-4957-9AB6-7C0A21D3E7E4}" sibTransId="{E532D16E-B1B4-472D-B848-33ACC32C7551}"/>
    <dgm:cxn modelId="{22560767-EB94-490E-A243-28BAC3845D62}" type="presOf" srcId="{CA268877-FC85-470A-9068-BA6DFF7675D4}" destId="{B15693AA-0517-4CDD-9A41-443BB72D3ADB}" srcOrd="0" destOrd="0" presId="urn:microsoft.com/office/officeart/2005/8/layout/target3"/>
    <dgm:cxn modelId="{6CA320B9-2568-4E40-B4D7-5051423BFCBA}" srcId="{9606FB73-BBFF-4ACA-B593-93B5325A8DED}" destId="{6A98B948-9381-4321-8234-CA9E587DB29C}" srcOrd="5" destOrd="0" parTransId="{3DA080B6-1836-4166-AEDA-BA9D3A8E3894}" sibTransId="{BF536B31-E0F6-4984-8E6E-125093BE1C53}"/>
    <dgm:cxn modelId="{1625E117-90A3-40D2-B50E-6BC1653AEF38}" type="presOf" srcId="{C80DAFD5-914E-41D7-8989-E3C4AC0CD5C4}" destId="{A4314D07-38C1-4019-B018-F71E7C39E298}" srcOrd="1" destOrd="0" presId="urn:microsoft.com/office/officeart/2005/8/layout/target3"/>
    <dgm:cxn modelId="{E041624B-66F9-4380-A07E-F47A12AC8241}" type="presOf" srcId="{08268668-02A8-4FD1-84A5-D8921924FF57}" destId="{8F52EA29-B02E-43CF-90D3-A29AEC0B77AA}" srcOrd="0" destOrd="0" presId="urn:microsoft.com/office/officeart/2005/8/layout/target3"/>
    <dgm:cxn modelId="{4E842DBD-685F-4CB4-9907-7D2FFB19937B}" type="presOf" srcId="{C80DAFD5-914E-41D7-8989-E3C4AC0CD5C4}" destId="{34E057C8-3D33-40FE-9FC6-C77CAB87E7BE}" srcOrd="0" destOrd="0" presId="urn:microsoft.com/office/officeart/2005/8/layout/target3"/>
    <dgm:cxn modelId="{2DBA98FB-BE52-4DCD-89AF-A846BC8E2BDD}" srcId="{C80DAFD5-914E-41D7-8989-E3C4AC0CD5C4}" destId="{0A1C806D-D880-41C4-9FE1-14040AF050C3}" srcOrd="3" destOrd="0" parTransId="{763EC408-759F-4EE9-93DA-FA7507317FC7}" sibTransId="{EE36905F-BB3D-46F4-BF7E-ED9E42F404DA}"/>
    <dgm:cxn modelId="{5A0114B5-818C-49F7-9CD7-2CE5F36E2820}" srcId="{18CB3866-96E0-44D4-BF55-75A16B8BCBC8}" destId="{25D6D303-7A66-4EEA-BE48-59C539D4E91C}" srcOrd="2" destOrd="0" parTransId="{712382E2-BC54-459B-B452-6EB3E9AC53AF}" sibTransId="{F33149C4-41AE-421B-AF4E-229C47B4EACE}"/>
    <dgm:cxn modelId="{775D86D3-8CFD-4812-B32E-E0C0D0DED7A1}" type="presOf" srcId="{0A1C806D-D880-41C4-9FE1-14040AF050C3}" destId="{B15693AA-0517-4CDD-9A41-443BB72D3ADB}" srcOrd="0" destOrd="3" presId="urn:microsoft.com/office/officeart/2005/8/layout/target3"/>
    <dgm:cxn modelId="{7CE9FD8B-491A-44F8-B04E-124C89DC0EEB}" srcId="{18CB3866-96E0-44D4-BF55-75A16B8BCBC8}" destId="{9606FB73-BBFF-4ACA-B593-93B5325A8DED}" srcOrd="0" destOrd="0" parTransId="{89E5A061-E4A0-4AB3-8F24-FDD75BCB0C76}" sibTransId="{45DA58E2-B6CF-42E0-9AF9-AB79CFC2AFF9}"/>
    <dgm:cxn modelId="{F72B8F55-1657-424F-B518-04CC8AC825DC}" type="presOf" srcId="{6A98B948-9381-4321-8234-CA9E587DB29C}" destId="{99710E3C-3448-44E8-AD25-0CC779D3419D}" srcOrd="0" destOrd="5" presId="urn:microsoft.com/office/officeart/2005/8/layout/target3"/>
    <dgm:cxn modelId="{D968963F-A9A8-4718-80DA-536ABCB7054B}" type="presOf" srcId="{00B0533A-C3F5-42DB-910E-95C1FB506A12}" destId="{B15693AA-0517-4CDD-9A41-443BB72D3ADB}" srcOrd="0" destOrd="1" presId="urn:microsoft.com/office/officeart/2005/8/layout/target3"/>
    <dgm:cxn modelId="{63C869FC-A048-4171-9E2B-EC3439A5B5CC}" type="presOf" srcId="{25D6D303-7A66-4EEA-BE48-59C539D4E91C}" destId="{0484DDDB-7358-4AC0-97AE-BCE0C45F9B41}" srcOrd="1" destOrd="0" presId="urn:microsoft.com/office/officeart/2005/8/layout/target3"/>
    <dgm:cxn modelId="{4EF9A05E-7A9A-49CB-B31C-FCD7F3600F97}" type="presOf" srcId="{E2EAF41E-9CBC-4585-836B-49135C08FC07}" destId="{99710E3C-3448-44E8-AD25-0CC779D3419D}" srcOrd="0" destOrd="3" presId="urn:microsoft.com/office/officeart/2005/8/layout/target3"/>
    <dgm:cxn modelId="{FCBC4F83-BC7A-4598-AAC1-DF7C3B534742}" type="presOf" srcId="{18CB3866-96E0-44D4-BF55-75A16B8BCBC8}" destId="{A9D1F044-B306-4173-8C79-572309CEAE66}" srcOrd="0" destOrd="0" presId="urn:microsoft.com/office/officeart/2005/8/layout/target3"/>
    <dgm:cxn modelId="{8F907419-F351-48E2-8660-C2DDBAA70DE1}" type="presOf" srcId="{05C7B890-12F3-4154-AF80-21D2C6BFF658}" destId="{99710E3C-3448-44E8-AD25-0CC779D3419D}" srcOrd="0" destOrd="2" presId="urn:microsoft.com/office/officeart/2005/8/layout/target3"/>
    <dgm:cxn modelId="{F22AF3CE-0A84-46C5-89E6-55617D47AEC7}" srcId="{25D6D303-7A66-4EEA-BE48-59C539D4E91C}" destId="{7182E796-BD4D-4797-820B-54750A710F9B}" srcOrd="1" destOrd="0" parTransId="{3F3E4154-0894-419A-8025-680E78D73674}" sibTransId="{6F2C5319-2ECE-4605-B6E7-398BF72CFD4D}"/>
    <dgm:cxn modelId="{208A6372-21F8-4422-A6D1-9C0F944E8F77}" srcId="{C80DAFD5-914E-41D7-8989-E3C4AC0CD5C4}" destId="{5117151B-6779-474D-8B19-5ACC44203AEF}" srcOrd="2" destOrd="0" parTransId="{07AB5B6D-4E3F-481C-870C-F3275C50C139}" sibTransId="{B9617670-2E00-49FB-B81E-F34E25C10A34}"/>
    <dgm:cxn modelId="{C6FA692D-6ED9-464F-AA66-4E4CB503B0AC}" type="presOf" srcId="{9606FB73-BBFF-4ACA-B593-93B5325A8DED}" destId="{92E38CF3-C86D-462B-B148-4749A386AF8B}" srcOrd="1" destOrd="0" presId="urn:microsoft.com/office/officeart/2005/8/layout/target3"/>
    <dgm:cxn modelId="{61F2BF65-1062-4151-9ADE-D3564C5C6035}" srcId="{9606FB73-BBFF-4ACA-B593-93B5325A8DED}" destId="{D3AE87BE-E138-4580-A660-0B08A464AC73}" srcOrd="1" destOrd="0" parTransId="{08748199-DAB5-45C5-A325-253837C5B649}" sibTransId="{C0588B5F-B786-40A8-8169-52DACA4707F4}"/>
    <dgm:cxn modelId="{0C03D106-F692-4CB7-A508-31088E13E319}" srcId="{C80DAFD5-914E-41D7-8989-E3C4AC0CD5C4}" destId="{00B0533A-C3F5-42DB-910E-95C1FB506A12}" srcOrd="1" destOrd="0" parTransId="{1CD85DFA-9F4A-4B33-81F0-747AA0ACA851}" sibTransId="{CB25DD1E-CE05-4C0D-AE13-9371DEA36777}"/>
    <dgm:cxn modelId="{1443FB66-5349-4B1F-BEA5-BFCB9ADCC113}" srcId="{C80DAFD5-914E-41D7-8989-E3C4AC0CD5C4}" destId="{CA268877-FC85-470A-9068-BA6DFF7675D4}" srcOrd="0" destOrd="0" parTransId="{49D63363-317D-4EF6-BBD9-26598ACCD68F}" sibTransId="{79BF991C-A268-4CF9-B79B-71BF3F3CC090}"/>
    <dgm:cxn modelId="{43E39A92-2F3E-43DE-9EBA-977F8918A82B}" srcId="{9606FB73-BBFF-4ACA-B593-93B5325A8DED}" destId="{240D29DA-F558-4DD5-A400-E6DCB0F73097}" srcOrd="4" destOrd="0" parTransId="{2899A875-650E-4AF9-A8E4-EBECC1399FF7}" sibTransId="{FFB6FF9C-643D-4C9D-833A-8701EA33DFC1}"/>
    <dgm:cxn modelId="{CB7E5CC6-4760-46F0-9D55-FB2CA1DAD16A}" type="presOf" srcId="{49E6D4E5-8FAF-4A83-97C8-C9E32DD8A9EE}" destId="{99710E3C-3448-44E8-AD25-0CC779D3419D}" srcOrd="0" destOrd="0" presId="urn:microsoft.com/office/officeart/2005/8/layout/target3"/>
    <dgm:cxn modelId="{E4C7DA8E-93A6-41ED-A853-150EDAAB1739}" type="presOf" srcId="{7182E796-BD4D-4797-820B-54750A710F9B}" destId="{8F52EA29-B02E-43CF-90D3-A29AEC0B77AA}" srcOrd="0" destOrd="1" presId="urn:microsoft.com/office/officeart/2005/8/layout/target3"/>
    <dgm:cxn modelId="{2472C2D3-BEB3-4FDE-BD84-A52E8C405936}" srcId="{9606FB73-BBFF-4ACA-B593-93B5325A8DED}" destId="{E2EAF41E-9CBC-4585-836B-49135C08FC07}" srcOrd="3" destOrd="0" parTransId="{BD49E72F-3D67-476F-8098-82EED2596214}" sibTransId="{0EA204AC-0F6E-4AA5-93D8-49928D551ABB}"/>
    <dgm:cxn modelId="{6906EBEF-913D-46D3-BCCE-F8921249A297}" type="presOf" srcId="{5117151B-6779-474D-8B19-5ACC44203AEF}" destId="{B15693AA-0517-4CDD-9A41-443BB72D3ADB}" srcOrd="0" destOrd="2" presId="urn:microsoft.com/office/officeart/2005/8/layout/target3"/>
    <dgm:cxn modelId="{26DF69BF-A9D5-4937-8A65-C8218CCBA7C3}" srcId="{9606FB73-BBFF-4ACA-B593-93B5325A8DED}" destId="{05C7B890-12F3-4154-AF80-21D2C6BFF658}" srcOrd="2" destOrd="0" parTransId="{60D00AB8-093E-40D1-8E9A-1AF1A711152D}" sibTransId="{FF960192-5F82-4280-87C0-724876B80562}"/>
    <dgm:cxn modelId="{6F85F1FA-2811-41A9-AFFF-E0F7A623ECF4}" srcId="{25D6D303-7A66-4EEA-BE48-59C539D4E91C}" destId="{08268668-02A8-4FD1-84A5-D8921924FF57}" srcOrd="0" destOrd="0" parTransId="{6CA4F1CE-36B3-489D-8165-51DA7B2497D9}" sibTransId="{BAA2A1F3-0857-4DBC-9BC4-EAEFA6C262CC}"/>
    <dgm:cxn modelId="{2A3F0AC7-EC21-4B13-823B-2977953E75EA}" type="presOf" srcId="{240D29DA-F558-4DD5-A400-E6DCB0F73097}" destId="{99710E3C-3448-44E8-AD25-0CC779D3419D}" srcOrd="0" destOrd="4" presId="urn:microsoft.com/office/officeart/2005/8/layout/target3"/>
    <dgm:cxn modelId="{EADC3631-F048-457F-8C5B-16ADF7B36312}" type="presOf" srcId="{9606FB73-BBFF-4ACA-B593-93B5325A8DED}" destId="{3A1FC775-A57E-45F7-9882-CC3097EDF586}" srcOrd="0" destOrd="0" presId="urn:microsoft.com/office/officeart/2005/8/layout/target3"/>
    <dgm:cxn modelId="{57DC0908-DECF-4D4C-BDFE-A5DD794D589E}" type="presOf" srcId="{25D6D303-7A66-4EEA-BE48-59C539D4E91C}" destId="{72EA0068-188B-49D7-9ED7-5C998D1A251B}" srcOrd="0" destOrd="0" presId="urn:microsoft.com/office/officeart/2005/8/layout/target3"/>
    <dgm:cxn modelId="{159848C5-64BC-4D8C-9D4E-C0AA8B817ED5}" srcId="{9606FB73-BBFF-4ACA-B593-93B5325A8DED}" destId="{49E6D4E5-8FAF-4A83-97C8-C9E32DD8A9EE}" srcOrd="0" destOrd="0" parTransId="{E8DCDB4A-27E1-423E-AA1A-EFB02CA3DA4E}" sibTransId="{4014BFD0-A823-47B1-BA3A-CE7DA80C0298}"/>
    <dgm:cxn modelId="{3F309C8F-388D-4583-A161-BE5EC92A0F82}" type="presOf" srcId="{D3AE87BE-E138-4580-A660-0B08A464AC73}" destId="{99710E3C-3448-44E8-AD25-0CC779D3419D}" srcOrd="0" destOrd="1" presId="urn:microsoft.com/office/officeart/2005/8/layout/target3"/>
    <dgm:cxn modelId="{4170EA3D-E8B9-4F6C-B57C-D50DA802C01D}" type="presParOf" srcId="{A9D1F044-B306-4173-8C79-572309CEAE66}" destId="{343721E7-9DA2-4454-BD9A-A38C114B508B}" srcOrd="0" destOrd="0" presId="urn:microsoft.com/office/officeart/2005/8/layout/target3"/>
    <dgm:cxn modelId="{113AD14E-A276-4B15-9F1A-BBC6F695C74F}" type="presParOf" srcId="{A9D1F044-B306-4173-8C79-572309CEAE66}" destId="{D00F74F5-AEA1-4B50-8625-10D1A7B727E8}" srcOrd="1" destOrd="0" presId="urn:microsoft.com/office/officeart/2005/8/layout/target3"/>
    <dgm:cxn modelId="{20F43E54-8EF2-48FE-BDCA-1A974F9CDDEA}" type="presParOf" srcId="{A9D1F044-B306-4173-8C79-572309CEAE66}" destId="{3A1FC775-A57E-45F7-9882-CC3097EDF586}" srcOrd="2" destOrd="0" presId="urn:microsoft.com/office/officeart/2005/8/layout/target3"/>
    <dgm:cxn modelId="{F5B6D2E0-1395-489C-AD0C-C584C5FBBDB2}" type="presParOf" srcId="{A9D1F044-B306-4173-8C79-572309CEAE66}" destId="{08C95E31-ADCA-4C74-8B3B-CB1DF9B5264B}" srcOrd="3" destOrd="0" presId="urn:microsoft.com/office/officeart/2005/8/layout/target3"/>
    <dgm:cxn modelId="{B548372F-CC4D-407F-AC05-97540B22E25C}" type="presParOf" srcId="{A9D1F044-B306-4173-8C79-572309CEAE66}" destId="{4BB65E07-6866-4BFA-A7FB-F25C209E8FCA}" srcOrd="4" destOrd="0" presId="urn:microsoft.com/office/officeart/2005/8/layout/target3"/>
    <dgm:cxn modelId="{A189CF85-BA1C-48C1-91CA-0B39E15DB453}" type="presParOf" srcId="{A9D1F044-B306-4173-8C79-572309CEAE66}" destId="{34E057C8-3D33-40FE-9FC6-C77CAB87E7BE}" srcOrd="5" destOrd="0" presId="urn:microsoft.com/office/officeart/2005/8/layout/target3"/>
    <dgm:cxn modelId="{EA4D7DFA-C6B7-4154-97BB-9EF598D203A1}" type="presParOf" srcId="{A9D1F044-B306-4173-8C79-572309CEAE66}" destId="{9AC3C938-EFA4-48FB-B2BF-333340A594D3}" srcOrd="6" destOrd="0" presId="urn:microsoft.com/office/officeart/2005/8/layout/target3"/>
    <dgm:cxn modelId="{4BB70663-0BD7-4703-B2F6-C7BCBD2FCAA9}" type="presParOf" srcId="{A9D1F044-B306-4173-8C79-572309CEAE66}" destId="{7B726AE8-A4CC-4D99-80D0-041A2033FBB9}" srcOrd="7" destOrd="0" presId="urn:microsoft.com/office/officeart/2005/8/layout/target3"/>
    <dgm:cxn modelId="{5B4E7A13-6298-492C-A21F-D27B4B81D6B4}" type="presParOf" srcId="{A9D1F044-B306-4173-8C79-572309CEAE66}" destId="{72EA0068-188B-49D7-9ED7-5C998D1A251B}" srcOrd="8" destOrd="0" presId="urn:microsoft.com/office/officeart/2005/8/layout/target3"/>
    <dgm:cxn modelId="{CFBFC2FD-D438-420F-97EB-7208464D6921}" type="presParOf" srcId="{A9D1F044-B306-4173-8C79-572309CEAE66}" destId="{92E38CF3-C86D-462B-B148-4749A386AF8B}" srcOrd="9" destOrd="0" presId="urn:microsoft.com/office/officeart/2005/8/layout/target3"/>
    <dgm:cxn modelId="{E80EC496-B162-4BE9-8831-D1D0112696DF}" type="presParOf" srcId="{A9D1F044-B306-4173-8C79-572309CEAE66}" destId="{99710E3C-3448-44E8-AD25-0CC779D3419D}" srcOrd="10" destOrd="0" presId="urn:microsoft.com/office/officeart/2005/8/layout/target3"/>
    <dgm:cxn modelId="{32758B22-4CC6-4653-BDD3-5315717D2D93}" type="presParOf" srcId="{A9D1F044-B306-4173-8C79-572309CEAE66}" destId="{A4314D07-38C1-4019-B018-F71E7C39E298}" srcOrd="11" destOrd="0" presId="urn:microsoft.com/office/officeart/2005/8/layout/target3"/>
    <dgm:cxn modelId="{DE9749AE-E4CC-4487-9760-236155E94E8B}" type="presParOf" srcId="{A9D1F044-B306-4173-8C79-572309CEAE66}" destId="{B15693AA-0517-4CDD-9A41-443BB72D3ADB}" srcOrd="12" destOrd="0" presId="urn:microsoft.com/office/officeart/2005/8/layout/target3"/>
    <dgm:cxn modelId="{8E9503AA-03E5-496E-8B8E-999A04D16E1E}" type="presParOf" srcId="{A9D1F044-B306-4173-8C79-572309CEAE66}" destId="{0484DDDB-7358-4AC0-97AE-BCE0C45F9B41}" srcOrd="13" destOrd="0" presId="urn:microsoft.com/office/officeart/2005/8/layout/target3"/>
    <dgm:cxn modelId="{BA687D8E-41C8-49AA-9895-7E3246D092ED}" type="presParOf" srcId="{A9D1F044-B306-4173-8C79-572309CEAE66}" destId="{8F52EA29-B02E-43CF-90D3-A29AEC0B77A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129EEF-B5EF-4D29-9255-AEA6ABB625DA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79B55E-B3AF-451F-977E-C15D427A1D7A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accent2">
                  <a:lumMod val="75000"/>
                </a:schemeClr>
              </a:solidFill>
            </a:rPr>
            <a:t>Жилищно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- коммунальное хозяйство  5 415,9 млн.рублей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87CBE4A9-1606-4FB2-9619-8DDAD14B151B}" type="parTrans" cxnId="{AE4F062F-F223-456D-BEAA-3C52858172DD}">
      <dgm:prSet/>
      <dgm:spPr/>
      <dgm:t>
        <a:bodyPr/>
        <a:lstStyle/>
        <a:p>
          <a:endParaRPr lang="ru-RU"/>
        </a:p>
      </dgm:t>
    </dgm:pt>
    <dgm:pt modelId="{3E15DDD1-827B-4CD3-8182-494EF1CA8371}" type="sibTrans" cxnId="{AE4F062F-F223-456D-BEAA-3C52858172DD}">
      <dgm:prSet/>
      <dgm:spPr/>
      <dgm:t>
        <a:bodyPr/>
        <a:lstStyle/>
        <a:p>
          <a:endParaRPr lang="ru-RU"/>
        </a:p>
      </dgm:t>
    </dgm:pt>
    <dgm:pt modelId="{D19D93C0-F7F2-4B28-B033-92E8A0594B6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Транспорт</a:t>
          </a:r>
        </a:p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608,4 млн. рублей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BF3BEA38-E294-4579-870A-98D10B50DFD5}" type="parTrans" cxnId="{004A4CA1-F691-4F1A-B409-AB4A82E29981}">
      <dgm:prSet/>
      <dgm:spPr/>
      <dgm:t>
        <a:bodyPr/>
        <a:lstStyle/>
        <a:p>
          <a:endParaRPr lang="ru-RU"/>
        </a:p>
      </dgm:t>
    </dgm:pt>
    <dgm:pt modelId="{638A130F-B218-4C4C-A6FD-B2455C9A949C}" type="sibTrans" cxnId="{004A4CA1-F691-4F1A-B409-AB4A82E29981}">
      <dgm:prSet/>
      <dgm:spPr/>
      <dgm:t>
        <a:bodyPr/>
        <a:lstStyle/>
        <a:p>
          <a:endParaRPr lang="ru-RU"/>
        </a:p>
      </dgm:t>
    </dgm:pt>
    <dgm:pt modelId="{821A6A0C-D353-4AA3-B974-DF6B1C9B2F3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Дорожное хозяйство</a:t>
          </a:r>
        </a:p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467,0 млн. рублей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B9C9815F-C17D-41D5-B133-2676D038E3BC}" type="parTrans" cxnId="{3695FE7A-AA6C-4E46-8D15-D90C0461A1C5}">
      <dgm:prSet/>
      <dgm:spPr/>
      <dgm:t>
        <a:bodyPr/>
        <a:lstStyle/>
        <a:p>
          <a:endParaRPr lang="ru-RU"/>
        </a:p>
      </dgm:t>
    </dgm:pt>
    <dgm:pt modelId="{FA670F65-EDC7-4A7E-BF4C-9FAA96D7E088}" type="sibTrans" cxnId="{3695FE7A-AA6C-4E46-8D15-D90C0461A1C5}">
      <dgm:prSet/>
      <dgm:spPr/>
      <dgm:t>
        <a:bodyPr/>
        <a:lstStyle/>
        <a:p>
          <a:endParaRPr lang="ru-RU"/>
        </a:p>
      </dgm:t>
    </dgm:pt>
    <dgm:pt modelId="{A985763F-9378-4868-B50A-0B11F79136F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Образование</a:t>
          </a:r>
        </a:p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319,9 млн. рублей</a:t>
          </a:r>
        </a:p>
        <a:p>
          <a:endParaRPr lang="ru-RU" sz="1400" dirty="0"/>
        </a:p>
      </dgm:t>
    </dgm:pt>
    <dgm:pt modelId="{F6698657-E6D8-4E6A-835F-370D2AC12E35}" type="parTrans" cxnId="{1265009C-1FC9-4F5C-824B-91E4AB44CF9B}">
      <dgm:prSet/>
      <dgm:spPr/>
      <dgm:t>
        <a:bodyPr/>
        <a:lstStyle/>
        <a:p>
          <a:endParaRPr lang="ru-RU"/>
        </a:p>
      </dgm:t>
    </dgm:pt>
    <dgm:pt modelId="{3DD65458-4561-4202-9E5F-DA5F1370E1DF}" type="sibTrans" cxnId="{1265009C-1FC9-4F5C-824B-91E4AB44CF9B}">
      <dgm:prSet/>
      <dgm:spPr/>
      <dgm:t>
        <a:bodyPr/>
        <a:lstStyle/>
        <a:p>
          <a:endParaRPr lang="ru-RU"/>
        </a:p>
      </dgm:t>
    </dgm:pt>
    <dgm:pt modelId="{076619E6-BE92-42C4-998A-5C2ADEDCE3E8}">
      <dgm:prSet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Культура</a:t>
          </a:r>
        </a:p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16,3 млн. рублей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4E6C102C-CEDD-4FBA-861E-66EB0DDF0AB9}" type="parTrans" cxnId="{05A1615C-3B97-4114-B769-8018B24A350A}">
      <dgm:prSet/>
      <dgm:spPr/>
      <dgm:t>
        <a:bodyPr/>
        <a:lstStyle/>
        <a:p>
          <a:endParaRPr lang="ru-RU"/>
        </a:p>
      </dgm:t>
    </dgm:pt>
    <dgm:pt modelId="{75FA9A63-CEB6-47D7-B26C-BB4EF5959C10}" type="sibTrans" cxnId="{05A1615C-3B97-4114-B769-8018B24A350A}">
      <dgm:prSet/>
      <dgm:spPr/>
      <dgm:t>
        <a:bodyPr/>
        <a:lstStyle/>
        <a:p>
          <a:endParaRPr lang="ru-RU"/>
        </a:p>
      </dgm:t>
    </dgm:pt>
    <dgm:pt modelId="{645B2944-59AA-4FA9-9D79-D5E16B25D683}">
      <dgm:prSet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Остальные отрасли</a:t>
          </a:r>
        </a:p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50,0 млн. рублей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D4CDDFEF-BB4F-484E-9C17-E6FDBDD582D3}" type="parTrans" cxnId="{2B84C586-47DF-4220-914D-6D22E6B76B7B}">
      <dgm:prSet/>
      <dgm:spPr/>
      <dgm:t>
        <a:bodyPr/>
        <a:lstStyle/>
        <a:p>
          <a:endParaRPr lang="ru-RU"/>
        </a:p>
      </dgm:t>
    </dgm:pt>
    <dgm:pt modelId="{D93C96E4-62CC-4D88-8C2A-67D34E14A9F9}" type="sibTrans" cxnId="{2B84C586-47DF-4220-914D-6D22E6B76B7B}">
      <dgm:prSet/>
      <dgm:spPr/>
      <dgm:t>
        <a:bodyPr/>
        <a:lstStyle/>
        <a:p>
          <a:endParaRPr lang="ru-RU"/>
        </a:p>
      </dgm:t>
    </dgm:pt>
    <dgm:pt modelId="{47A21EB5-9691-457C-B538-44E99F836C32}" type="pres">
      <dgm:prSet presAssocID="{F3129EEF-B5EF-4D29-9255-AEA6ABB625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3C2510-38C7-41FB-BF23-7899AA4EF9D2}" type="pres">
      <dgm:prSet presAssocID="{F479B55E-B3AF-451F-977E-C15D427A1D7A}" presName="compNode" presStyleCnt="0"/>
      <dgm:spPr/>
    </dgm:pt>
    <dgm:pt modelId="{244D1352-1E0F-4521-89B2-369CC0A30C71}" type="pres">
      <dgm:prSet presAssocID="{F479B55E-B3AF-451F-977E-C15D427A1D7A}" presName="pictRect" presStyleLbl="node1" presStyleIdx="0" presStyleCnt="6" custLinFactNeighborX="3451" custLinFactNeighborY="-16"/>
      <dgm:spPr>
        <a:prstGeom prst="flowChartPunchedTap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CA0E8739-E8C5-4F15-9C31-C7E97EA7316C}" type="pres">
      <dgm:prSet presAssocID="{F479B55E-B3AF-451F-977E-C15D427A1D7A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6DD4F-200A-4ACB-A8F2-5E4007E1B815}" type="pres">
      <dgm:prSet presAssocID="{3E15DDD1-827B-4CD3-8182-494EF1CA837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F85B380-22EE-4082-9F8E-850A4C4AC511}" type="pres">
      <dgm:prSet presAssocID="{D19D93C0-F7F2-4B28-B033-92E8A0594B63}" presName="compNode" presStyleCnt="0"/>
      <dgm:spPr/>
    </dgm:pt>
    <dgm:pt modelId="{2690AC2C-AEB1-43D7-9709-1117AAAD0231}" type="pres">
      <dgm:prSet presAssocID="{D19D93C0-F7F2-4B28-B033-92E8A0594B63}" presName="pictRect" presStyleLbl="nod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048DD61A-41A2-4B51-95AA-24F6D8E7E869}" type="pres">
      <dgm:prSet presAssocID="{D19D93C0-F7F2-4B28-B033-92E8A0594B63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2A908-1B8B-46D1-A116-AF66004D2350}" type="pres">
      <dgm:prSet presAssocID="{638A130F-B218-4C4C-A6FD-B2455C9A949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5169FAD-39CB-49F8-B0A7-BF5739E2C633}" type="pres">
      <dgm:prSet presAssocID="{821A6A0C-D353-4AA3-B974-DF6B1C9B2F33}" presName="compNode" presStyleCnt="0"/>
      <dgm:spPr/>
    </dgm:pt>
    <dgm:pt modelId="{4F431CC0-7805-42E3-B163-08DD3299AA9C}" type="pres">
      <dgm:prSet presAssocID="{821A6A0C-D353-4AA3-B974-DF6B1C9B2F33}" presName="pictRect" presStyleLbl="node1" presStyleIdx="2" presStyleCnt="6"/>
      <dgm:spPr>
        <a:prstGeom prst="flowChartPunchedTap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DC441463-D26D-4B99-8F9D-39EA68A73267}" type="pres">
      <dgm:prSet presAssocID="{821A6A0C-D353-4AA3-B974-DF6B1C9B2F33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0CD05-8DDB-4DD5-B4EE-7E8076C582DD}" type="pres">
      <dgm:prSet presAssocID="{FA670F65-EDC7-4A7E-BF4C-9FAA96D7E08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11891F2-C4B2-4BC3-AB25-9F4153C25850}" type="pres">
      <dgm:prSet presAssocID="{A985763F-9378-4868-B50A-0B11F79136FF}" presName="compNode" presStyleCnt="0"/>
      <dgm:spPr/>
    </dgm:pt>
    <dgm:pt modelId="{9CB8E284-9338-4829-A5FD-011B6F1A55C9}" type="pres">
      <dgm:prSet presAssocID="{A985763F-9378-4868-B50A-0B11F79136FF}" presName="pictRect" presStyleLbl="node1" presStyleIdx="3" presStyleCnt="6"/>
      <dgm:spPr>
        <a:prstGeom prst="flowChartAlternateProcess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51FF9609-6B50-4C30-AE88-8D9E443BE75E}" type="pres">
      <dgm:prSet presAssocID="{A985763F-9378-4868-B50A-0B11F79136FF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85AC2-C179-417E-A156-FD63B5EA822C}" type="pres">
      <dgm:prSet presAssocID="{3DD65458-4561-4202-9E5F-DA5F1370E1D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8073C79-1465-4D13-9E0E-A4DBD164D27B}" type="pres">
      <dgm:prSet presAssocID="{076619E6-BE92-42C4-998A-5C2ADEDCE3E8}" presName="compNode" presStyleCnt="0"/>
      <dgm:spPr/>
    </dgm:pt>
    <dgm:pt modelId="{BAE0757D-65E7-4E02-B1B1-1F0EAB9F80C4}" type="pres">
      <dgm:prSet presAssocID="{076619E6-BE92-42C4-998A-5C2ADEDCE3E8}" presName="pictRect" presStyleLbl="node1" presStyleIdx="4" presStyleCnt="6" custScaleX="95589" custScaleY="97206" custLinFactNeighborX="-635" custLinFactNeighborY="-1133"/>
      <dgm:spPr>
        <a:prstGeom prst="flowChartAlternateProcess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3E92F8A2-7975-48D6-AD4C-2E504C3B0274}" type="pres">
      <dgm:prSet presAssocID="{076619E6-BE92-42C4-998A-5C2ADEDCE3E8}" presName="textRec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C25FF-0EB1-4BF6-AE11-188791704367}" type="pres">
      <dgm:prSet presAssocID="{75FA9A63-CEB6-47D7-B26C-BB4EF5959C1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0F3D9C9-21D1-4522-8537-3D01BF5ACEDE}" type="pres">
      <dgm:prSet presAssocID="{645B2944-59AA-4FA9-9D79-D5E16B25D683}" presName="compNode" presStyleCnt="0"/>
      <dgm:spPr/>
    </dgm:pt>
    <dgm:pt modelId="{A9D2EA72-A16C-4039-8354-4D7B58CD649D}" type="pres">
      <dgm:prSet presAssocID="{645B2944-59AA-4FA9-9D79-D5E16B25D683}" presName="pictRect" presStyleLbl="node1" presStyleIdx="5" presStyleCnt="6" custScaleX="99334" custLinFactNeighborX="-3076" custLinFactNeighborY="-3126"/>
      <dgm:spPr>
        <a:prstGeom prst="flowChartAlternateProcess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CE1B0549-DF8B-40E6-A0B2-559E029947D9}" type="pres">
      <dgm:prSet presAssocID="{645B2944-59AA-4FA9-9D79-D5E16B25D683}" presName="textRec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D4320-1627-453C-9B70-FBF1B4E1837F}" type="presOf" srcId="{821A6A0C-D353-4AA3-B974-DF6B1C9B2F33}" destId="{DC441463-D26D-4B99-8F9D-39EA68A73267}" srcOrd="0" destOrd="0" presId="urn:microsoft.com/office/officeart/2005/8/layout/pList1#1"/>
    <dgm:cxn modelId="{902A27B5-B16C-4A3C-B18C-39B1E6AC3EC8}" type="presOf" srcId="{638A130F-B218-4C4C-A6FD-B2455C9A949C}" destId="{3B82A908-1B8B-46D1-A116-AF66004D2350}" srcOrd="0" destOrd="0" presId="urn:microsoft.com/office/officeart/2005/8/layout/pList1#1"/>
    <dgm:cxn modelId="{F5B3F44A-F24D-4D23-B6E2-FAF1D9C95CC2}" type="presOf" srcId="{3DD65458-4561-4202-9E5F-DA5F1370E1DF}" destId="{68285AC2-C179-417E-A156-FD63B5EA822C}" srcOrd="0" destOrd="0" presId="urn:microsoft.com/office/officeart/2005/8/layout/pList1#1"/>
    <dgm:cxn modelId="{AE4F062F-F223-456D-BEAA-3C52858172DD}" srcId="{F3129EEF-B5EF-4D29-9255-AEA6ABB625DA}" destId="{F479B55E-B3AF-451F-977E-C15D427A1D7A}" srcOrd="0" destOrd="0" parTransId="{87CBE4A9-1606-4FB2-9619-8DDAD14B151B}" sibTransId="{3E15DDD1-827B-4CD3-8182-494EF1CA8371}"/>
    <dgm:cxn modelId="{05A1615C-3B97-4114-B769-8018B24A350A}" srcId="{F3129EEF-B5EF-4D29-9255-AEA6ABB625DA}" destId="{076619E6-BE92-42C4-998A-5C2ADEDCE3E8}" srcOrd="4" destOrd="0" parTransId="{4E6C102C-CEDD-4FBA-861E-66EB0DDF0AB9}" sibTransId="{75FA9A63-CEB6-47D7-B26C-BB4EF5959C10}"/>
    <dgm:cxn modelId="{1265009C-1FC9-4F5C-824B-91E4AB44CF9B}" srcId="{F3129EEF-B5EF-4D29-9255-AEA6ABB625DA}" destId="{A985763F-9378-4868-B50A-0B11F79136FF}" srcOrd="3" destOrd="0" parTransId="{F6698657-E6D8-4E6A-835F-370D2AC12E35}" sibTransId="{3DD65458-4561-4202-9E5F-DA5F1370E1DF}"/>
    <dgm:cxn modelId="{059737ED-B187-4F7A-B3F4-4F801F84396F}" type="presOf" srcId="{A985763F-9378-4868-B50A-0B11F79136FF}" destId="{51FF9609-6B50-4C30-AE88-8D9E443BE75E}" srcOrd="0" destOrd="0" presId="urn:microsoft.com/office/officeart/2005/8/layout/pList1#1"/>
    <dgm:cxn modelId="{C533D956-C2E3-4A6B-BB3F-1487F13354CC}" type="presOf" srcId="{076619E6-BE92-42C4-998A-5C2ADEDCE3E8}" destId="{3E92F8A2-7975-48D6-AD4C-2E504C3B0274}" srcOrd="0" destOrd="0" presId="urn:microsoft.com/office/officeart/2005/8/layout/pList1#1"/>
    <dgm:cxn modelId="{10F488CB-7035-4211-93E7-1BC27C1ECB9D}" type="presOf" srcId="{FA670F65-EDC7-4A7E-BF4C-9FAA96D7E088}" destId="{3630CD05-8DDB-4DD5-B4EE-7E8076C582DD}" srcOrd="0" destOrd="0" presId="urn:microsoft.com/office/officeart/2005/8/layout/pList1#1"/>
    <dgm:cxn modelId="{004A4CA1-F691-4F1A-B409-AB4A82E29981}" srcId="{F3129EEF-B5EF-4D29-9255-AEA6ABB625DA}" destId="{D19D93C0-F7F2-4B28-B033-92E8A0594B63}" srcOrd="1" destOrd="0" parTransId="{BF3BEA38-E294-4579-870A-98D10B50DFD5}" sibTransId="{638A130F-B218-4C4C-A6FD-B2455C9A949C}"/>
    <dgm:cxn modelId="{2B84C586-47DF-4220-914D-6D22E6B76B7B}" srcId="{F3129EEF-B5EF-4D29-9255-AEA6ABB625DA}" destId="{645B2944-59AA-4FA9-9D79-D5E16B25D683}" srcOrd="5" destOrd="0" parTransId="{D4CDDFEF-BB4F-484E-9C17-E6FDBDD582D3}" sibTransId="{D93C96E4-62CC-4D88-8C2A-67D34E14A9F9}"/>
    <dgm:cxn modelId="{4C0F0A0F-41B3-48B8-89D3-2F11E72E9C11}" type="presOf" srcId="{F479B55E-B3AF-451F-977E-C15D427A1D7A}" destId="{CA0E8739-E8C5-4F15-9C31-C7E97EA7316C}" srcOrd="0" destOrd="0" presId="urn:microsoft.com/office/officeart/2005/8/layout/pList1#1"/>
    <dgm:cxn modelId="{D67E56AB-F031-4AEE-BE8B-57132AFC17C3}" type="presOf" srcId="{D19D93C0-F7F2-4B28-B033-92E8A0594B63}" destId="{048DD61A-41A2-4B51-95AA-24F6D8E7E869}" srcOrd="0" destOrd="0" presId="urn:microsoft.com/office/officeart/2005/8/layout/pList1#1"/>
    <dgm:cxn modelId="{FD18CDCC-8BB2-4F3D-BE6B-9917FFB38918}" type="presOf" srcId="{F3129EEF-B5EF-4D29-9255-AEA6ABB625DA}" destId="{47A21EB5-9691-457C-B538-44E99F836C32}" srcOrd="0" destOrd="0" presId="urn:microsoft.com/office/officeart/2005/8/layout/pList1#1"/>
    <dgm:cxn modelId="{08E2B812-B5D5-4907-BAB1-FF4ADDBC9D34}" type="presOf" srcId="{3E15DDD1-827B-4CD3-8182-494EF1CA8371}" destId="{B4C6DD4F-200A-4ACB-A8F2-5E4007E1B815}" srcOrd="0" destOrd="0" presId="urn:microsoft.com/office/officeart/2005/8/layout/pList1#1"/>
    <dgm:cxn modelId="{7C62A42B-9E5B-4469-B720-983D8525E36A}" type="presOf" srcId="{645B2944-59AA-4FA9-9D79-D5E16B25D683}" destId="{CE1B0549-DF8B-40E6-A0B2-559E029947D9}" srcOrd="0" destOrd="0" presId="urn:microsoft.com/office/officeart/2005/8/layout/pList1#1"/>
    <dgm:cxn modelId="{309D91A5-B5C7-4EEA-AA67-6834EC6C9F40}" type="presOf" srcId="{75FA9A63-CEB6-47D7-B26C-BB4EF5959C10}" destId="{6DAC25FF-0EB1-4BF6-AE11-188791704367}" srcOrd="0" destOrd="0" presId="urn:microsoft.com/office/officeart/2005/8/layout/pList1#1"/>
    <dgm:cxn modelId="{3695FE7A-AA6C-4E46-8D15-D90C0461A1C5}" srcId="{F3129EEF-B5EF-4D29-9255-AEA6ABB625DA}" destId="{821A6A0C-D353-4AA3-B974-DF6B1C9B2F33}" srcOrd="2" destOrd="0" parTransId="{B9C9815F-C17D-41D5-B133-2676D038E3BC}" sibTransId="{FA670F65-EDC7-4A7E-BF4C-9FAA96D7E088}"/>
    <dgm:cxn modelId="{445D7F9B-90DE-41CB-BA9F-CB74DE8ADFDA}" type="presParOf" srcId="{47A21EB5-9691-457C-B538-44E99F836C32}" destId="{9A3C2510-38C7-41FB-BF23-7899AA4EF9D2}" srcOrd="0" destOrd="0" presId="urn:microsoft.com/office/officeart/2005/8/layout/pList1#1"/>
    <dgm:cxn modelId="{8ACEFC6E-693F-44C8-9336-45A637C2FEEF}" type="presParOf" srcId="{9A3C2510-38C7-41FB-BF23-7899AA4EF9D2}" destId="{244D1352-1E0F-4521-89B2-369CC0A30C71}" srcOrd="0" destOrd="0" presId="urn:microsoft.com/office/officeart/2005/8/layout/pList1#1"/>
    <dgm:cxn modelId="{23DBBB34-C5E6-4BD4-8973-88C698F2072A}" type="presParOf" srcId="{9A3C2510-38C7-41FB-BF23-7899AA4EF9D2}" destId="{CA0E8739-E8C5-4F15-9C31-C7E97EA7316C}" srcOrd="1" destOrd="0" presId="urn:microsoft.com/office/officeart/2005/8/layout/pList1#1"/>
    <dgm:cxn modelId="{C28F1B31-838C-4261-9EA9-599AD85B38DB}" type="presParOf" srcId="{47A21EB5-9691-457C-B538-44E99F836C32}" destId="{B4C6DD4F-200A-4ACB-A8F2-5E4007E1B815}" srcOrd="1" destOrd="0" presId="urn:microsoft.com/office/officeart/2005/8/layout/pList1#1"/>
    <dgm:cxn modelId="{B37C535B-65EA-43D7-94A0-6A8FEF687E03}" type="presParOf" srcId="{47A21EB5-9691-457C-B538-44E99F836C32}" destId="{0F85B380-22EE-4082-9F8E-850A4C4AC511}" srcOrd="2" destOrd="0" presId="urn:microsoft.com/office/officeart/2005/8/layout/pList1#1"/>
    <dgm:cxn modelId="{53483CAB-9818-47CF-9076-F0AA091F6D7F}" type="presParOf" srcId="{0F85B380-22EE-4082-9F8E-850A4C4AC511}" destId="{2690AC2C-AEB1-43D7-9709-1117AAAD0231}" srcOrd="0" destOrd="0" presId="urn:microsoft.com/office/officeart/2005/8/layout/pList1#1"/>
    <dgm:cxn modelId="{E0A51B93-297B-4CEC-867C-BCB3ED775752}" type="presParOf" srcId="{0F85B380-22EE-4082-9F8E-850A4C4AC511}" destId="{048DD61A-41A2-4B51-95AA-24F6D8E7E869}" srcOrd="1" destOrd="0" presId="urn:microsoft.com/office/officeart/2005/8/layout/pList1#1"/>
    <dgm:cxn modelId="{31C52D8E-B7D0-45BA-9B77-0F3364607B0E}" type="presParOf" srcId="{47A21EB5-9691-457C-B538-44E99F836C32}" destId="{3B82A908-1B8B-46D1-A116-AF66004D2350}" srcOrd="3" destOrd="0" presId="urn:microsoft.com/office/officeart/2005/8/layout/pList1#1"/>
    <dgm:cxn modelId="{F15EAC5C-127F-4376-AEBC-74FFF7B064D2}" type="presParOf" srcId="{47A21EB5-9691-457C-B538-44E99F836C32}" destId="{E5169FAD-39CB-49F8-B0A7-BF5739E2C633}" srcOrd="4" destOrd="0" presId="urn:microsoft.com/office/officeart/2005/8/layout/pList1#1"/>
    <dgm:cxn modelId="{C097A4AF-BFCD-46AF-8F01-92800FACBE5D}" type="presParOf" srcId="{E5169FAD-39CB-49F8-B0A7-BF5739E2C633}" destId="{4F431CC0-7805-42E3-B163-08DD3299AA9C}" srcOrd="0" destOrd="0" presId="urn:microsoft.com/office/officeart/2005/8/layout/pList1#1"/>
    <dgm:cxn modelId="{177F3D4C-9BE1-4BB1-BF8D-B3B12C4E30E0}" type="presParOf" srcId="{E5169FAD-39CB-49F8-B0A7-BF5739E2C633}" destId="{DC441463-D26D-4B99-8F9D-39EA68A73267}" srcOrd="1" destOrd="0" presId="urn:microsoft.com/office/officeart/2005/8/layout/pList1#1"/>
    <dgm:cxn modelId="{CB6A21E6-FBE0-42F3-B57E-6BE073CB8E2B}" type="presParOf" srcId="{47A21EB5-9691-457C-B538-44E99F836C32}" destId="{3630CD05-8DDB-4DD5-B4EE-7E8076C582DD}" srcOrd="5" destOrd="0" presId="urn:microsoft.com/office/officeart/2005/8/layout/pList1#1"/>
    <dgm:cxn modelId="{16CDC758-9590-4973-9A47-2C495C5AE23D}" type="presParOf" srcId="{47A21EB5-9691-457C-B538-44E99F836C32}" destId="{B11891F2-C4B2-4BC3-AB25-9F4153C25850}" srcOrd="6" destOrd="0" presId="urn:microsoft.com/office/officeart/2005/8/layout/pList1#1"/>
    <dgm:cxn modelId="{BB8EEC25-F901-458E-82A5-907B4E9D8562}" type="presParOf" srcId="{B11891F2-C4B2-4BC3-AB25-9F4153C25850}" destId="{9CB8E284-9338-4829-A5FD-011B6F1A55C9}" srcOrd="0" destOrd="0" presId="urn:microsoft.com/office/officeart/2005/8/layout/pList1#1"/>
    <dgm:cxn modelId="{07A5920A-1F62-45FD-94BE-DB86033139AA}" type="presParOf" srcId="{B11891F2-C4B2-4BC3-AB25-9F4153C25850}" destId="{51FF9609-6B50-4C30-AE88-8D9E443BE75E}" srcOrd="1" destOrd="0" presId="urn:microsoft.com/office/officeart/2005/8/layout/pList1#1"/>
    <dgm:cxn modelId="{D814DFCA-9C17-45DB-8107-865098F8B65E}" type="presParOf" srcId="{47A21EB5-9691-457C-B538-44E99F836C32}" destId="{68285AC2-C179-417E-A156-FD63B5EA822C}" srcOrd="7" destOrd="0" presId="urn:microsoft.com/office/officeart/2005/8/layout/pList1#1"/>
    <dgm:cxn modelId="{0DA66B2F-F985-46D9-A6D4-422CD2316424}" type="presParOf" srcId="{47A21EB5-9691-457C-B538-44E99F836C32}" destId="{28073C79-1465-4D13-9E0E-A4DBD164D27B}" srcOrd="8" destOrd="0" presId="urn:microsoft.com/office/officeart/2005/8/layout/pList1#1"/>
    <dgm:cxn modelId="{29DFA619-9A94-4235-A50D-710BF827F42A}" type="presParOf" srcId="{28073C79-1465-4D13-9E0E-A4DBD164D27B}" destId="{BAE0757D-65E7-4E02-B1B1-1F0EAB9F80C4}" srcOrd="0" destOrd="0" presId="urn:microsoft.com/office/officeart/2005/8/layout/pList1#1"/>
    <dgm:cxn modelId="{37FDAA49-690C-404A-AE22-ED3B403C97E0}" type="presParOf" srcId="{28073C79-1465-4D13-9E0E-A4DBD164D27B}" destId="{3E92F8A2-7975-48D6-AD4C-2E504C3B0274}" srcOrd="1" destOrd="0" presId="urn:microsoft.com/office/officeart/2005/8/layout/pList1#1"/>
    <dgm:cxn modelId="{3754D9B9-EBF5-4864-9218-3926929ECDE3}" type="presParOf" srcId="{47A21EB5-9691-457C-B538-44E99F836C32}" destId="{6DAC25FF-0EB1-4BF6-AE11-188791704367}" srcOrd="9" destOrd="0" presId="urn:microsoft.com/office/officeart/2005/8/layout/pList1#1"/>
    <dgm:cxn modelId="{5EEF5109-21D8-450A-B82E-C7C4921F706F}" type="presParOf" srcId="{47A21EB5-9691-457C-B538-44E99F836C32}" destId="{A0F3D9C9-21D1-4522-8537-3D01BF5ACEDE}" srcOrd="10" destOrd="0" presId="urn:microsoft.com/office/officeart/2005/8/layout/pList1#1"/>
    <dgm:cxn modelId="{B4D9D8A4-A2F0-4718-8E09-1FB188332EC1}" type="presParOf" srcId="{A0F3D9C9-21D1-4522-8537-3D01BF5ACEDE}" destId="{A9D2EA72-A16C-4039-8354-4D7B58CD649D}" srcOrd="0" destOrd="0" presId="urn:microsoft.com/office/officeart/2005/8/layout/pList1#1"/>
    <dgm:cxn modelId="{CD989212-ED88-4D5B-9225-471966FFDF92}" type="presParOf" srcId="{A0F3D9C9-21D1-4522-8537-3D01BF5ACEDE}" destId="{CE1B0549-DF8B-40E6-A0B2-559E029947D9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99CB0-BFF6-4BC2-9E9B-F026F55DF76F}">
      <dsp:nvSpPr>
        <dsp:cNvPr id="0" name=""/>
        <dsp:cNvSpPr/>
      </dsp:nvSpPr>
      <dsp:spPr>
        <a:xfrm>
          <a:off x="0" y="2186"/>
          <a:ext cx="3643339" cy="13520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2">
                  <a:lumMod val="25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9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9601" y="41787"/>
        <a:ext cx="3564137" cy="1272875"/>
      </dsp:txXfrm>
    </dsp:sp>
    <dsp:sp modelId="{B9B12403-B272-4F5D-9EE5-D1A7A3B64E27}">
      <dsp:nvSpPr>
        <dsp:cNvPr id="0" name=""/>
        <dsp:cNvSpPr/>
      </dsp:nvSpPr>
      <dsp:spPr>
        <a:xfrm rot="5400000">
          <a:off x="1576046" y="1387013"/>
          <a:ext cx="491245" cy="589494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644821" y="1436138"/>
        <a:ext cx="353696" cy="343872"/>
      </dsp:txXfrm>
    </dsp:sp>
    <dsp:sp modelId="{14775234-A531-4B22-8BE9-70F522A4C5D6}">
      <dsp:nvSpPr>
        <dsp:cNvPr id="0" name=""/>
        <dsp:cNvSpPr/>
      </dsp:nvSpPr>
      <dsp:spPr>
        <a:xfrm>
          <a:off x="0" y="2009257"/>
          <a:ext cx="3643339" cy="130998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2">
                  <a:lumMod val="25000"/>
                </a:schemeClr>
              </a:solidFill>
            </a:rPr>
            <a:t>Бюджеты субъектов Российской Федерации</a:t>
          </a:r>
          <a:endParaRPr lang="ru-RU" sz="19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8368" y="2047625"/>
        <a:ext cx="3566603" cy="1233251"/>
      </dsp:txXfrm>
    </dsp:sp>
    <dsp:sp modelId="{682488E0-78B7-4008-B554-0D1F6ABC1B4E}">
      <dsp:nvSpPr>
        <dsp:cNvPr id="0" name=""/>
        <dsp:cNvSpPr/>
      </dsp:nvSpPr>
      <dsp:spPr>
        <a:xfrm rot="5400000">
          <a:off x="1634775" y="3373345"/>
          <a:ext cx="491245" cy="589494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solidFill>
            <a:srgbClr val="FF99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703550" y="3422470"/>
        <a:ext cx="353696" cy="343872"/>
      </dsp:txXfrm>
    </dsp:sp>
    <dsp:sp modelId="{A0802A4D-10CF-4F2E-9019-4714A3A2E843}">
      <dsp:nvSpPr>
        <dsp:cNvPr id="0" name=""/>
        <dsp:cNvSpPr/>
      </dsp:nvSpPr>
      <dsp:spPr>
        <a:xfrm>
          <a:off x="0" y="3974238"/>
          <a:ext cx="3643339" cy="130998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2">
                  <a:lumMod val="25000"/>
                </a:schemeClr>
              </a:solidFill>
            </a:rPr>
            <a:t>Местные бюджеты</a:t>
          </a:r>
          <a:endParaRPr lang="ru-RU" sz="19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8368" y="4012606"/>
        <a:ext cx="3566603" cy="12332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D32D5-566F-47DE-9986-C76C062DE235}">
      <dsp:nvSpPr>
        <dsp:cNvPr id="0" name=""/>
        <dsp:cNvSpPr/>
      </dsp:nvSpPr>
      <dsp:spPr>
        <a:xfrm>
          <a:off x="214320" y="0"/>
          <a:ext cx="7896542" cy="2857519"/>
        </a:xfrm>
        <a:prstGeom prst="leftRightRibbon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C50F0-1529-4B7A-8F80-6C9DD42D9D85}">
      <dsp:nvSpPr>
        <dsp:cNvPr id="0" name=""/>
        <dsp:cNvSpPr/>
      </dsp:nvSpPr>
      <dsp:spPr>
        <a:xfrm>
          <a:off x="1406403" y="683322"/>
          <a:ext cx="2357454" cy="11173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2012 году произведено погашение привлечённых кредитных средств в сумме 501,8 млн. руб.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406403" y="683322"/>
        <a:ext cx="2357454" cy="1117319"/>
      </dsp:txXfrm>
    </dsp:sp>
    <dsp:sp modelId="{A51E4F21-506F-4583-A71F-7FF1F244AB1A}">
      <dsp:nvSpPr>
        <dsp:cNvPr id="0" name=""/>
        <dsp:cNvSpPr/>
      </dsp:nvSpPr>
      <dsp:spPr>
        <a:xfrm>
          <a:off x="4000528" y="1092611"/>
          <a:ext cx="3064383" cy="11219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2012 году для погашения дефицита бюджета города привлечены кредитные средства в сумме 506,6 млн.руб</a:t>
          </a:r>
          <a:r>
            <a:rPr lang="ru-RU" sz="2400" kern="1200" dirty="0" smtClean="0">
              <a:solidFill>
                <a:schemeClr val="tx1"/>
              </a:solidFill>
            </a:rPr>
            <a:t>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000528" y="1092611"/>
        <a:ext cx="3064383" cy="1121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E4B9B-5119-48C7-8920-1AAE76703F81}">
      <dsp:nvSpPr>
        <dsp:cNvPr id="0" name=""/>
        <dsp:cNvSpPr/>
      </dsp:nvSpPr>
      <dsp:spPr>
        <a:xfrm>
          <a:off x="0" y="0"/>
          <a:ext cx="3429024" cy="741200"/>
        </a:xfrm>
        <a:prstGeom prst="roundRect">
          <a:avLst/>
        </a:prstGeom>
        <a:solidFill>
          <a:schemeClr val="bg2">
            <a:lumMod val="75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Участники бюджетного процесса города –курорта Сочи:</a:t>
          </a:r>
          <a:endParaRPr lang="ru-RU" sz="1400" b="1" kern="1200" dirty="0"/>
        </a:p>
      </dsp:txBody>
      <dsp:txXfrm>
        <a:off x="36182" y="36182"/>
        <a:ext cx="3356660" cy="668836"/>
      </dsp:txXfrm>
    </dsp:sp>
    <dsp:sp modelId="{6F5EED35-193C-463F-BBB7-9D8487D61384}">
      <dsp:nvSpPr>
        <dsp:cNvPr id="0" name=""/>
        <dsp:cNvSpPr/>
      </dsp:nvSpPr>
      <dsp:spPr>
        <a:xfrm>
          <a:off x="0" y="742288"/>
          <a:ext cx="3429024" cy="412339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Городское Собрание Сочи</a:t>
          </a:r>
          <a:endParaRPr lang="ru-RU" sz="1200" b="1" kern="1200" dirty="0"/>
        </a:p>
      </dsp:txBody>
      <dsp:txXfrm>
        <a:off x="20129" y="762417"/>
        <a:ext cx="3388766" cy="372081"/>
      </dsp:txXfrm>
    </dsp:sp>
    <dsp:sp modelId="{763AE90E-E2FE-40CF-B7B2-C55AF5C11796}">
      <dsp:nvSpPr>
        <dsp:cNvPr id="0" name=""/>
        <dsp:cNvSpPr/>
      </dsp:nvSpPr>
      <dsp:spPr>
        <a:xfrm>
          <a:off x="0" y="1138460"/>
          <a:ext cx="3429024" cy="369960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Глава города Сочи</a:t>
          </a:r>
          <a:endParaRPr lang="ru-RU" sz="1200" b="1" kern="1200" dirty="0"/>
        </a:p>
      </dsp:txBody>
      <dsp:txXfrm>
        <a:off x="18060" y="1156520"/>
        <a:ext cx="3392904" cy="333840"/>
      </dsp:txXfrm>
    </dsp:sp>
    <dsp:sp modelId="{CDE01852-218B-44C6-8502-765D1A6E7928}">
      <dsp:nvSpPr>
        <dsp:cNvPr id="0" name=""/>
        <dsp:cNvSpPr/>
      </dsp:nvSpPr>
      <dsp:spPr>
        <a:xfrm>
          <a:off x="0" y="1443435"/>
          <a:ext cx="3429024" cy="286799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Администрация города Сочи</a:t>
          </a:r>
          <a:endParaRPr lang="ru-RU" sz="1200" b="1" kern="1200" dirty="0"/>
        </a:p>
      </dsp:txBody>
      <dsp:txXfrm>
        <a:off x="14000" y="1457435"/>
        <a:ext cx="3401024" cy="258799"/>
      </dsp:txXfrm>
    </dsp:sp>
    <dsp:sp modelId="{AC58B1CC-577F-4649-A0E1-7119ECF8D3D9}">
      <dsp:nvSpPr>
        <dsp:cNvPr id="0" name=""/>
        <dsp:cNvSpPr/>
      </dsp:nvSpPr>
      <dsp:spPr>
        <a:xfrm>
          <a:off x="0" y="1714456"/>
          <a:ext cx="3429024" cy="488343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Управление по финансам, бюджету и контролю администрации города Сочи</a:t>
          </a:r>
          <a:endParaRPr lang="ru-RU" sz="1200" b="1" kern="1200" dirty="0"/>
        </a:p>
      </dsp:txBody>
      <dsp:txXfrm>
        <a:off x="23839" y="1738295"/>
        <a:ext cx="3381346" cy="440665"/>
      </dsp:txXfrm>
    </dsp:sp>
    <dsp:sp modelId="{464610EB-A87C-4F74-A0D6-9340F070D04E}">
      <dsp:nvSpPr>
        <dsp:cNvPr id="0" name=""/>
        <dsp:cNvSpPr/>
      </dsp:nvSpPr>
      <dsp:spPr>
        <a:xfrm>
          <a:off x="0" y="2143330"/>
          <a:ext cx="3429024" cy="355952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Контрольно- счётная палата города Сочи</a:t>
          </a:r>
          <a:endParaRPr lang="ru-RU" sz="1200" b="1" kern="1200" dirty="0"/>
        </a:p>
      </dsp:txBody>
      <dsp:txXfrm>
        <a:off x="17376" y="2160706"/>
        <a:ext cx="3394272" cy="321200"/>
      </dsp:txXfrm>
    </dsp:sp>
    <dsp:sp modelId="{1B1E5D96-23E9-4356-89F9-77A159AE4323}">
      <dsp:nvSpPr>
        <dsp:cNvPr id="0" name=""/>
        <dsp:cNvSpPr/>
      </dsp:nvSpPr>
      <dsp:spPr>
        <a:xfrm>
          <a:off x="0" y="2500700"/>
          <a:ext cx="3429024" cy="383990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Главные распорядители, распорядители и получатели средств бюджета города</a:t>
          </a:r>
          <a:endParaRPr lang="ru-RU" sz="1200" b="1" kern="1200" dirty="0"/>
        </a:p>
      </dsp:txBody>
      <dsp:txXfrm>
        <a:off x="18745" y="2519445"/>
        <a:ext cx="3391534" cy="346500"/>
      </dsp:txXfrm>
    </dsp:sp>
    <dsp:sp modelId="{362F05DB-AE60-4896-B8AA-64280775389B}">
      <dsp:nvSpPr>
        <dsp:cNvPr id="0" name=""/>
        <dsp:cNvSpPr/>
      </dsp:nvSpPr>
      <dsp:spPr>
        <a:xfrm>
          <a:off x="0" y="2929569"/>
          <a:ext cx="3429024" cy="368670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Главные администраторы и администраторы доходов бюджета города Сочи</a:t>
          </a:r>
          <a:endParaRPr lang="ru-RU" sz="1200" b="1" kern="1200" dirty="0"/>
        </a:p>
      </dsp:txBody>
      <dsp:txXfrm>
        <a:off x="17997" y="2947566"/>
        <a:ext cx="3393030" cy="332676"/>
      </dsp:txXfrm>
    </dsp:sp>
    <dsp:sp modelId="{545B4633-A5CE-474D-A019-117BAC360587}">
      <dsp:nvSpPr>
        <dsp:cNvPr id="0" name=""/>
        <dsp:cNvSpPr/>
      </dsp:nvSpPr>
      <dsp:spPr>
        <a:xfrm>
          <a:off x="0" y="3341647"/>
          <a:ext cx="3429024" cy="443979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Главные администраторы и администраторы источников финансирования дефицита бюджета города Сочи</a:t>
          </a:r>
          <a:endParaRPr lang="ru-RU" sz="1200" b="1" kern="1200" dirty="0"/>
        </a:p>
      </dsp:txBody>
      <dsp:txXfrm>
        <a:off x="21673" y="3363320"/>
        <a:ext cx="3385678" cy="400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B8AB5-4F66-4173-9A09-47B6CD6D9842}">
      <dsp:nvSpPr>
        <dsp:cNvPr id="0" name=""/>
        <dsp:cNvSpPr/>
      </dsp:nvSpPr>
      <dsp:spPr>
        <a:xfrm rot="5400000">
          <a:off x="4619095" y="-2610752"/>
          <a:ext cx="1843305" cy="7206503"/>
        </a:xfrm>
        <a:prstGeom prst="round2Same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 </a:t>
          </a:r>
          <a:r>
            <a:rPr lang="ru-RU" sz="900" kern="1200" dirty="0" smtClean="0"/>
            <a:t>Мероприятия краевой и городской целевых программ по энергосбережению и повышению энергетической эффективности  19 074,7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Адресная программа МО город-курорт Сочи по переселению граждан из аварийного жилищного фонда на 2011-2012 годы 99 444,0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Предоставление жилых помещений детям- сиротам за счёт краевого бюджета  29 318,9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Мероприятия городской целевой программы « Модернизация ЖКХ города Сочи на 2012-2014 годы»  139 742,1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Предоставление субсидии на возмещение затрат специализированным организациям по проведению обследования многоквартирных домов, на предмет признания их аварийными 2 821,4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Прочие мероприятия ( обустройство детских и спортивных площадок, придомовых территорий) 10 673,3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Мероприятия городской целевой программы « Жилище» на 2011-2015 годы  61 150 ,8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Программа социально- экономического развития города Сочи на 2009-2013 годы 4 978,4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1 647 725,0 тыс. рублей.</a:t>
          </a:r>
          <a:endParaRPr lang="ru-RU" sz="900" kern="1200" dirty="0"/>
        </a:p>
      </dsp:txBody>
      <dsp:txXfrm rot="-5400000">
        <a:off x="1937497" y="160829"/>
        <a:ext cx="7116520" cy="1663339"/>
      </dsp:txXfrm>
    </dsp:sp>
    <dsp:sp modelId="{30550409-572A-4FAE-99B2-8865661A34A9}">
      <dsp:nvSpPr>
        <dsp:cNvPr id="0" name=""/>
        <dsp:cNvSpPr/>
      </dsp:nvSpPr>
      <dsp:spPr>
        <a:xfrm>
          <a:off x="74849" y="340838"/>
          <a:ext cx="1743990" cy="1168718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Жилищное хозяйство </a:t>
          </a:r>
          <a:endParaRPr lang="ru-RU" sz="1800" kern="1200" dirty="0"/>
        </a:p>
      </dsp:txBody>
      <dsp:txXfrm>
        <a:off x="131901" y="397890"/>
        <a:ext cx="1629886" cy="1054614"/>
      </dsp:txXfrm>
    </dsp:sp>
    <dsp:sp modelId="{A2618ABA-E83C-4B72-B584-E3AABAFCC02C}">
      <dsp:nvSpPr>
        <dsp:cNvPr id="0" name=""/>
        <dsp:cNvSpPr/>
      </dsp:nvSpPr>
      <dsp:spPr>
        <a:xfrm rot="5400000">
          <a:off x="4817891" y="-870573"/>
          <a:ext cx="1499450" cy="7152765"/>
        </a:xfrm>
        <a:prstGeom prst="round2Same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 </a:t>
          </a:r>
          <a:r>
            <a:rPr lang="ru-RU" sz="900" kern="1200" dirty="0" smtClean="0"/>
            <a:t>Приобретение оборудования для капитального ремонта муниципальных котельных 2 769,5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Предоставление субсидий населению по оплате услуг газоснабжения сжиженным углеводородным газом  9 562,6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Мероприятия городской целевой программы « Модернизация ЖКХ города Сочи на 2012-2014 годы» 41 406,2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Краевая целевая программа « Газификация Краснодарского края» (2012-2016 годы) 15 564,9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 Мероприятия городской целевой программы « Жилище» на 2011-2015 годы  1 427,9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Программа социально- экономического развития города Сочи на 2009-2013 годы 71 540,4 тыс. рублей;</a:t>
          </a:r>
          <a:endParaRPr lang="ru-RU" sz="9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4 930 254,3 тыс. рублей;</a:t>
          </a:r>
          <a:endParaRPr lang="ru-RU" sz="900" kern="1200" dirty="0"/>
        </a:p>
      </dsp:txBody>
      <dsp:txXfrm rot="-5400000">
        <a:off x="1991234" y="2029281"/>
        <a:ext cx="7079568" cy="1353056"/>
      </dsp:txXfrm>
    </dsp:sp>
    <dsp:sp modelId="{A5F11171-4CCE-49CD-99E0-3A996EA4C93D}">
      <dsp:nvSpPr>
        <dsp:cNvPr id="0" name=""/>
        <dsp:cNvSpPr/>
      </dsp:nvSpPr>
      <dsp:spPr>
        <a:xfrm>
          <a:off x="0" y="1900513"/>
          <a:ext cx="1990501" cy="1176606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Коммунальное хозяйство</a:t>
          </a:r>
          <a:endParaRPr lang="ru-RU" sz="1600" kern="1200" dirty="0"/>
        </a:p>
      </dsp:txBody>
      <dsp:txXfrm>
        <a:off x="57437" y="1957950"/>
        <a:ext cx="1875627" cy="1061732"/>
      </dsp:txXfrm>
    </dsp:sp>
    <dsp:sp modelId="{4A7F1953-E7C2-4544-8F11-B7165605EAA6}">
      <dsp:nvSpPr>
        <dsp:cNvPr id="0" name=""/>
        <dsp:cNvSpPr/>
      </dsp:nvSpPr>
      <dsp:spPr>
        <a:xfrm rot="5400000">
          <a:off x="4445786" y="1038903"/>
          <a:ext cx="2241611" cy="7154815"/>
        </a:xfrm>
        <a:prstGeom prst="round2SameRect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 </a:t>
          </a:r>
          <a:r>
            <a:rPr lang="ru-RU" sz="900" kern="1200" dirty="0" smtClean="0"/>
            <a:t>Содержание и ремонт установок наружного освещения 134 547,0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Озеленение территории города 144 990,9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Содержание мест захоронения 7 395,0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Прочие мероприятия ( содержание пляжей, туалетов, фонтанов, сан. очистка города и т.д.) 42 130,3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Мероприятия городской целевой программы « Модернизация, развитие и капитальный ремонт систем наружного освещения города Сочи на 2012-2014 годы» 81 967,6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Мероприятия городской целевой программы « Модернизация ЖКХ города Сочи на 2012-2014 годы» 1 550,0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Мероприятия городской целевой программы « Развитие санаторно-курортного и туристского комплекса города Сочи на 2009-2013 годы» 2 494,0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Программа социально- экономического развития города Сочи на 2009-2013 годы» 42 449,7 тыс. рублей;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Поощрение победителей краевого конкурса на звание «Лучший орган территориального общественного самоуправления» 493,1 тыс. рублей.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Реализация краевой и городской целевой программы « Обеспечение строительства и развития города Сочи как горноклиматического и бальнеологического курорта» 203 321,7  тыс. рублей;</a:t>
          </a:r>
          <a:endParaRPr lang="ru-RU" sz="900" kern="1200" dirty="0"/>
        </a:p>
      </dsp:txBody>
      <dsp:txXfrm rot="-5400000">
        <a:off x="1989184" y="3604931"/>
        <a:ext cx="7045389" cy="2022759"/>
      </dsp:txXfrm>
    </dsp:sp>
    <dsp:sp modelId="{EF1451CE-CC6F-477B-BBAE-B46B633ED8F1}">
      <dsp:nvSpPr>
        <dsp:cNvPr id="0" name=""/>
        <dsp:cNvSpPr/>
      </dsp:nvSpPr>
      <dsp:spPr>
        <a:xfrm>
          <a:off x="267" y="3602748"/>
          <a:ext cx="1988419" cy="1197028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Благоустройство</a:t>
          </a:r>
          <a:endParaRPr lang="ru-RU" sz="1400" kern="1200" dirty="0"/>
        </a:p>
      </dsp:txBody>
      <dsp:txXfrm>
        <a:off x="58701" y="3661182"/>
        <a:ext cx="1871551" cy="1080160"/>
      </dsp:txXfrm>
    </dsp:sp>
    <dsp:sp modelId="{A4A5BE25-3376-4A86-9C72-42FCBE190D09}">
      <dsp:nvSpPr>
        <dsp:cNvPr id="0" name=""/>
        <dsp:cNvSpPr/>
      </dsp:nvSpPr>
      <dsp:spPr>
        <a:xfrm rot="5400000">
          <a:off x="5443434" y="2380711"/>
          <a:ext cx="255100" cy="7141910"/>
        </a:xfrm>
        <a:prstGeom prst="round2Same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Содержание органов местного самоуправления и подведомственных учреждений в области ЖКХ 70 935,6 тыс. рублей.</a:t>
          </a:r>
          <a:endParaRPr lang="ru-RU" sz="900" kern="1200" dirty="0"/>
        </a:p>
      </dsp:txBody>
      <dsp:txXfrm rot="-5400000">
        <a:off x="2000030" y="5836569"/>
        <a:ext cx="7129457" cy="230194"/>
      </dsp:txXfrm>
    </dsp:sp>
    <dsp:sp modelId="{F3F7B5E7-C48B-4932-A978-24362301ED35}">
      <dsp:nvSpPr>
        <dsp:cNvPr id="0" name=""/>
        <dsp:cNvSpPr/>
      </dsp:nvSpPr>
      <dsp:spPr>
        <a:xfrm>
          <a:off x="0" y="5650142"/>
          <a:ext cx="1996311" cy="457071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Другие вопросы в области ЖКХ</a:t>
          </a:r>
          <a:endParaRPr lang="ru-RU" sz="1300" kern="1200" dirty="0"/>
        </a:p>
      </dsp:txBody>
      <dsp:txXfrm>
        <a:off x="22312" y="5672454"/>
        <a:ext cx="1951687" cy="4124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121B0-A3A5-4C31-A03C-638BDA600CBF}">
      <dsp:nvSpPr>
        <dsp:cNvPr id="0" name=""/>
        <dsp:cNvSpPr/>
      </dsp:nvSpPr>
      <dsp:spPr>
        <a:xfrm rot="5400000">
          <a:off x="5096224" y="-2938345"/>
          <a:ext cx="1039160" cy="7056387"/>
        </a:xfrm>
        <a:prstGeom prst="round2SameRect">
          <a:avLst/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77 детских дошкольных учреждений (15 079 детей);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72 школы ( включая школы- детские сады) ( 42 127 детей);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47 внешкольных учреждений: центры творчества, спортивные школы, музыкальные и художественные школы ( 37 348 детей);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2 учреждения по работе с молодёжью;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другие учреждения по предоставлению услуг в сфере образования;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краевые субсидии на решение социально- значимых вопросов отрасли « Образование» </a:t>
          </a:r>
          <a:endParaRPr lang="ru-RU" sz="1000" kern="1200" dirty="0"/>
        </a:p>
      </dsp:txBody>
      <dsp:txXfrm rot="-5400000">
        <a:off x="2087611" y="120996"/>
        <a:ext cx="7005659" cy="937704"/>
      </dsp:txXfrm>
    </dsp:sp>
    <dsp:sp modelId="{0A1B6EA2-FABF-49F5-A43B-59C267E5EA73}">
      <dsp:nvSpPr>
        <dsp:cNvPr id="0" name=""/>
        <dsp:cNvSpPr/>
      </dsp:nvSpPr>
      <dsp:spPr>
        <a:xfrm>
          <a:off x="218" y="0"/>
          <a:ext cx="2085134" cy="1154174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Расходы на выполнение муниципальных заданий, а также капитальный ремонт и приобретение  имущества-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2 870 767,3 тыс. рублей</a:t>
          </a:r>
          <a:endParaRPr lang="ru-RU" sz="1100" kern="1200" dirty="0"/>
        </a:p>
      </dsp:txBody>
      <dsp:txXfrm>
        <a:off x="56560" y="56342"/>
        <a:ext cx="1972450" cy="1041490"/>
      </dsp:txXfrm>
    </dsp:sp>
    <dsp:sp modelId="{F3AC1469-AAF9-428C-A50B-654C7FCFCB6D}">
      <dsp:nvSpPr>
        <dsp:cNvPr id="0" name=""/>
        <dsp:cNvSpPr/>
      </dsp:nvSpPr>
      <dsp:spPr>
        <a:xfrm rot="5400000">
          <a:off x="4980666" y="-1765980"/>
          <a:ext cx="1193313" cy="7133332"/>
        </a:xfrm>
        <a:prstGeom prst="round2SameRect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0" rIns="247650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Различными видами отдыха, оздоровления и занятости охвачено 12 466 сочинских детей;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Обеспечение безопасности образовательных учреждений города;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Частичная компенсация удорожания стоимости питания учащихся и педагогов школ;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ремонт пищеблоков, спортивных залов; капитальный ремонт детских садов №166,87, школ №4,28,55,26, гимназии №15, благоустройство территории школы № 77;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строительство и приобретение оборудования для универсального спорткомплекса по ул. Калараш в Лазаревском районе;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проектирование универсального спорткомплекса с плавательным бассейном по ул. Чекменёва,45;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</a:t>
          </a:r>
          <a:r>
            <a:rPr lang="ru-RU" sz="900" kern="1200" dirty="0" err="1" smtClean="0"/>
            <a:t>Софинансирование</a:t>
          </a:r>
          <a:r>
            <a:rPr lang="ru-RU" sz="900" kern="1200" dirty="0" smtClean="0"/>
            <a:t> краевых целевых программ.</a:t>
          </a:r>
          <a:endParaRPr lang="ru-RU" sz="900" kern="1200" dirty="0"/>
        </a:p>
      </dsp:txBody>
      <dsp:txXfrm rot="-5400000">
        <a:off x="2010657" y="1262282"/>
        <a:ext cx="7075079" cy="1076807"/>
      </dsp:txXfrm>
    </dsp:sp>
    <dsp:sp modelId="{488C2DBD-EED4-45F2-B07A-4B08E4094026}">
      <dsp:nvSpPr>
        <dsp:cNvPr id="0" name=""/>
        <dsp:cNvSpPr/>
      </dsp:nvSpPr>
      <dsp:spPr>
        <a:xfrm>
          <a:off x="0" y="1198466"/>
          <a:ext cx="2008744" cy="129381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Реализация городских целевых программ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585 916,8 тыс. рублей</a:t>
          </a:r>
          <a:endParaRPr lang="ru-RU" sz="1100" kern="1200" dirty="0"/>
        </a:p>
      </dsp:txBody>
      <dsp:txXfrm>
        <a:off x="63159" y="1261625"/>
        <a:ext cx="1882426" cy="1167494"/>
      </dsp:txXfrm>
    </dsp:sp>
    <dsp:sp modelId="{9FC8A7BA-2593-4F88-8249-D01154379D06}">
      <dsp:nvSpPr>
        <dsp:cNvPr id="0" name=""/>
        <dsp:cNvSpPr/>
      </dsp:nvSpPr>
      <dsp:spPr>
        <a:xfrm rot="5400000">
          <a:off x="4312866" y="-403543"/>
          <a:ext cx="1814461" cy="7847794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Выплата премий победителям конкурса детских садов, внедряющих инновационные образовательные программы;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Доплаты педагогическим работникам детских садов;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Частичная компенсация удорожания стоимости питания учащихся и педагогов школ;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введение ставок педагогов дополнительного образования для работы с детьми в вечернее и каникулярное время;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организация отдыха и оздоровления детей города Сочи в краевых профильных сменах на базе оздоровительных организациях в Краснодарского края;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формирование сети базовых учреждений, обеспечивающих совместное обучение инвалидов и лиц, не имеющих нарушений развития;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оснащение образовательных учреждений системами автоматической пожарной сигнализации;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капитальный ремонт спортивных площадок;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строительство детского сада на 140 мест по ул. Таврической Адлерского района, центра детского и юношеского спорта по ул. Парковой, блоков детских дошкольных учреждений на территории детских садов № 84,49,83;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строительство универсального спортивного комплекса по ул. Калараш Лазаревского района.</a:t>
          </a:r>
          <a:endParaRPr lang="ru-RU" sz="900" kern="1200" dirty="0"/>
        </a:p>
      </dsp:txBody>
      <dsp:txXfrm rot="-5400000">
        <a:off x="1296200" y="2701698"/>
        <a:ext cx="7759219" cy="1637311"/>
      </dsp:txXfrm>
    </dsp:sp>
    <dsp:sp modelId="{CEE225CD-2229-432F-B87D-0892386D826E}">
      <dsp:nvSpPr>
        <dsp:cNvPr id="0" name=""/>
        <dsp:cNvSpPr/>
      </dsp:nvSpPr>
      <dsp:spPr>
        <a:xfrm>
          <a:off x="0" y="2714645"/>
          <a:ext cx="1295768" cy="136146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Реализация краевых целевых программ –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413 827,0 тыс. рублей</a:t>
          </a:r>
          <a:endParaRPr lang="ru-RU" sz="1100" kern="1200" dirty="0"/>
        </a:p>
      </dsp:txBody>
      <dsp:txXfrm>
        <a:off x="63254" y="2777899"/>
        <a:ext cx="1169260" cy="1234960"/>
      </dsp:txXfrm>
    </dsp:sp>
    <dsp:sp modelId="{7C3B7566-7D05-4492-ADF0-4C57FEDFADDB}">
      <dsp:nvSpPr>
        <dsp:cNvPr id="0" name=""/>
        <dsp:cNvSpPr/>
      </dsp:nvSpPr>
      <dsp:spPr>
        <a:xfrm rot="5400000">
          <a:off x="5306834" y="1188262"/>
          <a:ext cx="393400" cy="7280930"/>
        </a:xfrm>
        <a:prstGeom prst="round2SameRect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Приобретение спортивного и технологического оборудования, проведение капитального ремонта, текущего ремонта пищеблоков, оборудования локальными вычислительными сетями, пополнение фондов школьных библиотек, повышение квалификации педагогических работников школ.</a:t>
          </a:r>
          <a:endParaRPr lang="ru-RU" sz="900" kern="1200" dirty="0"/>
        </a:p>
      </dsp:txBody>
      <dsp:txXfrm rot="-5400000">
        <a:off x="1863069" y="4651231"/>
        <a:ext cx="7261726" cy="354992"/>
      </dsp:txXfrm>
    </dsp:sp>
    <dsp:sp modelId="{7A2B2D71-C466-4A9E-898B-3F1DF421E04D}">
      <dsp:nvSpPr>
        <dsp:cNvPr id="0" name=""/>
        <dsp:cNvSpPr/>
      </dsp:nvSpPr>
      <dsp:spPr>
        <a:xfrm>
          <a:off x="0" y="4487821"/>
          <a:ext cx="1861597" cy="655497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Модернизация региональных систем общего образования-         83 918,4 тыс. рублей</a:t>
          </a:r>
          <a:endParaRPr lang="ru-RU" sz="1000" kern="1200" dirty="0"/>
        </a:p>
      </dsp:txBody>
      <dsp:txXfrm>
        <a:off x="31999" y="4519820"/>
        <a:ext cx="1797599" cy="591499"/>
      </dsp:txXfrm>
    </dsp:sp>
    <dsp:sp modelId="{E6B5546C-AC67-40F1-B5D0-2199A7477291}">
      <dsp:nvSpPr>
        <dsp:cNvPr id="0" name=""/>
        <dsp:cNvSpPr/>
      </dsp:nvSpPr>
      <dsp:spPr>
        <a:xfrm rot="5400000">
          <a:off x="5298166" y="1800552"/>
          <a:ext cx="431402" cy="7260248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Выплата вознаграждения за выполнение функций классного руководителя</a:t>
          </a:r>
          <a:endParaRPr lang="ru-RU" sz="1000" kern="1200" dirty="0"/>
        </a:p>
      </dsp:txBody>
      <dsp:txXfrm rot="-5400000">
        <a:off x="1883744" y="5236034"/>
        <a:ext cx="7239189" cy="389284"/>
      </dsp:txXfrm>
    </dsp:sp>
    <dsp:sp modelId="{945F6139-4D2A-43AE-92D8-35A0F1FC0A7E}">
      <dsp:nvSpPr>
        <dsp:cNvPr id="0" name=""/>
        <dsp:cNvSpPr/>
      </dsp:nvSpPr>
      <dsp:spPr>
        <a:xfrm>
          <a:off x="0" y="5064648"/>
          <a:ext cx="1863510" cy="721104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Национальный проект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 Образование»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25 332,7 тыс. рублей</a:t>
          </a:r>
          <a:endParaRPr lang="ru-RU" sz="1100" kern="1200" dirty="0"/>
        </a:p>
      </dsp:txBody>
      <dsp:txXfrm>
        <a:off x="35201" y="5099849"/>
        <a:ext cx="1793108" cy="6507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D1A31-D12D-4B0B-9165-B9E3595BEA5B}">
      <dsp:nvSpPr>
        <dsp:cNvPr id="0" name=""/>
        <dsp:cNvSpPr/>
      </dsp:nvSpPr>
      <dsp:spPr>
        <a:xfrm>
          <a:off x="2114" y="79076"/>
          <a:ext cx="2987093" cy="127060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954" tIns="17780" rIns="579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entury Gothic" pitchFamily="34" charset="0"/>
            </a:rPr>
            <a:t>Организация медицинской помощи, пострадавшим при ДТП                                      </a:t>
          </a:r>
          <a:r>
            <a:rPr lang="ru-RU" sz="1600" b="1" kern="1200" dirty="0" smtClean="0">
              <a:latin typeface="Century Gothic" pitchFamily="34" charset="0"/>
            </a:rPr>
            <a:t>16 527,3 </a:t>
          </a:r>
          <a:endParaRPr lang="ru-RU" sz="1600" b="1" kern="1200" dirty="0">
            <a:latin typeface="Century Gothic" pitchFamily="34" charset="0"/>
          </a:endParaRPr>
        </a:p>
      </dsp:txBody>
      <dsp:txXfrm>
        <a:off x="439564" y="265152"/>
        <a:ext cx="2112193" cy="898455"/>
      </dsp:txXfrm>
    </dsp:sp>
    <dsp:sp modelId="{B040E535-A915-4A27-9C33-C1993FF6F725}">
      <dsp:nvSpPr>
        <dsp:cNvPr id="0" name=""/>
        <dsp:cNvSpPr/>
      </dsp:nvSpPr>
      <dsp:spPr>
        <a:xfrm>
          <a:off x="2786082" y="1"/>
          <a:ext cx="2937346" cy="1411781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954" tIns="17780" rIns="579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entury Gothic" pitchFamily="34" charset="0"/>
            </a:rPr>
            <a:t>Обеспечение лекарственными средствами отдельных групп населения                </a:t>
          </a:r>
          <a:r>
            <a:rPr lang="ru-RU" sz="1600" b="1" kern="1200" dirty="0" smtClean="0">
              <a:latin typeface="Century Gothic" pitchFamily="34" charset="0"/>
            </a:rPr>
            <a:t>20 588,8</a:t>
          </a:r>
          <a:endParaRPr lang="ru-RU" sz="1600" b="1" kern="1200" dirty="0">
            <a:latin typeface="Century Gothic" pitchFamily="34" charset="0"/>
          </a:endParaRPr>
        </a:p>
      </dsp:txBody>
      <dsp:txXfrm>
        <a:off x="3216246" y="206752"/>
        <a:ext cx="2077018" cy="998279"/>
      </dsp:txXfrm>
    </dsp:sp>
    <dsp:sp modelId="{DB99B8F7-A2F4-43ED-AB41-B5EB1500A9FA}">
      <dsp:nvSpPr>
        <dsp:cNvPr id="0" name=""/>
        <dsp:cNvSpPr/>
      </dsp:nvSpPr>
      <dsp:spPr>
        <a:xfrm>
          <a:off x="5505328" y="8489"/>
          <a:ext cx="3136554" cy="1411781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954" tIns="17780" rIns="579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entury Gothic" pitchFamily="34" charset="0"/>
            </a:rPr>
            <a:t>Денежные выплаты </a:t>
          </a:r>
          <a:r>
            <a:rPr lang="ru-RU" sz="1400" kern="1200" dirty="0" err="1" smtClean="0">
              <a:latin typeface="Century Gothic" pitchFamily="34" charset="0"/>
            </a:rPr>
            <a:t>мед.персоналу</a:t>
          </a:r>
          <a:r>
            <a:rPr lang="ru-RU" sz="1400" kern="1200" dirty="0" smtClean="0">
              <a:latin typeface="Century Gothic" pitchFamily="34" charset="0"/>
            </a:rPr>
            <a:t> фельдшерско-акушерских пунктов и скорой помощи                 </a:t>
          </a:r>
          <a:r>
            <a:rPr lang="ru-RU" sz="1400" b="1" kern="1200" dirty="0" smtClean="0">
              <a:latin typeface="Century Gothic" pitchFamily="34" charset="0"/>
            </a:rPr>
            <a:t>27 959,1</a:t>
          </a:r>
          <a:endParaRPr lang="ru-RU" sz="1600" b="1" kern="1200" dirty="0">
            <a:latin typeface="Century Gothic" pitchFamily="34" charset="0"/>
          </a:endParaRPr>
        </a:p>
      </dsp:txBody>
      <dsp:txXfrm>
        <a:off x="5964666" y="215240"/>
        <a:ext cx="2217878" cy="9982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F82DD-340D-42C9-9839-360606AB44C1}">
      <dsp:nvSpPr>
        <dsp:cNvPr id="0" name=""/>
        <dsp:cNvSpPr/>
      </dsp:nvSpPr>
      <dsp:spPr>
        <a:xfrm>
          <a:off x="71430" y="214318"/>
          <a:ext cx="2678972" cy="12358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Расходы на выполнение функций учреждений культуры и проведение культурно- массовых мероприятий </a:t>
          </a:r>
          <a:endParaRPr lang="ru-RU" sz="1400" b="1" kern="1200" dirty="0">
            <a:solidFill>
              <a:srgbClr val="C00000"/>
            </a:solidFill>
          </a:endParaRPr>
        </a:p>
      </dsp:txBody>
      <dsp:txXfrm>
        <a:off x="71430" y="214318"/>
        <a:ext cx="2678972" cy="1235868"/>
      </dsp:txXfrm>
    </dsp:sp>
    <dsp:sp modelId="{93F5F044-B5AF-4E2D-9DE7-39090490831B}">
      <dsp:nvSpPr>
        <dsp:cNvPr id="0" name=""/>
        <dsp:cNvSpPr/>
      </dsp:nvSpPr>
      <dsp:spPr>
        <a:xfrm>
          <a:off x="3357585" y="214318"/>
          <a:ext cx="2702659" cy="12358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Городская целевая программа « Развитие отрасли «Культура» на 2012-2014 годы»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357585" y="214318"/>
        <a:ext cx="2702659" cy="1235868"/>
      </dsp:txXfrm>
    </dsp:sp>
    <dsp:sp modelId="{938B0825-ED48-439F-80BB-8294FAFA933A}">
      <dsp:nvSpPr>
        <dsp:cNvPr id="0" name=""/>
        <dsp:cNvSpPr/>
      </dsp:nvSpPr>
      <dsp:spPr>
        <a:xfrm>
          <a:off x="714370" y="1785956"/>
          <a:ext cx="2059781" cy="12358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Комплектование книжных фондов муниципальных библиотек города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714370" y="1785956"/>
        <a:ext cx="2059781" cy="1235868"/>
      </dsp:txXfrm>
    </dsp:sp>
    <dsp:sp modelId="{120FED06-92C2-4012-AC24-386240B27E58}">
      <dsp:nvSpPr>
        <dsp:cNvPr id="0" name=""/>
        <dsp:cNvSpPr/>
      </dsp:nvSpPr>
      <dsp:spPr>
        <a:xfrm>
          <a:off x="3150989" y="1810957"/>
          <a:ext cx="2059781" cy="12358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</a:rPr>
            <a:t>Краевая целевая программа                                  « Культура Кубани(2012-2014 годы)»</a:t>
          </a:r>
          <a:endParaRPr lang="ru-RU" sz="1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150989" y="1810957"/>
        <a:ext cx="2059781" cy="1235868"/>
      </dsp:txXfrm>
    </dsp:sp>
    <dsp:sp modelId="{AA77B3CF-2F8F-4E46-A637-52E01AABCF76}">
      <dsp:nvSpPr>
        <dsp:cNvPr id="0" name=""/>
        <dsp:cNvSpPr/>
      </dsp:nvSpPr>
      <dsp:spPr>
        <a:xfrm>
          <a:off x="3612" y="3252804"/>
          <a:ext cx="6088775" cy="123586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</a:rPr>
            <a:t>Краевая и городская целевые программы « Обеспечение строительства олимпийских объектов  и развития города Сочи как горноклиматического и бальнеологического курорта»</a:t>
          </a:r>
          <a:endParaRPr lang="ru-RU" sz="1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12" y="3252804"/>
        <a:ext cx="6088775" cy="12358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721E7-9DA2-4454-BD9A-A38C114B508B}">
      <dsp:nvSpPr>
        <dsp:cNvPr id="0" name=""/>
        <dsp:cNvSpPr/>
      </dsp:nvSpPr>
      <dsp:spPr>
        <a:xfrm>
          <a:off x="0" y="4"/>
          <a:ext cx="5272124" cy="5510002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3A1FC775-A57E-45F7-9882-CC3097EDF586}">
      <dsp:nvSpPr>
        <dsp:cNvPr id="0" name=""/>
        <dsp:cNvSpPr/>
      </dsp:nvSpPr>
      <dsp:spPr>
        <a:xfrm>
          <a:off x="2643197" y="21619"/>
          <a:ext cx="6136541" cy="5500723"/>
        </a:xfrm>
        <a:prstGeom prst="rect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Социальное обеспечение отдельных категорий граждан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2643197" y="21619"/>
        <a:ext cx="3068270" cy="1650220"/>
      </dsp:txXfrm>
    </dsp:sp>
    <dsp:sp modelId="{4BB65E07-6866-4BFA-A7FB-F25C209E8FCA}">
      <dsp:nvSpPr>
        <dsp:cNvPr id="0" name=""/>
        <dsp:cNvSpPr/>
      </dsp:nvSpPr>
      <dsp:spPr>
        <a:xfrm>
          <a:off x="928689" y="2214578"/>
          <a:ext cx="3426877" cy="30354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34E057C8-3D33-40FE-9FC6-C77CAB87E7BE}">
      <dsp:nvSpPr>
        <dsp:cNvPr id="0" name=""/>
        <dsp:cNvSpPr/>
      </dsp:nvSpPr>
      <dsp:spPr>
        <a:xfrm>
          <a:off x="2643197" y="2219662"/>
          <a:ext cx="6136541" cy="328106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Гарантии семьям с детьми и социальное обеспечение детей- сирот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2643197" y="2219662"/>
        <a:ext cx="3068270" cy="1514336"/>
      </dsp:txXfrm>
    </dsp:sp>
    <dsp:sp modelId="{7B726AE8-A4CC-4D99-80D0-041A2033FBB9}">
      <dsp:nvSpPr>
        <dsp:cNvPr id="0" name=""/>
        <dsp:cNvSpPr/>
      </dsp:nvSpPr>
      <dsp:spPr>
        <a:xfrm>
          <a:off x="1857391" y="4286273"/>
          <a:ext cx="1581635" cy="1010143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72EA0068-188B-49D7-9ED7-5C998D1A251B}">
      <dsp:nvSpPr>
        <dsp:cNvPr id="0" name=""/>
        <dsp:cNvSpPr/>
      </dsp:nvSpPr>
      <dsp:spPr>
        <a:xfrm>
          <a:off x="2636062" y="4271421"/>
          <a:ext cx="6150811" cy="1060202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Социальная поддержка отдельных категорий работников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2636062" y="4271421"/>
        <a:ext cx="3075405" cy="1060202"/>
      </dsp:txXfrm>
    </dsp:sp>
    <dsp:sp modelId="{99710E3C-3448-44E8-AD25-0CC779D3419D}">
      <dsp:nvSpPr>
        <dsp:cNvPr id="0" name=""/>
        <dsp:cNvSpPr/>
      </dsp:nvSpPr>
      <dsp:spPr>
        <a:xfrm>
          <a:off x="5643593" y="97701"/>
          <a:ext cx="3075405" cy="21145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Социальная поддержка отдельных категорий граждан г. Сочи по Решению Городского Собрания Сочи от 14.11.2006г. № 300;</a:t>
          </a:r>
          <a:endParaRPr lang="ru-RU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Материальное вознаграждение за почётное звание, за знаки отличия города Сочи;</a:t>
          </a:r>
          <a:endParaRPr lang="ru-RU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Стимулирование пенсионного обеспечения отдельных категорий граждан;</a:t>
          </a:r>
          <a:endParaRPr lang="ru-RU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Социальные выплаты на оплату первоначального взноса или части процентной ставки по кредитам на ремонт фасадов в зоне международного гостеприимства;</a:t>
          </a:r>
          <a:endParaRPr lang="ru-RU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Единовременная помощь гражданам, пострадавшим от пожара;</a:t>
          </a:r>
          <a:endParaRPr lang="ru-RU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kern="1200" dirty="0" smtClean="0"/>
            <a:t>Обеспечение молодых семей общедоступным жильём.</a:t>
          </a:r>
          <a:endParaRPr lang="ru-RU" sz="850" kern="1200" dirty="0"/>
        </a:p>
      </dsp:txBody>
      <dsp:txXfrm>
        <a:off x="5643593" y="97701"/>
        <a:ext cx="3075405" cy="2114558"/>
      </dsp:txXfrm>
    </dsp:sp>
    <dsp:sp modelId="{B15693AA-0517-4CDD-9A41-443BB72D3ADB}">
      <dsp:nvSpPr>
        <dsp:cNvPr id="0" name=""/>
        <dsp:cNvSpPr/>
      </dsp:nvSpPr>
      <dsp:spPr>
        <a:xfrm>
          <a:off x="5643593" y="2283693"/>
          <a:ext cx="3075405" cy="188453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Компенсация части родительской платы за содержание ребёнка в детских садах;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обеспечение бесплатного проезда детей- сирот и детей, оставшихся без попечения;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Выплаты на содержание ребёнка в семье опекуна, приёмной семье и вознаграждение приёмному родителю;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Ежемесячные выплаты на содержание детей-сирот и детей, оставшихся без попечения родителей, переданных на патронатное воспитание, вознаграждение патронатным воспитателям.</a:t>
          </a:r>
          <a:endParaRPr lang="ru-RU" sz="900" kern="1200" dirty="0"/>
        </a:p>
      </dsp:txBody>
      <dsp:txXfrm>
        <a:off x="5643593" y="2283693"/>
        <a:ext cx="3075405" cy="1884534"/>
      </dsp:txXfrm>
    </dsp:sp>
    <dsp:sp modelId="{8F52EA29-B02E-43CF-90D3-A29AEC0B77AA}">
      <dsp:nvSpPr>
        <dsp:cNvPr id="0" name=""/>
        <dsp:cNvSpPr/>
      </dsp:nvSpPr>
      <dsp:spPr>
        <a:xfrm>
          <a:off x="5643593" y="4212521"/>
          <a:ext cx="3068270" cy="11358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Предоставление мер соц.поддержки в виде компенсации расходов на оплату жилых помещений, отопления и освещения педагогических работников села;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Ежемесячная денежная выплата отдельным категориям работников муниципальных спортивных школ.</a:t>
          </a:r>
          <a:endParaRPr lang="ru-RU" sz="900" kern="1200" dirty="0"/>
        </a:p>
      </dsp:txBody>
      <dsp:txXfrm>
        <a:off x="5643593" y="4212521"/>
        <a:ext cx="3068270" cy="11358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D1352-1E0F-4521-89B2-369CC0A30C71}">
      <dsp:nvSpPr>
        <dsp:cNvPr id="0" name=""/>
        <dsp:cNvSpPr/>
      </dsp:nvSpPr>
      <dsp:spPr>
        <a:xfrm>
          <a:off x="428639" y="0"/>
          <a:ext cx="2509740" cy="1729210"/>
        </a:xfrm>
        <a:prstGeom prst="flowChartPunchedTap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E8739-E8C5-4F15-9C31-C7E97EA7316C}">
      <dsp:nvSpPr>
        <dsp:cNvPr id="0" name=""/>
        <dsp:cNvSpPr/>
      </dsp:nvSpPr>
      <dsp:spPr>
        <a:xfrm>
          <a:off x="342028" y="1729481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Жилищно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- коммунальное хозяйство  5 415,9 млн.рублей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42028" y="1729481"/>
        <a:ext cx="2509740" cy="931113"/>
      </dsp:txXfrm>
    </dsp:sp>
    <dsp:sp modelId="{2690AC2C-AEB1-43D7-9709-1117AAAD0231}">
      <dsp:nvSpPr>
        <dsp:cNvPr id="0" name=""/>
        <dsp:cNvSpPr/>
      </dsp:nvSpPr>
      <dsp:spPr>
        <a:xfrm>
          <a:off x="3102847" y="270"/>
          <a:ext cx="2509740" cy="172921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DD61A-41A2-4B51-95AA-24F6D8E7E869}">
      <dsp:nvSpPr>
        <dsp:cNvPr id="0" name=""/>
        <dsp:cNvSpPr/>
      </dsp:nvSpPr>
      <dsp:spPr>
        <a:xfrm>
          <a:off x="3102847" y="1729481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Транспорт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608,4 млн. рублей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102847" y="1729481"/>
        <a:ext cx="2509740" cy="931113"/>
      </dsp:txXfrm>
    </dsp:sp>
    <dsp:sp modelId="{4F431CC0-7805-42E3-B163-08DD3299AA9C}">
      <dsp:nvSpPr>
        <dsp:cNvPr id="0" name=""/>
        <dsp:cNvSpPr/>
      </dsp:nvSpPr>
      <dsp:spPr>
        <a:xfrm>
          <a:off x="5863667" y="270"/>
          <a:ext cx="2509740" cy="1729210"/>
        </a:xfrm>
        <a:prstGeom prst="flowChartPunchedTap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41463-D26D-4B99-8F9D-39EA68A73267}">
      <dsp:nvSpPr>
        <dsp:cNvPr id="0" name=""/>
        <dsp:cNvSpPr/>
      </dsp:nvSpPr>
      <dsp:spPr>
        <a:xfrm>
          <a:off x="5863667" y="1729481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Дорожное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467,0 млн. рублей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863667" y="1729481"/>
        <a:ext cx="2509740" cy="931113"/>
      </dsp:txXfrm>
    </dsp:sp>
    <dsp:sp modelId="{9CB8E284-9338-4829-A5FD-011B6F1A55C9}">
      <dsp:nvSpPr>
        <dsp:cNvPr id="0" name=""/>
        <dsp:cNvSpPr/>
      </dsp:nvSpPr>
      <dsp:spPr>
        <a:xfrm>
          <a:off x="342028" y="2911569"/>
          <a:ext cx="2509740" cy="1729210"/>
        </a:xfrm>
        <a:prstGeom prst="flowChartAlternateProcess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F9609-6B50-4C30-AE88-8D9E443BE75E}">
      <dsp:nvSpPr>
        <dsp:cNvPr id="0" name=""/>
        <dsp:cNvSpPr/>
      </dsp:nvSpPr>
      <dsp:spPr>
        <a:xfrm>
          <a:off x="342028" y="4640779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319,9 млн.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42028" y="4640779"/>
        <a:ext cx="2509740" cy="931113"/>
      </dsp:txXfrm>
    </dsp:sp>
    <dsp:sp modelId="{BAE0757D-65E7-4E02-B1B1-1F0EAB9F80C4}">
      <dsp:nvSpPr>
        <dsp:cNvPr id="0" name=""/>
        <dsp:cNvSpPr/>
      </dsp:nvSpPr>
      <dsp:spPr>
        <a:xfrm>
          <a:off x="3142263" y="2904055"/>
          <a:ext cx="2399035" cy="1680896"/>
        </a:xfrm>
        <a:prstGeom prst="flowChartAlternateProcess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2F8A2-7975-48D6-AD4C-2E504C3B0274}">
      <dsp:nvSpPr>
        <dsp:cNvPr id="0" name=""/>
        <dsp:cNvSpPr/>
      </dsp:nvSpPr>
      <dsp:spPr>
        <a:xfrm>
          <a:off x="3102847" y="4628701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16,3 млн. рублей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102847" y="4628701"/>
        <a:ext cx="2509740" cy="931113"/>
      </dsp:txXfrm>
    </dsp:sp>
    <dsp:sp modelId="{A9D2EA72-A16C-4039-8354-4D7B58CD649D}">
      <dsp:nvSpPr>
        <dsp:cNvPr id="0" name=""/>
        <dsp:cNvSpPr/>
      </dsp:nvSpPr>
      <dsp:spPr>
        <a:xfrm>
          <a:off x="5794825" y="2857513"/>
          <a:ext cx="2493025" cy="1729210"/>
        </a:xfrm>
        <a:prstGeom prst="flowChartAlternateProcess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B0549-DF8B-40E6-A0B2-559E029947D9}">
      <dsp:nvSpPr>
        <dsp:cNvPr id="0" name=""/>
        <dsp:cNvSpPr/>
      </dsp:nvSpPr>
      <dsp:spPr>
        <a:xfrm>
          <a:off x="5863667" y="4640779"/>
          <a:ext cx="2509740" cy="931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Остальные отрасли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50,0 млн. рублей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863667" y="4640779"/>
        <a:ext cx="2509740" cy="931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0.03472</cdr:x>
      <cdr:y>0.68156</cdr:y>
    </cdr:from>
    <cdr:to>
      <cdr:x>0.98091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32" y="3423345"/>
          <a:ext cx="7786765" cy="15696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200" dirty="0" smtClean="0"/>
            <a:t>Объём доходов бюджета на одного жителя по городам Краснодарского края приведён в рейтинге: Сочи 47 940,3 рублей, Геленджик 27 737,2 рублей, Горячий Ключ 22 812,8 рублей, Краснодар 22 710,9 рублей, Анапа 20 607,6 рублей, Новороссийск 19 919,9 рублей, Армавир 14 890,1 рублей.</a:t>
          </a:r>
        </a:p>
        <a:p xmlns:a="http://schemas.openxmlformats.org/drawingml/2006/main">
          <a:r>
            <a:rPr lang="ru-RU" sz="1200" dirty="0" smtClean="0"/>
            <a:t>Объём доходов бюджета на одного жителя по городам Краснодарского края без учёта безвозмездных перечислений: Геленджик 15 947,7 рублей, Сочи 15 649,1 рублей, Краснодар 12 447,8 рублей, Новороссийск          10 793,0 рублей, Анапа 10297,0 рублей, Горячий Ключ 6 691,3 рублей, Армавир 5 613,0 рублей.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0.54688</cdr:x>
      <cdr:y>0.05556</cdr:y>
    </cdr:from>
    <cdr:to>
      <cdr:x>0.98959</cdr:x>
      <cdr:y>0.14815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00594" y="214313"/>
          <a:ext cx="364333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расходы: 9 619,9 млн. рублей</a:t>
          </a:r>
          <a:endParaRPr lang="ru-R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0D811-758C-4F33-B8A7-9CB5AC8CF20A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8A6A4-8FDA-4BBC-B277-52738454F7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88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401EA-EB59-402E-A41D-EA5D8297FFDC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3BD6D-066A-4FE0-9137-223B776FB7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95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20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182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632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134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8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62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48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63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971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680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территории муниципального</a:t>
            </a:r>
            <a:r>
              <a:rPr lang="ru-RU" baseline="0" dirty="0" smtClean="0"/>
              <a:t> образования город- курорт Сочи в 2012 году реализовывались 24 городские целевые программы. Отчёты по реализации каждой городской целевой программы размещаются на официальном сайте администрации города Сочи в разделе «Экономика» закладка « Городские целевые программы», где можно ознакомиться по каждой из них: о степени достижения целей, решения задач; сопоставлении плановых и фактических значений показателей ( индикаторов) программы, подпрограмм, основных мероприятий. Также можно определить основные целевые социальные группы населения, получивших наиболее значимую поддержку благодаря реализации каждой из программ.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91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9547-747A-4219-9757-A95BD6F0DF2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34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310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403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68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17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BD6D-066A-4FE0-9137-223B776FB76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542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40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13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8D4C-6298-4846-83BE-8A3D36D75F64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1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transferov.net.ru/_fr/3/6917503.jpg"/>
          <p:cNvPicPr>
            <a:picLocks noGr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785795"/>
            <a:ext cx="485778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928670"/>
            <a:ext cx="2243166" cy="747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2786058"/>
            <a:ext cx="7350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34" y="1071546"/>
            <a:ext cx="30718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город-курорт Сочи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71670" y="3786190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Исполнение бюджета за 2012 год</a:t>
            </a:r>
          </a:p>
          <a:p>
            <a:pPr algn="ctr"/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00562" y="571501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C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Управление по финансам, бюджету и контролю администрации города Сочи</a:t>
            </a:r>
            <a:endParaRPr lang="ru-RU" sz="1400" dirty="0">
              <a:solidFill>
                <a:srgbClr val="CC66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10104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Структура налоговых и неналоговых доходов бюджета города Сочи за 2012 год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72494" cy="78581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Объём доходов бюджета города Сочи на 1 жителя за 2012 год в сравнении с городскими округами  Краснодарского края        (в рублях)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Объём расходов бюджета города Сочи на 1 жителя за 2012 год в сравнении с городами Краснодарского края, в рублях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357562"/>
            <a:ext cx="8143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Объём расходов бюджета на одного жителя по городам Краснодарского края по отраслям: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3786190"/>
          <a:ext cx="8858312" cy="2781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85818"/>
                <a:gridCol w="1000132"/>
                <a:gridCol w="1143008"/>
                <a:gridCol w="1071570"/>
                <a:gridCol w="1143008"/>
                <a:gridCol w="1143008"/>
                <a:gridCol w="1000132"/>
              </a:tblGrid>
              <a:tr h="32609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Отрасли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Анапа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Армавир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Геленджик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Горячий Ключ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Краснодар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Новороссийск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Сочи</a:t>
                      </a:r>
                      <a:endParaRPr lang="ru-RU" sz="1000" b="1" dirty="0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Всего расходов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11</a:t>
                      </a:r>
                      <a:r>
                        <a:rPr lang="ru-RU" sz="1100" b="1" baseline="0" dirty="0" smtClean="0"/>
                        <a:t> 800,91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15 617,84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30</a:t>
                      </a:r>
                      <a:r>
                        <a:rPr lang="ru-RU" sz="1100" b="1" baseline="0" dirty="0" smtClean="0"/>
                        <a:t> 108,93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27 261,90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23 864,79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21 733,56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43 655,28</a:t>
                      </a:r>
                      <a:endParaRPr lang="ru-RU" sz="1100" b="1" dirty="0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ЖКХ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1 411,22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26 90,18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5 037,13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8 002,49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4 916,70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5 680,14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17 715,74</a:t>
                      </a:r>
                      <a:endParaRPr lang="ru-RU" sz="1100" b="1" dirty="0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Образование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6 123,16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6 322, 79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11 368,58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9 684,87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9 054,10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6 390,88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9 016,23</a:t>
                      </a:r>
                      <a:endParaRPr lang="ru-RU" sz="1100" b="1" dirty="0"/>
                    </a:p>
                  </a:txBody>
                  <a:tcPr/>
                </a:tc>
              </a:tr>
              <a:tr h="33869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Здравоохранение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1 007,90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2 762,64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2 420,19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3 412,34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2 762,90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2 379,86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2 341,16</a:t>
                      </a:r>
                      <a:endParaRPr lang="ru-RU" sz="1100" b="1" dirty="0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Культура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816,96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675,28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1 455,85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1 070,32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505,20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712,64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</a:t>
                      </a:r>
                      <a:r>
                        <a:rPr lang="ru-RU" sz="1100" b="1" baseline="0" dirty="0" smtClean="0"/>
                        <a:t> 057,79</a:t>
                      </a:r>
                      <a:endParaRPr lang="ru-RU" sz="1100" b="1" dirty="0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Соц.</a:t>
                      </a:r>
                      <a:r>
                        <a:rPr lang="ru-RU" sz="1100" b="1" baseline="0" dirty="0" smtClean="0"/>
                        <a:t> </a:t>
                      </a:r>
                      <a:r>
                        <a:rPr lang="ru-RU" sz="1100" b="1" dirty="0" smtClean="0"/>
                        <a:t>политика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295,68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371,94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992,35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676,28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760,29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663,54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515,90</a:t>
                      </a:r>
                      <a:endParaRPr lang="ru-RU" sz="1100" b="1" dirty="0"/>
                    </a:p>
                  </a:txBody>
                  <a:tcPr/>
                </a:tc>
              </a:tr>
              <a:tr h="48619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Физкультура</a:t>
                      </a:r>
                      <a:r>
                        <a:rPr lang="ru-RU" sz="1100" b="1" baseline="0" dirty="0" smtClean="0"/>
                        <a:t> и спорт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53,20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386,68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843,74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146,21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251,73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729,31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114,18</a:t>
                      </a:r>
                      <a:endParaRPr lang="ru-RU" sz="11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2966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000924" cy="7858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Структура расходов бюджета города Сочи за 2012 год в млн. руб.и в %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3166"/>
            <a:ext cx="8229600" cy="1154162"/>
          </a:xfr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800" dirty="0" smtClean="0"/>
              <a:t>Структура расходов бюджета города Сочи за 2012 год без учёта расходов на финансирование краевой и городской целевых программ « Обеспечение строительства олимпийских объектов и развития города Сочи как горноклиматического и бальнеологического курорта» в млн. руб. и в %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7"/>
          <a:ext cx="82296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28638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Без учёта расходов на финансирование краевой и городской целевых программ «Обеспечение строительства олимпийских объектов и развития города Сочи как горноклиматического и бальнеологического курорта» расходная часть исполнена в сумме 9 619 874,6 тыс. рублей, в том числе расходы на социальную сферу составили 5 591 974,6 тыс. рублей или 58% от общего объёма расходов. </a:t>
            </a:r>
          </a:p>
          <a:p>
            <a:r>
              <a:rPr lang="ru-RU" sz="1400" dirty="0" smtClean="0"/>
              <a:t>Таким образом, бюджет 2012 года имел социальную направленность.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Исполнение бюджета города Сочи по расходам за 2012 год </a:t>
            </a:r>
            <a:br>
              <a:rPr lang="ru-RU" sz="2400" dirty="0" smtClean="0"/>
            </a:br>
            <a:r>
              <a:rPr lang="ru-RU" sz="2400" dirty="0" smtClean="0"/>
              <a:t>(в тыс. руб.)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3911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{C4B1156A-380E-4F78-BDF5-A606A8083BF9}</a:tableStyleId>
              </a:tblPr>
              <a:tblGrid>
                <a:gridCol w="900090"/>
                <a:gridCol w="2071702"/>
                <a:gridCol w="1500198"/>
                <a:gridCol w="1357322"/>
                <a:gridCol w="1071570"/>
                <a:gridCol w="1328718"/>
              </a:tblGrid>
              <a:tr h="868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Раздел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Наименование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Уточнённый бюджет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Кассовое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исполнение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Процент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исполнения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Доля в общем объёме расходов, 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826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1 313 645,8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1 258 533,6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95,8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6,5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019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0200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оборона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30,0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30,0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8687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197 589,7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146 688,4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74,2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0,8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826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5 553 090,3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3 787 098,7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68,2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19,6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756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</a:t>
                      </a:r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коммунальное хозяйство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10 801 606,7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7 819 729,3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72,4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40,6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826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0600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окружающей среды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5 884,4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5 814,2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98,8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01923"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сфера всего:</a:t>
                      </a:r>
                      <a:endParaRPr lang="ru-RU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6 688</a:t>
                      </a:r>
                      <a:r>
                        <a:rPr lang="ru-RU" sz="1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001,8</a:t>
                      </a:r>
                      <a:endParaRPr lang="ru-RU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6 199 576,7</a:t>
                      </a:r>
                      <a:endParaRPr lang="ru-RU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92,7</a:t>
                      </a:r>
                      <a:endParaRPr lang="ru-RU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32,2</a:t>
                      </a:r>
                      <a:endParaRPr lang="ru-RU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89584"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том числе: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019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0700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4 194 723,5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3 979 762,2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94,9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20,6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826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0800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кинематография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1 052 770,7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908 306,5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86,3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4,7</a:t>
                      </a:r>
                      <a:endParaRPr lang="ru-RU" sz="1200" i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6766" cy="214314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/>
              <a:t>продолжение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58178" cy="3307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8665"/>
                <a:gridCol w="1824061"/>
                <a:gridCol w="1376363"/>
                <a:gridCol w="1514484"/>
                <a:gridCol w="1238242"/>
                <a:gridCol w="13763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Наименование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Уточнённый бюджет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Кассовое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исполнение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Процент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исполнения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Доля в общем объёме расходов, 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0900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Здравоохранение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1 149 918,6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1 033 390,1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89,9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234 670,2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227 717,9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97,0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Физическая культура и спорт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55 918,8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50 400,0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90,1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Средства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массовой информации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39 191,0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38 246,8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97,6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Обслуживание государственного и муниципального долга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31 726,4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13 724,1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43,3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РАСХОДОВ: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630 766,1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19 269 441,8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78,2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714356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Исполнение бюджета города Сочи по расходам за 2012 год  (в тыс. руб.)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Расходы бюджета города Сочи на жилищно-коммунальное хозяйство в 2012 году </a:t>
            </a:r>
            <a:r>
              <a:rPr lang="ru-RU" sz="2000" b="1" dirty="0" smtClean="0"/>
              <a:t>( в млн. руб. и  %)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571480"/>
          <a:ext cx="91440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1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Основные направления расходов на отрасль « Жилищно-коммунальное хозяйство» за 2012 год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714348" y="642918"/>
            <a:ext cx="1214446" cy="357190"/>
          </a:xfrm>
          <a:prstGeom prst="borderCallout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2 014 928,6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857224" y="2500306"/>
            <a:ext cx="1285884" cy="357190"/>
          </a:xfrm>
          <a:prstGeom prst="borderCallout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5 072 525,8 </a:t>
            </a:r>
            <a:r>
              <a:rPr lang="ru-RU" sz="1100" dirty="0" smtClean="0">
                <a:solidFill>
                  <a:schemeClr val="tx1"/>
                </a:solidFill>
              </a:rPr>
              <a:t>тыс. рублей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857224" y="4000504"/>
            <a:ext cx="1285884" cy="357190"/>
          </a:xfrm>
          <a:prstGeom prst="borderCallout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661 339,3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Выноска 1 11"/>
          <p:cNvSpPr/>
          <p:nvPr/>
        </p:nvSpPr>
        <p:spPr>
          <a:xfrm>
            <a:off x="785786" y="5715016"/>
            <a:ext cx="1143008" cy="428628"/>
          </a:xfrm>
          <a:prstGeom prst="borderCallout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70 935,6 тыс. рублей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Расходы бюджета города Сочи на социальную сферу в 2012 году</a:t>
            </a:r>
            <a:r>
              <a:rPr lang="ru-RU" b="1" dirty="0" smtClean="0"/>
              <a:t> </a:t>
            </a:r>
            <a:r>
              <a:rPr lang="ru-RU" sz="2000" dirty="0" smtClean="0"/>
              <a:t>в млн. руб.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96753"/>
            <a:ext cx="410445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Муниципальный бюджет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5" y="2204865"/>
            <a:ext cx="4104456" cy="52322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Доходы бюджета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140968"/>
            <a:ext cx="4104456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140968"/>
            <a:ext cx="30678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3528" y="4005064"/>
            <a:ext cx="2088232" cy="11521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Дефицит бюджета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483768" y="4005064"/>
            <a:ext cx="2376264" cy="11521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Профицит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бюджета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5572132" y="2428868"/>
            <a:ext cx="3176332" cy="1143008"/>
          </a:xfrm>
          <a:prstGeom prst="wedgeRoundRectCallout">
            <a:avLst>
              <a:gd name="adj1" fmla="val -81781"/>
              <a:gd name="adj2" fmla="val -37350"/>
              <a:gd name="adj3" fmla="val 1666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Поступающие в бюджет денежные средства, за исключением средств, являющихся в соответствии с Бюджетным Кодексом источниками финансирования дефицита бюджета</a:t>
            </a:r>
            <a:endParaRPr lang="ru-RU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5508104" y="4005064"/>
            <a:ext cx="3240360" cy="1008112"/>
          </a:xfrm>
          <a:prstGeom prst="wedgeRoundRectCallout">
            <a:avLst>
              <a:gd name="adj1" fmla="val -77260"/>
              <a:gd name="adj2" fmla="val -87332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Выплачиваемые из бюджета денежные средства, за исключением являющихся в соответствии с Бюджетным Кодексом источниками финансирования дефицита бюджета</a:t>
            </a:r>
            <a:endParaRPr lang="ru-RU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580112" y="980728"/>
            <a:ext cx="3240360" cy="1224136"/>
          </a:xfrm>
          <a:prstGeom prst="wedgeRoundRectCallout">
            <a:avLst>
              <a:gd name="adj1" fmla="val -79017"/>
              <a:gd name="adj2" fmla="val 1644"/>
              <a:gd name="adj3" fmla="val 16667"/>
            </a:avLst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Денежный фонд города, предназначенный для финансового обеспечения его задач и функций. Другими слова – это план доходов и расходов на очередной финансовый год и плановый период</a:t>
            </a:r>
            <a:endParaRPr lang="ru-RU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323528" y="5445224"/>
            <a:ext cx="2160240" cy="1152128"/>
          </a:xfrm>
          <a:prstGeom prst="flowChartProcess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Превышение расходов бюджета над его доходами</a:t>
            </a:r>
            <a:endParaRPr lang="ru-RU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2771800" y="5445224"/>
            <a:ext cx="2088232" cy="1152128"/>
          </a:xfrm>
          <a:prstGeom prst="flowChartProcess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Превышение доходов бюджета над его расходами</a:t>
            </a:r>
            <a:endParaRPr lang="ru-RU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1043608" y="5157192"/>
            <a:ext cx="576064" cy="288032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3419872" y="5157192"/>
            <a:ext cx="504056" cy="288032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Минус 47"/>
          <p:cNvSpPr/>
          <p:nvPr/>
        </p:nvSpPr>
        <p:spPr>
          <a:xfrm>
            <a:off x="1835696" y="2708920"/>
            <a:ext cx="1296144" cy="360040"/>
          </a:xfrm>
          <a:prstGeom prst="mathMinu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1115616" y="3645024"/>
            <a:ext cx="504056" cy="36004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3491880" y="3645024"/>
            <a:ext cx="432048" cy="36004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571480"/>
            <a:ext cx="657229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 термины  и определения</a:t>
            </a:r>
            <a:endParaRPr lang="ru-RU" sz="2400" dirty="0"/>
          </a:p>
        </p:txBody>
      </p:sp>
      <p:pic>
        <p:nvPicPr>
          <p:cNvPr id="2052" name="Picture 4" descr="http://im7-tub-ru.yandex.net/i?id=322347622-1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214950"/>
            <a:ext cx="1066801" cy="1428750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4285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Основные направления расходов на отрасль « Образование» в 2012 году</a:t>
            </a:r>
          </a:p>
          <a:p>
            <a:pPr algn="ctr"/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Всего расходы  на отрасль - 3 979 762,2 тыс. рублей</a:t>
            </a:r>
            <a:endParaRPr lang="ru-RU" sz="1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0" y="857232"/>
          <a:ext cx="91440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42968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Здравоохранение – расходы за 2012 год составили – 1 033 390,1 тыс.рублей</a:t>
            </a:r>
            <a:endParaRPr lang="ru-RU" u="sng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928671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                              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Основные направления расходования (в тыс.рублях) </a:t>
            </a:r>
            <a:r>
              <a:rPr lang="ru-RU" dirty="0" smtClean="0"/>
              <a:t>бюджетных средств 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14282" y="1285860"/>
            <a:ext cx="2928958" cy="164307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Региональная программа модернизации здравоохранения          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224 343,3 тыс.рублей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86116" y="1285860"/>
          <a:ext cx="5715040" cy="2072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500594"/>
                <a:gridCol w="1214446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Укрепление</a:t>
                      </a:r>
                      <a:r>
                        <a:rPr lang="ru-RU" sz="1400" baseline="0" dirty="0" smtClean="0"/>
                        <a:t> материально-технической базы медицинских учреждений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104 353,7 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012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Капитальный ремонт городской поликлиники</a:t>
                      </a:r>
                      <a:r>
                        <a:rPr lang="ru-RU" sz="1400" baseline="0" dirty="0" smtClean="0"/>
                        <a:t> №1, городской больницы №3, городской больницы №9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91 438,9 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Внедрение информационных систем в учреждениях здравоохранения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21 166,1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012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Внедрение стандартов оказания</a:t>
                      </a:r>
                      <a:r>
                        <a:rPr lang="ru-RU" sz="1400" baseline="0" dirty="0" smtClean="0"/>
                        <a:t> медицинской помощи в учреждениях здравоохранения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7 384,6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7" name="Овал 26"/>
          <p:cNvSpPr/>
          <p:nvPr/>
        </p:nvSpPr>
        <p:spPr>
          <a:xfrm>
            <a:off x="214282" y="3214686"/>
            <a:ext cx="3000396" cy="17859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entury Gothic" pitchFamily="34" charset="0"/>
              </a:rPr>
              <a:t>Территориальная программа государственных гарантий оказания медицинской помощи                        </a:t>
            </a:r>
            <a:r>
              <a:rPr lang="ru-RU" sz="1400" b="1" dirty="0" smtClean="0">
                <a:latin typeface="Century Gothic" pitchFamily="34" charset="0"/>
              </a:rPr>
              <a:t>716 232,4 тыс.рулей</a:t>
            </a:r>
            <a:endParaRPr lang="ru-RU" b="1" dirty="0">
              <a:latin typeface="Century Gothic" pitchFamily="34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286116" y="3500438"/>
          <a:ext cx="5715040" cy="131913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572032"/>
                <a:gridCol w="1143008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Выполнение муниципальных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заданий учреждениями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632 824,5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452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Капитальный ремонт городской больницы №9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45 650,6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4525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Приобретение оборудования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37 757,3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285720" y="5072074"/>
          <a:ext cx="8643998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596" y="500042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Основные направления расходов по разделу                                                            « Культура и кинематография»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Расходная часть за 2012 год составила 908 306,5 тыс. рублей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643042" y="1643050"/>
          <a:ext cx="6096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78687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1643050"/>
            <a:ext cx="135732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118 083,9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714752"/>
            <a:ext cx="121444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91 889,3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5857892"/>
            <a:ext cx="107157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5 693,9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5643578"/>
            <a:ext cx="393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900" dirty="0" smtClean="0"/>
              <a:t>Исполнение публичных нормативных обязательств города Сочи за 2012 год, </a:t>
            </a:r>
            <a:r>
              <a:rPr lang="ru-RU" sz="1600" dirty="0" smtClean="0"/>
              <a:t>тыс. рублей 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700" dirty="0" smtClean="0"/>
              <a:t>	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хема 14"/>
          <p:cNvGraphicFramePr/>
          <p:nvPr/>
        </p:nvGraphicFramePr>
        <p:xfrm>
          <a:off x="142844" y="1071546"/>
          <a:ext cx="871543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5720" y="500042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Расходы инвестиционного характера в 2012 году составили  6 877,5 (млн. рублей)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>Показатели, характеризующие результаты использования бюджетных ассигнований в городе- курорте Сочи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( Источник информации: Доклад Главы города-курорта Сочи о достигнутых значениях показателей для оценки эффективности деятельности органов местного самоуправления городских округов  и муниципальных районов за 2012 год  и их планируемых значениях на 3-летний период)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9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71726"/>
                <a:gridCol w="785818"/>
                <a:gridCol w="1000132"/>
                <a:gridCol w="1000132"/>
                <a:gridCol w="1000132"/>
                <a:gridCol w="1000132"/>
                <a:gridCol w="97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</a:t>
                      </a:r>
                      <a:r>
                        <a:rPr lang="ru-RU" sz="1200" baseline="0" dirty="0" smtClean="0"/>
                        <a:t> субъектов малого и среднего предпринимательства в расчёте на 10 тыс. человек населения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единиц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717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работников</a:t>
                      </a:r>
                      <a:r>
                        <a:rPr lang="ru-RU" sz="1200" baseline="0" dirty="0" smtClean="0"/>
                        <a:t> малых и средних предприятий в численности работников всех предприятий и организаций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протяжённости автодорог общего пользования местного значения, не отвечающим нормативным</a:t>
                      </a:r>
                      <a:r>
                        <a:rPr lang="ru-RU" sz="1200" baseline="0" dirty="0" smtClean="0"/>
                        <a:t> требованиям, в общей протяжённости автодорог общего пользования местного значения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0,15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0,15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1038" cy="71438"/>
          </a:xfrm>
        </p:spPr>
        <p:txBody>
          <a:bodyPr>
            <a:noAutofit/>
          </a:bodyPr>
          <a:lstStyle/>
          <a:p>
            <a:pPr algn="r"/>
            <a:r>
              <a:rPr lang="ru-RU" sz="1100" dirty="0" smtClean="0"/>
              <a:t>продолжение</a:t>
            </a:r>
            <a:endParaRPr lang="ru-RU" sz="1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357166"/>
          <a:ext cx="8286808" cy="60970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1767"/>
                <a:gridCol w="692732"/>
                <a:gridCol w="1021780"/>
                <a:gridCol w="1000132"/>
                <a:gridCol w="907768"/>
                <a:gridCol w="1092496"/>
                <a:gridCol w="1000133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Единица измерения</a:t>
                      </a:r>
                      <a:endParaRPr lang="ru-RU" sz="10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52306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</a:t>
                      </a:r>
                      <a:r>
                        <a:rPr lang="ru-RU" sz="1200" baseline="0" dirty="0" smtClean="0"/>
                        <a:t> населения, проживающего в населённых пунктах, не имеющих регулярного автобусного и ( или) железнодорожного сообщения с административным центром городского округа, в общей численности населения городского округа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2544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детей</a:t>
                      </a:r>
                      <a:r>
                        <a:rPr lang="ru-RU" sz="1200" baseline="0" dirty="0" smtClean="0"/>
                        <a:t> в возрасте 1-6 лет, стоящих на учёте для определения в муниципальные дошкольные образовательные учреждения, в общей численности детей в возрасте 1- 6 лет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81740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выпускников</a:t>
                      </a:r>
                      <a:r>
                        <a:rPr lang="ru-RU" sz="1200" baseline="0" dirty="0" smtClean="0"/>
                        <a:t> муниципальных общеобразовательных учреждений, сдавших единый гос.экзамен по русскому языку и математике, в общей численности выпускников муниципальных общеобразовательных учреждений, сдавших единый государственный экзамен по данным предметам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Общая площадь жилых помещений, приходящаяся</a:t>
                      </a:r>
                      <a:r>
                        <a:rPr lang="ru-RU" sz="1200" baseline="0" dirty="0" smtClean="0"/>
                        <a:t> в среднем на одного жителя,- в том числе введёная в действие за один год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Кв. метров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21,6</a:t>
                      </a:r>
                    </a:p>
                    <a:p>
                      <a:r>
                        <a:rPr lang="ru-RU" sz="1400" dirty="0" smtClean="0"/>
                        <a:t>1,1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21,7</a:t>
                      </a:r>
                    </a:p>
                    <a:p>
                      <a:r>
                        <a:rPr lang="ru-RU" sz="1400" dirty="0" smtClean="0"/>
                        <a:t>1,3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357188"/>
          <a:ext cx="8258204" cy="55219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614601"/>
                <a:gridCol w="745927"/>
                <a:gridCol w="1040023"/>
                <a:gridCol w="1000132"/>
                <a:gridCol w="928694"/>
                <a:gridCol w="1000132"/>
                <a:gridCol w="928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Единица измерения</a:t>
                      </a:r>
                      <a:endParaRPr lang="ru-RU" sz="9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Удовлетворённость</a:t>
                      </a:r>
                      <a:r>
                        <a:rPr lang="ru-RU" sz="1400" baseline="0" dirty="0" smtClean="0"/>
                        <a:t> населения деятельностью органов местного самоуправления городского округа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34,4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 размер заработной платы</a:t>
                      </a:r>
                      <a:r>
                        <a:rPr lang="ru-RU" sz="1400" baseline="0" dirty="0" smtClean="0"/>
                        <a:t> работников муниципальных дошкольных образовательных учреждений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рублей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9 091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12 541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r>
                        <a:rPr lang="ru-RU" sz="1400" baseline="0" dirty="0" smtClean="0"/>
                        <a:t> 348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17 159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19 081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 размер заработной платы</a:t>
                      </a:r>
                      <a:r>
                        <a:rPr lang="ru-RU" sz="1400" baseline="0" dirty="0" smtClean="0"/>
                        <a:t> работников муниципальных учреждений культуры и искусства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рублей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11 632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r>
                        <a:rPr lang="ru-RU" sz="1400" baseline="0" dirty="0" smtClean="0"/>
                        <a:t> 949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16 235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19 093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23 388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Средний размер заработной платы</a:t>
                      </a:r>
                      <a:r>
                        <a:rPr lang="ru-RU" sz="1400" baseline="0" dirty="0" smtClean="0"/>
                        <a:t> работников муниципальных общеобразовательных учреждений, в том числе учителей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рублей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15 225</a:t>
                      </a:r>
                    </a:p>
                    <a:p>
                      <a:r>
                        <a:rPr lang="ru-RU" sz="1400" dirty="0" smtClean="0"/>
                        <a:t>16</a:t>
                      </a:r>
                      <a:r>
                        <a:rPr lang="ru-RU" sz="1400" baseline="0" dirty="0" smtClean="0"/>
                        <a:t> 436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20 733</a:t>
                      </a:r>
                    </a:p>
                    <a:p>
                      <a:r>
                        <a:rPr lang="ru-RU" sz="1400" dirty="0" smtClean="0"/>
                        <a:t>22 763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21 199</a:t>
                      </a:r>
                    </a:p>
                    <a:p>
                      <a:r>
                        <a:rPr lang="ru-RU" sz="1400" dirty="0" smtClean="0"/>
                        <a:t>24 808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21 510</a:t>
                      </a:r>
                    </a:p>
                    <a:p>
                      <a:r>
                        <a:rPr lang="ru-RU" sz="1400" dirty="0" smtClean="0"/>
                        <a:t>27 159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23 921</a:t>
                      </a:r>
                    </a:p>
                    <a:p>
                      <a:r>
                        <a:rPr lang="ru-RU" sz="1400" dirty="0" smtClean="0"/>
                        <a:t>30 204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Средний размер заработной платы</a:t>
                      </a:r>
                      <a:r>
                        <a:rPr lang="ru-RU" sz="1400" baseline="0" dirty="0" smtClean="0"/>
                        <a:t> работников муниципальных учреждений физической культуры и спорта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рублей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17 626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19 459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19 459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19 459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19 459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15206" y="142852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продолжение</a:t>
            </a:r>
            <a:endParaRPr lang="ru-RU" sz="1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Autofit/>
          </a:bodyPr>
          <a:lstStyle/>
          <a:p>
            <a:pPr algn="r"/>
            <a:r>
              <a:rPr lang="ru-RU" sz="1100" dirty="0" smtClean="0"/>
              <a:t>продолжение</a:t>
            </a:r>
            <a:endParaRPr lang="ru-RU" sz="1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67380"/>
          <a:ext cx="8715437" cy="640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10151"/>
                <a:gridCol w="922875"/>
                <a:gridCol w="886565"/>
                <a:gridCol w="980113"/>
                <a:gridCol w="980113"/>
                <a:gridCol w="1055507"/>
                <a:gridCol w="980113"/>
              </a:tblGrid>
              <a:tr h="4241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2013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75670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детей</a:t>
                      </a:r>
                      <a:r>
                        <a:rPr lang="ru-RU" sz="1200" baseline="0" dirty="0" smtClean="0"/>
                        <a:t> в возрасте 1-6 лет, получающих дошкольную образовательную услугу и (или) услугу по их содержанию в муниципальных образовательных учреждениях в общей численности детей в возрасте 1-6  лет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62,1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62,2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63,6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719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</a:t>
                      </a:r>
                      <a:r>
                        <a:rPr lang="ru-RU" sz="1200" baseline="0" dirty="0" smtClean="0"/>
                        <a:t> муниципальных дошкольных образовательных учреждений, здания которых находятся в аварийном состоянии или требуют капитального ремонта, в общем числе муниципальных дошкольных образовательных учреждений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231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выпускников муниципальных общеобразовательных учреждений, не</a:t>
                      </a:r>
                      <a:r>
                        <a:rPr lang="ru-RU" sz="1200" baseline="0" dirty="0" smtClean="0"/>
                        <a:t> получивших аттестат о среднем ( полном) образовании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756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муниципальных</a:t>
                      </a:r>
                      <a:r>
                        <a:rPr lang="ru-RU" sz="1200" baseline="0" dirty="0" smtClean="0"/>
                        <a:t> общеобразовательных учреждений, здания которых находятся в аварийном состоянии или требуют капитального ремонта, в общем количестве муниципальных общеобразовательных учреждений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7876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муниципальных</a:t>
                      </a:r>
                      <a:r>
                        <a:rPr lang="ru-RU" sz="1200" baseline="0" dirty="0" smtClean="0"/>
                        <a:t> общеобразовательных учреждений, соответствующих современным требованиям обучения, в общем количестве муниципальных общеобразовательных учреждений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96,2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98,5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99,5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329642" cy="582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792"/>
                <a:gridCol w="928694"/>
                <a:gridCol w="642942"/>
                <a:gridCol w="857256"/>
                <a:gridCol w="1071570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2013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местного бюджета на общее образование в расчёте на 1 обучающегося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 рублей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детей</a:t>
                      </a:r>
                      <a:r>
                        <a:rPr lang="ru-RU" sz="1400" baseline="0" dirty="0" smtClean="0"/>
                        <a:t> в возрасте 5-18 лет, получающих услуги по дополнительному образованию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муниципальных учреждений культуры, здания которых находятся в аварийном состоянии или</a:t>
                      </a:r>
                      <a:r>
                        <a:rPr lang="ru-RU" sz="1400" baseline="0" dirty="0" smtClean="0"/>
                        <a:t> требуют капитального ремонта, в общем количестве муниципальных учреждений культуры 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%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28,4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12,7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объектов культурного наследия, находящихся в муниципальной собственности и требующих консервации или</a:t>
                      </a:r>
                      <a:r>
                        <a:rPr lang="ru-RU" sz="1400" baseline="0" dirty="0" smtClean="0"/>
                        <a:t> реставрации, в общем количестве объектов культурного наследия, находящихся в муниципальной собственности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населения, систематически занимающегося физической культурой</a:t>
                      </a:r>
                      <a:r>
                        <a:rPr lang="ru-RU" sz="1400" baseline="0" dirty="0" smtClean="0"/>
                        <a:t> и спортом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32,3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00958" y="0"/>
            <a:ext cx="13573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dirty="0" smtClean="0">
                <a:solidFill>
                  <a:schemeClr val="bg2">
                    <a:lumMod val="25000"/>
                  </a:schemeClr>
                </a:solidFill>
              </a:rPr>
              <a:t>продолжение</a:t>
            </a:r>
            <a:endParaRPr lang="ru-RU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357157" y="1357299"/>
          <a:ext cx="3643339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7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Структура бюджетной системы Российской Федерации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4143341" y="2786058"/>
          <a:ext cx="5000660" cy="407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5072066" y="2857496"/>
          <a:ext cx="342902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072065" y="1357298"/>
            <a:ext cx="3429025" cy="1000131"/>
          </a:xfrm>
          <a:prstGeom prst="roundRect">
            <a:avLst>
              <a:gd name="adj" fmla="val 1000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Бюджет города-курорта Сочи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572265" y="2428869"/>
            <a:ext cx="428628" cy="285752"/>
          </a:xfrm>
          <a:prstGeom prst="down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верх 27"/>
          <p:cNvSpPr/>
          <p:nvPr/>
        </p:nvSpPr>
        <p:spPr>
          <a:xfrm rot="1111892">
            <a:off x="4424497" y="2276123"/>
            <a:ext cx="253138" cy="3236360"/>
          </a:xfrm>
          <a:prstGeom prst="upArrow">
            <a:avLst>
              <a:gd name="adj1" fmla="val 6873"/>
              <a:gd name="adj2" fmla="val 6331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99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43956" cy="3931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8916"/>
                <a:gridCol w="1000132"/>
                <a:gridCol w="857256"/>
                <a:gridCol w="928694"/>
                <a:gridCol w="857256"/>
                <a:gridCol w="1000132"/>
                <a:gridCol w="1071570"/>
              </a:tblGrid>
              <a:tr h="4239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2013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4697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населения,</a:t>
                      </a:r>
                      <a:r>
                        <a:rPr lang="ru-RU" sz="1400" baseline="0" dirty="0" smtClean="0"/>
                        <a:t> получившего жилые помещения и улучшившего жилищные условия в отчётном году, в общей численности населения, состоящего на учёте в качестве нуждающегося в жилых помещениях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762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бюджета на содержание работников</a:t>
                      </a:r>
                      <a:r>
                        <a:rPr lang="ru-RU" sz="1400" baseline="0" dirty="0" smtClean="0"/>
                        <a:t> органов местного самоуправления в расчёте на одного жителя города Сочи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рублей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1 391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1 749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1 804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1 719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1 687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762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Объём незавершённого в установленные сроки</a:t>
                      </a:r>
                      <a:r>
                        <a:rPr lang="ru-RU" sz="1400" baseline="0" dirty="0" smtClean="0"/>
                        <a:t> строительства, осуществляемого за счёт средств местного бюджета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тыс. рублей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352 417,7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283 153,5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388" y="785794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окончание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Источники финансирования дефицита бюджета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85776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	При плане привлечения кредитных средств в 2012 году 670 000,0 тыс. рублей было привлечено кредитных средств на сумму 506 599,6 тыс. рублей. В 2012 году было произведено погашение ранее привлечённых кредитных средств в сумме 501 779,5 тыс. рублей. 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	Муниципальные гарантии юридическим лицам для обеспечения исполнения их обязательств перед третьими лицами, муниципальным образованием город-курорт  Сочи в  2012 году не выдавались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Расходы бюджета города Сочи на исполнение долгосрочных городских целевых программ за 2012 год  (тыс. рублей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1" cy="4389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614338"/>
                <a:gridCol w="4429156"/>
                <a:gridCol w="1214446"/>
                <a:gridCol w="1214446"/>
                <a:gridCol w="757215"/>
              </a:tblGrid>
              <a:tr h="1489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п.п.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программы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Уточнённый бюджет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Кассовое</a:t>
                      </a:r>
                      <a:r>
                        <a:rPr lang="ru-RU" sz="1200" baseline="0" dirty="0" smtClean="0"/>
                        <a:t> исполнение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% исполнения</a:t>
                      </a:r>
                      <a:endParaRPr lang="ru-RU" sz="8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Всего: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2 505 683,7</a:t>
                      </a:r>
                      <a:endParaRPr lang="ru-RU" sz="1200" b="1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1 816 279,0</a:t>
                      </a:r>
                      <a:endParaRPr lang="ru-RU" sz="1200" b="1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72,5</a:t>
                      </a:r>
                      <a:endParaRPr lang="ru-RU" sz="1200" b="1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199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 целевая программа « Обеспечение</a:t>
                      </a:r>
                      <a:r>
                        <a:rPr lang="ru-RU" sz="1200" baseline="0" dirty="0" smtClean="0"/>
                        <a:t> строительства олимпийских объектов и развития города Сочи как горноклиматического курорта на 2011-2013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518 984,0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331 779,9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205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 целевая программа « Международные связи и протокол на 2009-2013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6 473,8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6 473,8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7025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 целевая программа «  Развитие санаторно-курортного и туристского комплекса города Сочи на 2009- 2013</a:t>
                      </a:r>
                      <a:r>
                        <a:rPr lang="ru-RU" sz="1200" baseline="0" dirty="0" smtClean="0"/>
                        <a:t>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48 200,0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48 017,2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99,6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205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Долгосрочная городская</a:t>
                      </a:r>
                      <a:r>
                        <a:rPr lang="ru-RU" sz="1200" baseline="0" dirty="0" smtClean="0"/>
                        <a:t> целевая программа « Жилище» на 2011-2015 годы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142 775,4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</a:t>
                      </a:r>
                      <a:r>
                        <a:rPr lang="ru-RU" sz="1200" baseline="0" dirty="0" smtClean="0"/>
                        <a:t> 487,0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57,8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7025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« Программа социально- экономического развития города Сочи на 2009-2013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598 351,7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250 829,1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7025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Модернизация жилищно- коммунального хозяйства города Сочи на 2012- 2014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195 266,0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181 731,4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93,1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205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«Молодёжь Сочи (2012-2014 годы)»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4 633,4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4 611,9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205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Дети Сочи» на 2012- 2014 годы 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13 995,0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13 978,5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14333"/>
          <a:ext cx="8001056" cy="62722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580181"/>
                <a:gridCol w="4404467"/>
                <a:gridCol w="1193507"/>
                <a:gridCol w="1053095"/>
                <a:gridCol w="769806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п.п.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программы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Уточнённый бюджет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Кассовое</a:t>
                      </a:r>
                      <a:r>
                        <a:rPr lang="ru-RU" sz="1200" baseline="0" dirty="0" smtClean="0"/>
                        <a:t> исполнение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% исполнения</a:t>
                      </a:r>
                      <a:endParaRPr lang="ru-RU" sz="8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7607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« Информирование населения через средства массовой информации о деятельности органов местного самоуправления город- курорт Сочи на 2012-2014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36 575,0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36 270,4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</a:t>
                      </a:r>
                      <a:r>
                        <a:rPr lang="ru-RU" sz="1200" baseline="0" dirty="0" smtClean="0"/>
                        <a:t> долгосрочная целевая программа « Энергосбережение и повышение энергетической эффективности муниципального образования город-курорт Сочи на 2012-2015 годы и на перспективу до 2020 года»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21 035,7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14 714,7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615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Поддержка социально ориентированных ветеранских организаций города Сочи на  2011-2012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Развитие образования города Сочи» на 2012- 2014 годы 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401 678,1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392 413,5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Развитие  отрасли культура в городе Сочи на 2012-2014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85 296,9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70 913,5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83,1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Доступная среда в городе Сочи на 2012-2015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5 394,5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5 044,5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6663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долгосрочная целевая программа « Развитие городского и пригородного пассажирского транспорта муниципального образования город- курорт Сочи на 2012-2030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231 400,0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222 551,3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Поддержка малого и среднего предпринимательства в городе Сочи на 2011-2013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63668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«Модернизация, развитие и капитальный ремонт систем наружного освещения города Сочи на 2012-2014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72 500,0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71 967,6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1206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{1E171933-4619-4E11-9A3F-F7608DF75F80}</a:tableStyleId>
              </a:tblPr>
              <a:tblGrid>
                <a:gridCol w="571504"/>
                <a:gridCol w="4400552"/>
                <a:gridCol w="1285884"/>
                <a:gridCol w="1214446"/>
                <a:gridCol w="757214"/>
              </a:tblGrid>
              <a:tr h="1400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п.п.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программы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Уточнённый бюджет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Кассовое</a:t>
                      </a:r>
                      <a:r>
                        <a:rPr lang="ru-RU" sz="1200" baseline="0" dirty="0" smtClean="0"/>
                        <a:t> исполнение</a:t>
                      </a:r>
                      <a:endParaRPr lang="ru-RU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% исполнения</a:t>
                      </a:r>
                      <a:endParaRPr lang="ru-RU" sz="8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Развитие физической культуры и спорта в муниципальном образовании город-курорт Сочи (2012-2014 годы)»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42 954,1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33 794,8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78,7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Развитие единого интегрального пространства по управлению операциями города Сочи на 2012- 2014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2 489,5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83,0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о проведении капитального ремонта и ремонта дворовых территорий многоквартирных  домов, проездов к дворовым территориям многоквартирных домов, расположенных на территории города Сочи, на 2011-2012 годы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37 505,6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28 105,2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74,9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Оформление и организация обустройства мест массового отдыха населения в городе Сочи при подготовке и проведении государственных и городских мероприятий на 2010-2012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6 900,0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4 921,2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71,3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 Меры по профилактике наркомании и пропаганде здорового образа жизни « Я выбираю завтра» на 2010-2012 годы»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541,0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537,0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 Профилактика табакокурения в городе Сочи» на 2010-2012 годы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652,0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647,0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99,2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Городская</a:t>
                      </a:r>
                      <a:r>
                        <a:rPr lang="ru-RU" sz="1200" baseline="0" dirty="0" smtClean="0"/>
                        <a:t> целевая программа  « Электронный Сочи» на 2010-2012 годы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21 571,4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9,3</a:t>
                      </a:r>
                      <a:endParaRPr lang="ru-RU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86439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Основные результаты реализации городских целевых программ за 2012 год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928670"/>
            <a:ext cx="857256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Развитие </a:t>
            </a:r>
            <a:r>
              <a:rPr lang="ru-RU" sz="1200" b="1" dirty="0" err="1" smtClean="0">
                <a:solidFill>
                  <a:schemeClr val="accent4">
                    <a:lumMod val="50000"/>
                  </a:schemeClr>
                </a:solidFill>
              </a:rPr>
              <a:t>санаторно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- курортного и туристского комплекса города Сочи на 2009- 2013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реализация мероприятия « Развитие курорта и курортного потенциала города Сочи посредством маркетинговых методов;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благоустройство курортного парка в Адлерском районе;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071678"/>
            <a:ext cx="857256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Долгосрочная городская целевая программа « Жилище» на 2011-2015 годы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 </a:t>
            </a:r>
            <a:r>
              <a:rPr lang="ru-RU" sz="1200" i="1" dirty="0" smtClean="0"/>
              <a:t>оплата проектных, </a:t>
            </a:r>
            <a:r>
              <a:rPr lang="ru-RU" sz="1200" i="1" dirty="0" err="1" smtClean="0"/>
              <a:t>строительно</a:t>
            </a:r>
            <a:r>
              <a:rPr lang="ru-RU" sz="1200" i="1" dirty="0" smtClean="0"/>
              <a:t>- монтажных работ и приобретение жилого помещения: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жилой дом по ул. Вишнёвая в Центральном районе г.Сочи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комплекс малоэтажной жилой застройки в пос. Красная поляна</a:t>
            </a:r>
            <a:endParaRPr lang="ru-RU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071810"/>
            <a:ext cx="8501122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Программа социально- экономического развития города Сочи на 2009-2013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противооползневые мероприятия, проектно- изыскательские работы по строительству моста через р. Мацеста;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выполнение проектов планировки и межевания территории внутригородских районов города, подготовка местных нормативов градостроительного проектирования;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формирование земельных участков для аренды, для передачи в </a:t>
            </a:r>
            <a:r>
              <a:rPr lang="ru-RU" sz="1200" i="1" dirty="0" err="1" smtClean="0"/>
              <a:t>общедолевую</a:t>
            </a:r>
            <a:r>
              <a:rPr lang="ru-RU" sz="1200" i="1" dirty="0" smtClean="0"/>
              <a:t> собственность, для предоставления многодетным семьям, ведение электронного архива;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капитальный ремонт подпорной стены с устройством ограждения в районе дома № 39 по ул. Макаренко;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проектирование, строительство, реконструкция, капитальный ремонт и иные виды работ по объектам: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электроснабжение 66 квартирного жилого дома на Мацесте для ветеранов ВОВ;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объекты водоснабжения, водоотведения, газоснабжения;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ограждение объектов вдоль земельных участков в зонах международного гостеприимства Адлерского района города Сочи;</a:t>
            </a:r>
          </a:p>
          <a:p>
            <a:pPr>
              <a:buFont typeface="Arial" pitchFamily="34" charset="0"/>
              <a:buChar char="•"/>
            </a:pPr>
            <a:r>
              <a:rPr lang="ru-RU" sz="1200" i="1" dirty="0" smtClean="0"/>
              <a:t> проектирование фонтана на площади перед зданием администрации города Сочи;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строительство блоков детских дошкольных учреждений(ДДУ) на территории детского сада № 49, 83, 84, 74, 76,136,45;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противооползневые работы у детского сада № 126 в пос. Дагомыс Лазаревского района;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проведение проектно- изыскательских работ по блокам ДДУ на территории детских садов № 4,28,34,107 и по реконструкции школы № 88 в пос. Верхняя </a:t>
            </a:r>
            <a:r>
              <a:rPr lang="ru-RU" sz="1200" i="1" dirty="0" err="1" smtClean="0"/>
              <a:t>Беранда</a:t>
            </a:r>
            <a:r>
              <a:rPr lang="ru-RU" sz="1200" i="1" dirty="0" smtClean="0"/>
              <a:t> Лазаревского района.</a:t>
            </a: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17543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Городская целевая программа « Модернизация </a:t>
            </a:r>
            <a:r>
              <a:rPr lang="ru-RU" sz="1200" b="1" dirty="0" err="1" smtClean="0"/>
              <a:t>жилищно</a:t>
            </a:r>
            <a:r>
              <a:rPr lang="ru-RU" sz="1200" b="1" dirty="0" smtClean="0"/>
              <a:t>- коммунального хозяйства города Сочи»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проведение капитального ремонта общежитий;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модернизация лифтов и обустройство детских площадок;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предоставление субсидий на возмещение затрат организаций, осуществляющих сбор и вывоз твёрдых бытовых отходов;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ремонт объектов коммунального назначения;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разработка программы комплексного развития систем коммунальной инфраструктуры;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</a:t>
            </a:r>
            <a:r>
              <a:rPr lang="ru-RU" sz="1200" i="1" dirty="0" err="1" smtClean="0"/>
              <a:t>строительно</a:t>
            </a:r>
            <a:r>
              <a:rPr lang="ru-RU" sz="1200" i="1" dirty="0" smtClean="0"/>
              <a:t>- монтажные работы котельной для теплоснабжения школы № 77 города Сочи.</a:t>
            </a:r>
            <a:endParaRPr lang="ru-RU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214554"/>
            <a:ext cx="85725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долгосрочная целевая программа « Развитие городского и пригородного пассажирского транспорта муниципального образования город- курорт Сочи на 2012- 2030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предоставлены субсидии муниципальным унитарным предприятиям города Сочи на компенсацию убытков, образующихся от работы по тарифам, установленным ниже себестоимости поездки пассажиров и на возмещение расходов, образующихся от выполнения рейсов на муниципальных пригородных маршрутах, функционирование которых обусловлено социальной необходимостью.</a:t>
            </a:r>
            <a:endParaRPr lang="ru-RU" sz="1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714752"/>
            <a:ext cx="857256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Муниципальная долгосрочная целевая программа « Энергосбережение и повышение энергетической эффективности муниципального образования город- курорт Сочи на 2012- 2015 годы и на перспективу до 2020 года»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модернизация внутридомовых инженерных систем с установкой инновационного оборудования ( установка индивидуальных тепловых пунктов);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замена в многоквартирных домах лифтового оборудования, отработавшего назначенный срок.</a:t>
            </a:r>
            <a:endParaRPr lang="ru-RU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072074"/>
            <a:ext cx="857256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Развитие образования города Сочи» на 2012- 2014 годы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обеспечение комплексной безопасности образовательных учреждений города;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приведение к единому архитектурному облику и обеспечение доступности школы № 20;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dirty="0" err="1" smtClean="0"/>
              <a:t>софинансирование</a:t>
            </a:r>
            <a:r>
              <a:rPr lang="ru-RU" sz="1200" dirty="0" smtClean="0"/>
              <a:t> аналогичной краевой целевой программы;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капитальный ремонт спортивных залов;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капитальный ремонт  по благоустройству территории СОШ№ 77;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капитальный ремонт детских садов № 166 и 87, средних общеобразовательных школ № 4,15,55,26 и гимназии № 15;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42968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Дети Сочи» на 2012-2014 годы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организация летнего отдыха детей: лагеря дневного пребывания, палаточные лагеря, лагеря труда и отдыха,  туристические походы и поездки, летние спортивные праздники и соревнования, детские конкурсы и поездки и т.д. Охвачено летними мероприятиями 12 466 детей.</a:t>
            </a:r>
            <a:endParaRPr lang="ru-RU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785926"/>
            <a:ext cx="842968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Развитие отрасли « Культура» в городе Сочи на 2012-2014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оснащение и переоснащение учреждений культуры;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для библиотек города приобретена специализированная библиотечная мебель;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приобретён рояль « </a:t>
            </a:r>
            <a:r>
              <a:rPr lang="ru-RU" sz="1200" i="1" dirty="0" err="1" smtClean="0"/>
              <a:t>Ямаха</a:t>
            </a:r>
            <a:r>
              <a:rPr lang="ru-RU" sz="1200" i="1" dirty="0" smtClean="0"/>
              <a:t>»;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проведены мероприятия по антитеррористической деятельности, пожарной безопасности; 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подготовка, организация и проведение городских культурно- массовых мероприятий;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приобретено здание клуба расположенного в пос. </a:t>
            </a:r>
            <a:r>
              <a:rPr lang="ru-RU" sz="1200" i="1" dirty="0" err="1" smtClean="0"/>
              <a:t>Вардане</a:t>
            </a:r>
            <a:r>
              <a:rPr lang="ru-RU" sz="12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произведён ремонт трёх объектов культуры;</a:t>
            </a:r>
            <a:endParaRPr lang="ru-RU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643315"/>
            <a:ext cx="8358246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Развитие физической культуры и спорта в муниципальном образовании город-курорт Сочи на 2012-2014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i="1" dirty="0" smtClean="0"/>
              <a:t>завершено строительство 15 спортивно- игровых площадок;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приобретён спортивный инвентарь для 5 спортивных школ;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проведено 411 спортивных мероприятий;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приобретена спортивная форма для 5 спортивных школ;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5214950"/>
            <a:ext cx="8358246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Городская целевая программа « Поддержка социально- ориентированных ветеранских организаций города Сочи на 2011-2012 годы»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/>
              <a:t> реализация общественных инициатив городских социально- ориентированных ветеранских общественных организаций города Сочи.</a:t>
            </a:r>
            <a:endParaRPr lang="ru-RU" sz="1200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501122" cy="73250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Направления расходования бюджетных средств в 2012 году по</a:t>
            </a:r>
          </a:p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краевой и городской целевым программам « Обеспечение строительства олимпийских объектов и развития города Сочи как горноклиматического и бальнеологического курорта» 9 649 567,2 тыс. рублей:</a:t>
            </a:r>
          </a:p>
          <a:p>
            <a:pPr>
              <a:buFont typeface="Wingdings" pitchFamily="2" charset="2"/>
              <a:buChar char="v"/>
            </a:pPr>
            <a:r>
              <a:rPr lang="ru-RU" sz="1200" i="1" dirty="0" smtClean="0"/>
              <a:t> </a:t>
            </a:r>
            <a:r>
              <a:rPr lang="ru-RU" sz="1200" dirty="0" smtClean="0"/>
              <a:t>приобретение 108 автобусов класса М3 не ниже стандарта Евро-4 для обслуживания городских и пригородных маршрутов регулярного сообщения 608 435,3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ремонт, капитальный ремонт автодорог к достопримечательностям, пешеходных дорог 438 952,3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капитальный ремонт внутригородских дорог 747 226,3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реконструкция пешеходных переходов, пешеходных зон, эспланад, тротуаров, с мерами доступности для инвалидов        196 017,3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строительство пешеходных переходов с мерами доступности для инвалидов 123 423,5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реконструкция внутригородских дорог территории переселения в микрорайоне Весёлое- </a:t>
            </a:r>
            <a:r>
              <a:rPr lang="ru-RU" sz="1200" dirty="0" err="1" smtClean="0"/>
              <a:t>Псоу</a:t>
            </a:r>
            <a:r>
              <a:rPr lang="ru-RU" sz="1200" dirty="0" smtClean="0"/>
              <a:t> Адлерского района: от пер. Тепличный до пер. Донецкий 79 126,4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изготовление объектов визуальной коммуникации и праздничных баннеров 67 483,0 тыс.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строительство трёх 10-этажных жилых домов в </a:t>
            </a:r>
            <a:r>
              <a:rPr lang="ru-RU" sz="1200" dirty="0" err="1" smtClean="0"/>
              <a:t>Хостинском</a:t>
            </a:r>
            <a:r>
              <a:rPr lang="ru-RU" sz="1200" dirty="0" smtClean="0"/>
              <a:t> районе 329 728,0 тыс. рублей;  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приведение внешнего облика города Сочи к единой архитектурной концепции 867 852,8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восстановление и замена элементов дворовых территорий при проведении работ по благоустройству 450 144,2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проектирование, строительство, реконструкция, капитальный ремонт объектов коммунального назначения по разделу « Инженерная инфраструктура» 1 074 082,2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объекты энергоснабжения и генерации( котельные) 469 447,0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сети инженерного и транспортного обеспечения площадок строительства переселенческого фонда, подведение инженерных сетей и коммуникаций до границ земельных участков, предназначенных для размещения олимпийских объектов 3 386 725,1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завершение проектных и изыскательских работ на реконструкцию ул. Приморской 51 871 ,9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завершение проектных и изыскательских работ на строительство многоуровневой стоянки по ул. Горького в Центральном районе г. Сочи 2 259,8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приобретение оборудования, спецтехники и инвентаря для сбора, транспортировки( вывоза) и захоронения твёрдых бытовых отходов 1 244,3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устройство новых газов и дополнительное озеленение, восстановление существующих газонов 147 945,7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строительство объектов социальной инфраструктуры 136 561,8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завершение капитального ремонта объектов социальной сферы 2 118,2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Обеспечение доступности муниципальных объектов культуры, приведение их внешнего облика к единой архитектурной концепции в Зонах Международного Гостеприимства 75 718,8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техническое оснащение и обслуживание мест празднования « </a:t>
            </a:r>
            <a:r>
              <a:rPr lang="en-US" sz="1200" dirty="0" smtClean="0">
                <a:latin typeface="Antique Olive" pitchFamily="34" charset="0"/>
              </a:rPr>
              <a:t>Live sites</a:t>
            </a:r>
            <a:r>
              <a:rPr lang="ru-RU" sz="1200" dirty="0" smtClean="0"/>
              <a:t>» 360 123,9 тыс. рублей; 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оснащение Сочинского художественного музея 33 079,4 тыс. рублей.</a:t>
            </a:r>
          </a:p>
          <a:p>
            <a:pPr>
              <a:buFont typeface="Wingdings" pitchFamily="2" charset="2"/>
              <a:buChar char="v"/>
            </a:pPr>
            <a:endParaRPr lang="ru-RU" sz="1200" dirty="0" smtClean="0"/>
          </a:p>
          <a:p>
            <a:pPr>
              <a:buFont typeface="Wingdings" pitchFamily="2" charset="2"/>
              <a:buChar char="v"/>
            </a:pPr>
            <a:endParaRPr lang="ru-RU" sz="1200" i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71678"/>
            <a:ext cx="2214578" cy="150019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Повышение эффективности бюджетных расходов, и динамики данных результатов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2071678"/>
            <a:ext cx="3000396" cy="15001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</a:t>
            </a:r>
          </a:p>
          <a:p>
            <a:pPr algn="ctr"/>
            <a:r>
              <a:rPr lang="ru-RU" sz="1300" dirty="0" smtClean="0"/>
              <a:t>Обеспечение сбалансированности и устойчивости бюджета, внедрение программно-целевых методов, развитие информационной системы управления муниципальными финансами и др.</a:t>
            </a:r>
          </a:p>
          <a:p>
            <a:pPr algn="ctr"/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2286016" cy="285752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Направления оценки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428736"/>
            <a:ext cx="2928958" cy="285752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Критерии оценки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500330" cy="285752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 оценки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000240"/>
            <a:ext cx="2500330" cy="157163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итогам 2012 года город-курорт Сочи занял 2-ое место среди 44-х муниципальных образования Краснодарского края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929066"/>
            <a:ext cx="2214578" cy="171451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Качество организации и осуществления бюджетного процесса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3929066"/>
            <a:ext cx="2928958" cy="17145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Соблюдение бюджетного законодательства при формировании и исполнении бюджета, финансовая гибкость, управление бюджетными доходами и муниципальной собственностью, управление бюджетными расходами, бюджетное планирование, прозрачность бюджетного планирования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3929066"/>
            <a:ext cx="2500330" cy="171451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300" dirty="0" smtClean="0"/>
              <a:t>По итогам 2012 года город-курорт Сочи занял 1-ое место среди 44-х муниципальных образования Краснодарского края</a:t>
            </a:r>
          </a:p>
          <a:p>
            <a:pPr algn="ctr"/>
            <a:r>
              <a:rPr lang="ru-RU" sz="1300" dirty="0" smtClean="0"/>
              <a:t>Городу присвоена высшая степень качества организации бюджетного процесса</a:t>
            </a:r>
          </a:p>
          <a:p>
            <a:pPr algn="ctr"/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500032" y="605681"/>
            <a:ext cx="8143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В целях реализации бюджетной политики Краснодарского края, направленной на повышение качества управления муниципальными финансам, Министерство финансов края ежегодно проводит оценку муниципальных образований в сфере управления общественными финансами.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57224" y="5786454"/>
          <a:ext cx="7715304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065"/>
                <a:gridCol w="5763239"/>
              </a:tblGrid>
              <a:tr h="24669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Наши контакты:</a:t>
                      </a:r>
                      <a:endParaRPr lang="ru-RU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Адрес: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354000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</a:rPr>
                        <a:t> г. Сочи, ул. Советская 26</a:t>
                      </a:r>
                      <a:endParaRPr lang="ru-RU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697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Тел/факс 264-20-81         Электронная почта: 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 ufbk@sochiadm.ru</a:t>
                      </a:r>
                      <a:endParaRPr lang="ru-RU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697">
                <a:tc>
                  <a:txBody>
                    <a:bodyPr/>
                    <a:lstStyle/>
                    <a:p>
                      <a:endParaRPr lang="ru-RU" sz="11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Часы работы: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</a:rPr>
                        <a:t> понедельник-четверг с 9.00до 18.00     пятница с 9.00 до 17.00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0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Бюджет города Сочи</a:t>
            </a:r>
          </a:p>
          <a:p>
            <a:pPr algn="ctr"/>
            <a:r>
              <a:rPr lang="ru-RU" sz="1400" dirty="0" smtClean="0"/>
              <a:t>Утверждён решением Городского Собрания Сочи от 12 декабря 2011 года   № 209 « О бюджете города Сочи на 2012 год и на плановый период 2013 и 2014 годов»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2071679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Основные показатели социально- экономического развития города Сочи: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9" y="378619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42909" y="2428869"/>
          <a:ext cx="8143932" cy="393305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49854"/>
                <a:gridCol w="1039223"/>
                <a:gridCol w="992135"/>
                <a:gridCol w="1015680"/>
                <a:gridCol w="1015680"/>
                <a:gridCol w="1015680"/>
                <a:gridCol w="1015680"/>
              </a:tblGrid>
              <a:tr h="345088">
                <a:tc rowSpan="2"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показателей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100" dirty="0" smtClean="0"/>
                        <a:t>Единица</a:t>
                      </a:r>
                      <a:r>
                        <a:rPr lang="ru-RU" sz="1100" baseline="0" dirty="0" smtClean="0"/>
                        <a:t> измерения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490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отчёт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оценка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прогноз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205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Среднегодовая</a:t>
                      </a:r>
                      <a:r>
                        <a:rPr lang="ru-RU" sz="1100" baseline="0" dirty="0" smtClean="0"/>
                        <a:t> численность постоянного населения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тыс. человек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429,56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443,243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453,996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484,139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472,709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9205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Численность зарегистрированных безработных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тыс. человек</a:t>
                      </a:r>
                    </a:p>
                    <a:p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0,84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0,82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0,82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0,81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4171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Фонд заработной платы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млн. рублей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41 114,6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48 625,1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49 305,8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50 291,9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52 203,0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2506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Среднемесячная</a:t>
                      </a:r>
                      <a:r>
                        <a:rPr lang="ru-RU" sz="1100" baseline="0" dirty="0" smtClean="0"/>
                        <a:t> заработная плата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рублей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23 271,2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26 580,5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28 759,5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30 697,1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32 683,4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9205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Прибыль прибыльных</a:t>
                      </a:r>
                      <a:r>
                        <a:rPr lang="ru-RU" sz="1100" baseline="0" dirty="0" smtClean="0"/>
                        <a:t> предприятий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млн. рублей</a:t>
                      </a:r>
                    </a:p>
                    <a:p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7 329,8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7 494,5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7 824,8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8 213,7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8 345,1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9205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Объём жилищного</a:t>
                      </a:r>
                      <a:r>
                        <a:rPr lang="ru-RU" sz="1100" baseline="0" dirty="0" smtClean="0"/>
                        <a:t> строительства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тыс.м2 общей площади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465,2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495,0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440,0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444,4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453,0</a:t>
                      </a:r>
                      <a:endParaRPr lang="ru-RU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с одним скругленным углом 16"/>
          <p:cNvSpPr/>
          <p:nvPr/>
        </p:nvSpPr>
        <p:spPr>
          <a:xfrm>
            <a:off x="642910" y="1071546"/>
            <a:ext cx="3857652" cy="857256"/>
          </a:xfrm>
          <a:prstGeom prst="round1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Публичные слушания по проекту бюджета города Сочи на 2012 год и на плановый период 2013 и 2014 годов проведены 18 ноября 2011 года.</a:t>
            </a:r>
          </a:p>
          <a:p>
            <a:pPr algn="ctr"/>
            <a:r>
              <a:rPr lang="ru-RU" sz="1100" dirty="0" smtClean="0"/>
              <a:t>В них приняло участие 79 человек.</a:t>
            </a:r>
            <a:endParaRPr lang="ru-RU" sz="1100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143504" y="1000108"/>
            <a:ext cx="3571900" cy="928694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Публичные слушания об исполнении бюджета города Сочи за 2012 год проведены 16 мая 2013 года.</a:t>
            </a:r>
          </a:p>
          <a:p>
            <a:pPr algn="ctr"/>
            <a:r>
              <a:rPr lang="ru-RU" sz="1100" dirty="0" smtClean="0"/>
              <a:t>В них приняло участие 64 человека.</a:t>
            </a:r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714348" y="6357958"/>
            <a:ext cx="72866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Источник информации</a:t>
            </a:r>
            <a:r>
              <a:rPr lang="ru-RU" sz="1000" i="1" dirty="0" smtClean="0"/>
              <a:t>: Решение Городского Собрания Сочи от 11.12.2012г. № 186 « Об утверждении индикативного плана социально- экономического развития города Сочи на 2013 год и на плановый период до 2015 года»</a:t>
            </a:r>
            <a:endParaRPr lang="ru-RU" sz="1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0004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Общие характеристики бюджета города-курорта Сочи на 2012 год   ( в млн. руб.)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1186161"/>
          <a:ext cx="8572560" cy="402878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2571770"/>
                <a:gridCol w="1500198"/>
                <a:gridCol w="1571636"/>
                <a:gridCol w="1500198"/>
                <a:gridCol w="1428758"/>
              </a:tblGrid>
              <a:tr h="10509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показателей</a:t>
                      </a:r>
                      <a:endParaRPr lang="ru-RU" sz="1600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Плановые показатели</a:t>
                      </a:r>
                      <a:endParaRPr lang="ru-RU" sz="1600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Фактическое исполнение</a:t>
                      </a:r>
                      <a:endParaRPr lang="ru-RU" sz="1600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Динамика к 2011г., в процентах</a:t>
                      </a:r>
                      <a:endParaRPr lang="ru-RU" sz="1600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7444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Доходы- всего, в том числе: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21 880,0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21 160,8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96,7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144,2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444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средства городского</a:t>
                      </a:r>
                      <a:r>
                        <a:rPr lang="ru-RU" sz="1600" baseline="0" dirty="0" smtClean="0"/>
                        <a:t> бюджета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6 745,0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6 907,5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102,4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101,6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444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Расходы- всего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24 630,7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19 269,4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78,2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138,3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444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 (- ), </a:t>
                      </a:r>
                    </a:p>
                    <a:p>
                      <a:r>
                        <a:rPr lang="ru-RU" sz="1600" dirty="0" smtClean="0"/>
                        <a:t>профицит</a:t>
                      </a:r>
                      <a:r>
                        <a:rPr lang="ru-RU" sz="1600" baseline="0" dirty="0" smtClean="0"/>
                        <a:t> (+)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- 2 750,7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+1 891,4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х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х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/>
        </p:nvGraphicFramePr>
        <p:xfrm>
          <a:off x="214282" y="142852"/>
          <a:ext cx="862016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142844" y="3500438"/>
          <a:ext cx="878687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8675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Исполнение доходной части бюджета города Сочи за 2012 год ( в тыс. руб.)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86724" cy="7857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Исполнение бюджета по видам доходов за 2012 год                                                                                ( в тыс. руб.)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00108"/>
          <a:ext cx="8229600" cy="5537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71726"/>
                <a:gridCol w="1500198"/>
                <a:gridCol w="1671678"/>
                <a:gridCol w="1543032"/>
                <a:gridCol w="104296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Уточнённый бюджет 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Отклонение в сумме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Отклонение в 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прибыль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360 500,0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377 868,2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17 368,2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</a:t>
                      </a:r>
                      <a:r>
                        <a:rPr lang="ru-RU" sz="1200" baseline="0" dirty="0" smtClean="0"/>
                        <a:t> на доходы физических лиц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2 947 003,0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3 004 312,9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57 309,9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имущество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81 428,0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84 566,6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3 138,6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Земельный налог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515 537,0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540 074,2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24 537,2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сельскохозяйственный</a:t>
                      </a:r>
                      <a:r>
                        <a:rPr lang="ru-RU" sz="1200" baseline="0" dirty="0" smtClean="0"/>
                        <a:t> налог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9 600,0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10 243,3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643,3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106,7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Госпошлина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41 700,0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43 465,9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1 765,9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налог на вменённый доход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540</a:t>
                      </a:r>
                      <a:r>
                        <a:rPr lang="ru-RU" sz="1200" baseline="0" dirty="0" smtClean="0"/>
                        <a:t>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544 099,8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4 099,8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налоги и сборы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Арендная плата за землю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1 610 120,0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1 640 320,4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30 200,4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101,9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Аренда</a:t>
                      </a:r>
                      <a:r>
                        <a:rPr lang="ru-RU" sz="1200" baseline="0" dirty="0" smtClean="0"/>
                        <a:t> имущества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94 900,0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97 039,3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2 139,3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Штрафные санкции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144 000,0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143 433,8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-566,2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99,6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Плата за негативное воздействие</a:t>
                      </a:r>
                      <a:r>
                        <a:rPr lang="ru-RU" sz="1200" baseline="0" dirty="0" smtClean="0"/>
                        <a:t> на окружающую среду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57 500,0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59 379,8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1 879,8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неналоговые доходы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342 712,0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362 633,1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19 921,1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329610" cy="192750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28892"/>
                <a:gridCol w="1714512"/>
                <a:gridCol w="1643074"/>
                <a:gridCol w="1428760"/>
                <a:gridCol w="1114372"/>
              </a:tblGrid>
              <a:tr h="4273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Уточнённый бюджет 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Отклонение в сумме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Отклонение в %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765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 налоговых и неналоговых доходов</a:t>
                      </a:r>
                      <a:endParaRPr lang="ru-RU" sz="1200" i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6 745 000,0</a:t>
                      </a:r>
                      <a:endParaRPr lang="ru-RU" sz="1200" i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6 907 530,3</a:t>
                      </a:r>
                      <a:endParaRPr lang="ru-RU" sz="1200" i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162 530,3</a:t>
                      </a:r>
                      <a:endParaRPr lang="ru-RU" sz="1200" i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102,4</a:t>
                      </a:r>
                      <a:endParaRPr lang="ru-RU" sz="1200" i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664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</a:t>
                      </a:r>
                      <a:r>
                        <a:rPr lang="ru-RU" sz="1200" baseline="0" dirty="0" smtClean="0"/>
                        <a:t> 135 027,1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14 253 305,1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881 722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94,2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273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доходов</a:t>
                      </a:r>
                      <a:endParaRPr lang="ru-RU" sz="12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21 880 027,1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21 160 835,4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719 191,7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96,7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15206" y="642918"/>
            <a:ext cx="15001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продолжение</a:t>
            </a:r>
            <a:endParaRPr lang="ru-RU" sz="1000" dirty="0"/>
          </a:p>
        </p:txBody>
      </p:sp>
      <p:sp>
        <p:nvSpPr>
          <p:cNvPr id="8" name="Волна 7"/>
          <p:cNvSpPr/>
          <p:nvPr/>
        </p:nvSpPr>
        <p:spPr>
          <a:xfrm>
            <a:off x="285720" y="6286520"/>
            <a:ext cx="8715436" cy="357190"/>
          </a:xfrm>
          <a:prstGeom prst="wave">
            <a:avLst>
              <a:gd name="adj1" fmla="val 12500"/>
              <a:gd name="adj2" fmla="val 299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3306</TotalTime>
  <Words>5669</Words>
  <Application>Microsoft Office PowerPoint</Application>
  <PresentationFormat>Экран (4:3)</PresentationFormat>
  <Paragraphs>1036</Paragraphs>
  <Slides>39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8" baseType="lpstr">
      <vt:lpstr>Arial Unicode MS</vt:lpstr>
      <vt:lpstr>Antique Olive</vt:lpstr>
      <vt:lpstr>Arial</vt:lpstr>
      <vt:lpstr>Calibri</vt:lpstr>
      <vt:lpstr>Candara</vt:lpstr>
      <vt:lpstr>Century Gothic</vt:lpstr>
      <vt:lpstr>Wingdings</vt:lpstr>
      <vt:lpstr>Wingdings 2</vt:lpstr>
      <vt:lpstr>Поток</vt:lpstr>
      <vt:lpstr>       </vt:lpstr>
      <vt:lpstr>Презентация PowerPoint</vt:lpstr>
      <vt:lpstr>Структура бюджетной системы Российской Федерации</vt:lpstr>
      <vt:lpstr>Презентация PowerPoint</vt:lpstr>
      <vt:lpstr>Презентация PowerPoint</vt:lpstr>
      <vt:lpstr>Презентация PowerPoint</vt:lpstr>
      <vt:lpstr>Исполнение доходной части бюджета города Сочи за 2012 год ( в тыс. руб.)</vt:lpstr>
      <vt:lpstr>Исполнение бюджета по видам доходов за 2012 год                                                                                ( в тыс. руб.)</vt:lpstr>
      <vt:lpstr>Презентация PowerPoint</vt:lpstr>
      <vt:lpstr>Структура налоговых и неналоговых доходов бюджета города Сочи за 2012 год</vt:lpstr>
      <vt:lpstr>Объём доходов бюджета города Сочи на 1 жителя за 2012 год в сравнении с городскими округами  Краснодарского края        (в рублях)</vt:lpstr>
      <vt:lpstr>Объём расходов бюджета города Сочи на 1 жителя за 2012 год в сравнении с городами Краснодарского края, в рублях</vt:lpstr>
      <vt:lpstr>Структура расходов бюджета города Сочи за 2012 год в млн. руб.и в %</vt:lpstr>
      <vt:lpstr>Структура расходов бюджета города Сочи за 2012 год без учёта расходов на финансирование краевой и городской целевых программ « Обеспечение строительства олимпийских объектов и развития города Сочи как горноклиматического и бальнеологического курорта» в млн. руб. и в %</vt:lpstr>
      <vt:lpstr>Исполнение бюджета города Сочи по расходам за 2012 год  (в тыс. руб.)</vt:lpstr>
      <vt:lpstr>продолжение</vt:lpstr>
      <vt:lpstr>Расходы бюджета города Сочи на жилищно-коммунальное хозяйство в 2012 году ( в млн. руб. и  %)</vt:lpstr>
      <vt:lpstr>Презентация PowerPoint</vt:lpstr>
      <vt:lpstr>  Расходы бюджета города Сочи на социальную сферу в 2012 году в млн. руб.</vt:lpstr>
      <vt:lpstr>Презентация PowerPoint</vt:lpstr>
      <vt:lpstr>Презентация PowerPoint</vt:lpstr>
      <vt:lpstr>Презентация PowerPoint</vt:lpstr>
      <vt:lpstr>     Исполнение публичных нормативных обязательств города Сочи за 2012 год, тыс. рублей   </vt:lpstr>
      <vt:lpstr>Презентация PowerPoint</vt:lpstr>
      <vt:lpstr>Показатели, характеризующие результаты использования бюджетных ассигнований в городе- курорте Сочи ( Источник информации: Доклад Главы города-курорта Сочи о достигнутых значениях показателей для оценки эффективности деятельности органов местного самоуправления городских округов  и муниципальных районов за 2012 год  и их планируемых значениях на 3-летний период)</vt:lpstr>
      <vt:lpstr>продолжение</vt:lpstr>
      <vt:lpstr> </vt:lpstr>
      <vt:lpstr>продолжение</vt:lpstr>
      <vt:lpstr>Презентация PowerPoint</vt:lpstr>
      <vt:lpstr>Презентация PowerPoint</vt:lpstr>
      <vt:lpstr>Источники финансирования дефицита бюджета</vt:lpstr>
      <vt:lpstr>Расходы бюджета города Сочи на исполнение долгосрочных городских целевых программ за 2012 год 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- денежный фонд города, предназначенный для финансового обеспечения реализации его задач и функций. Другими словами – это план доходов и расходов на очередной финансовый год и плановый период</dc:title>
  <dc:creator>Бойко Роман</dc:creator>
  <cp:lastModifiedBy>Бойко Роман</cp:lastModifiedBy>
  <cp:revision>415</cp:revision>
  <dcterms:modified xsi:type="dcterms:W3CDTF">2013-10-09T11:01:18Z</dcterms:modified>
</cp:coreProperties>
</file>