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28" autoAdjust="0"/>
  </p:normalViewPr>
  <p:slideViewPr>
    <p:cSldViewPr>
      <p:cViewPr varScale="1">
        <p:scale>
          <a:sx n="116" d="100"/>
          <a:sy n="116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8350187980980632E-2"/>
                  <c:y val="0.11920673029794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278388</c:v>
                </c:pt>
                <c:pt idx="1">
                  <c:v>1855075.5</c:v>
                </c:pt>
                <c:pt idx="2">
                  <c:v>689796.3</c:v>
                </c:pt>
                <c:pt idx="3">
                  <c:v>660660.1</c:v>
                </c:pt>
                <c:pt idx="4">
                  <c:v>1811089.4</c:v>
                </c:pt>
                <c:pt idx="5">
                  <c:v>79000.399999999994</c:v>
                </c:pt>
                <c:pt idx="6">
                  <c:v>1535851.4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9762297244419"/>
          <c:y val="0.12009774832402771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01.12.2016г.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567772286957247E-2"/>
                  <c:y val="-2.77074304783470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2057410.9</c:v>
                </c:pt>
                <c:pt idx="1">
                  <c:v>72812.899999999994</c:v>
                </c:pt>
                <c:pt idx="2">
                  <c:v>602207</c:v>
                </c:pt>
                <c:pt idx="3">
                  <c:v>1784278.7</c:v>
                </c:pt>
                <c:pt idx="4">
                  <c:v>752687.5</c:v>
                </c:pt>
                <c:pt idx="5">
                  <c:v>144307.9</c:v>
                </c:pt>
                <c:pt idx="6">
                  <c:v>1704757.2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01.12.2017г.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2.587396707750541E-3"/>
                  <c:y val="-7.5961993259458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1535851.48</c:v>
                </c:pt>
                <c:pt idx="1">
                  <c:v>79000.39</c:v>
                </c:pt>
                <c:pt idx="2">
                  <c:v>660660.06999999995</c:v>
                </c:pt>
                <c:pt idx="3">
                  <c:v>1811089.41</c:v>
                </c:pt>
                <c:pt idx="4">
                  <c:v>689796.29</c:v>
                </c:pt>
                <c:pt idx="5">
                  <c:v>278387.96000000002</c:v>
                </c:pt>
                <c:pt idx="6">
                  <c:v>1855075.48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53623960"/>
        <c:axId val="258137528"/>
      </c:barChart>
      <c:catAx>
        <c:axId val="536239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58137528"/>
        <c:crosses val="autoZero"/>
        <c:auto val="1"/>
        <c:lblAlgn val="ctr"/>
        <c:lblOffset val="100"/>
        <c:noMultiLvlLbl val="0"/>
      </c:catAx>
      <c:valAx>
        <c:axId val="258137528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53623960"/>
        <c:crosses val="autoZero"/>
        <c:crossBetween val="between"/>
        <c:majorUnit val="200000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38958729135719"/>
          <c:y val="0.55978063569135927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8159913350364764E-3"/>
                  <c:y val="-1.7211319163888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3477.2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647715899813011E-2"/>
                  <c:y val="2.576484044666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3407.1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012760409807903E-2"/>
                  <c:y val="8.088536918176141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3714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8138312"/>
        <c:axId val="258138704"/>
        <c:axId val="52061304"/>
      </c:bar3DChart>
      <c:catAx>
        <c:axId val="258138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58138704"/>
        <c:crosses val="autoZero"/>
        <c:auto val="1"/>
        <c:lblAlgn val="ctr"/>
        <c:lblOffset val="100"/>
        <c:noMultiLvlLbl val="0"/>
      </c:catAx>
      <c:valAx>
        <c:axId val="25813870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58138312"/>
        <c:crosses val="autoZero"/>
        <c:crossBetween val="between"/>
      </c:valAx>
      <c:serAx>
        <c:axId val="52061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58138704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2203.3000000000002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3711.4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38436510817507E-2"/>
                  <c:y val="5.590949494666703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3195.9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8139880"/>
        <c:axId val="258140272"/>
        <c:axId val="53579616"/>
      </c:bar3DChart>
      <c:catAx>
        <c:axId val="258139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58140272"/>
        <c:crosses val="autoZero"/>
        <c:auto val="1"/>
        <c:lblAlgn val="ctr"/>
        <c:lblOffset val="100"/>
        <c:noMultiLvlLbl val="0"/>
      </c:catAx>
      <c:valAx>
        <c:axId val="25814027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58139880"/>
        <c:crosses val="autoZero"/>
        <c:crossBetween val="between"/>
      </c:valAx>
      <c:serAx>
        <c:axId val="53579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5814027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131726104506905E-2"/>
                  <c:y val="-0.11508628799347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6935201644261694E-2"/>
                  <c:y val="-0.116473455781609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26 395,7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6.7653594045106097E-2"/>
                  <c:y val="-4.7450270933175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1210740.2</c:v>
                </c:pt>
                <c:pt idx="1">
                  <c:v>186549</c:v>
                </c:pt>
                <c:pt idx="2">
                  <c:v>1922501.8</c:v>
                </c:pt>
                <c:pt idx="3">
                  <c:v>1495239.6</c:v>
                </c:pt>
                <c:pt idx="4">
                  <c:v>3006.4</c:v>
                </c:pt>
                <c:pt idx="5">
                  <c:v>4967784</c:v>
                </c:pt>
                <c:pt idx="6">
                  <c:v>594911.4</c:v>
                </c:pt>
                <c:pt idx="7">
                  <c:v>463049.9</c:v>
                </c:pt>
                <c:pt idx="8">
                  <c:v>235417.8</c:v>
                </c:pt>
                <c:pt idx="9">
                  <c:v>344992.3</c:v>
                </c:pt>
                <c:pt idx="10">
                  <c:v>26395.7</c:v>
                </c:pt>
                <c:pt idx="11">
                  <c:v>144015.70000000001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12/25/2017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12/25/2017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12/25/2017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декабря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40021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468 144,30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220 243,47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685 019,90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588 191,09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85,86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544,10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780 287,31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26 395,70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66,74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341 630,60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261 684,62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387,40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32 043,41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97922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692 778,20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598 399,17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86,38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504 110,50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398 035,07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78,96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64 703,70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51 601,50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79,75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15 527,00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7 994,00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12 944,80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9 805,00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75,74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216 055,70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193 711,88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89,66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2336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76 435,20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36 746,62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289 459,40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171 366,54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59,20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161 743,40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83,75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535 653,50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405 246,01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75,65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1 429,82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40,46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454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542,60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389 406,94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85,67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361 586,40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295 627,98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81,76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12 642 706,30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10 379 788,18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82,10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03152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6 932 921,0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6 909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861,1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99,7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6 165 991,8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5 306 619,5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86,1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13 098 912,8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12 216 480,6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93,3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52495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14 074 312,0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11 594 603,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lang="ru-RU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82,4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01.12.2017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6077" y="548680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01.12.2017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184039"/>
              </p:ext>
            </p:extLst>
          </p:nvPr>
        </p:nvGraphicFramePr>
        <p:xfrm>
          <a:off x="248131" y="1592447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001244"/>
              </p:ext>
            </p:extLst>
          </p:nvPr>
        </p:nvGraphicFramePr>
        <p:xfrm>
          <a:off x="0" y="2445792"/>
          <a:ext cx="9036496" cy="458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36223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01.12.2017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01.12.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6 909 861,08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7 118 462,14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97,1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январь-ноябрь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9747491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5957694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33892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01.12.2017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11 594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603,81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213787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1 443 122,30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1 210 740,16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238 866,60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186 549,04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2 342 478,20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1 922 501,78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82,07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1 964 767,70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1 495 239,63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3 006,41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77,13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5 962 708,50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4 967 783,99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696197,10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594 911,36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85,45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532 066,20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463 049,94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273 075,30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235 417,78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86,21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414 608,80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344 992,31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26 395,70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162 973,40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144 015,69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13 14 074 312,00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</a:t>
                      </a:r>
                      <a:r>
                        <a:rPr lang="ru-RU" sz="1200" b="1" i="0" u="none" strike="noStrike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594 </a:t>
                      </a:r>
                      <a:r>
                        <a:rPr lang="ru-RU" sz="1200" b="1" i="0" u="none" strike="noStrike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603,81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82,38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01.12.2017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389497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декабря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декабря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 в общих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1 443,12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1 210,74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1 424,44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1 128,98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79,26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238,87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186,55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264,75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216,27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81,69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2 342,48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1 922,50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1 714,39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1 254,02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13,06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73,15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1 964,77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1 495,24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76,10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2 039,43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1 13269,87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13,22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62,27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77,13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5,31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84,56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5 962,71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4 967,78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4 822,14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4 279,85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44,57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88,75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696,20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594,91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595,98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464,82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4,84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77,99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532,07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463,05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457,55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396,63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86,69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273,08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235,42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86,21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284,03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223,80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78,79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414,61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344,99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144,95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103,26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71,24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38,87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23,14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59,53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162,97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144,02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88,37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291,14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238,26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81,84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14 074,31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11 594,60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82,38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12 082,98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603,40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79,48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32757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5 307 740,40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4 560 315,81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28 095,30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26 997,97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96,09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887 169,10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759 167,48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85,57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25 895,80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78,15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384 879,50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334 721,87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86,97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7 320,00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33,06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9 916,40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9 050,55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91,27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31 259,17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80,72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1341</Words>
  <Application>Microsoft Office PowerPoint</Application>
  <PresentationFormat>Экран (4:3)</PresentationFormat>
  <Paragraphs>468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01.12.2017 год (тыс. руб.)</vt:lpstr>
      <vt:lpstr>Презентация PowerPoint</vt:lpstr>
      <vt:lpstr>Динамика поступления доходов в бюджет города Сочи  за январь-ноябрь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2017-12-25T12:34:52Z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