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71" r:id="rId5"/>
    <p:sldId id="282" r:id="rId6"/>
    <p:sldId id="272" r:id="rId7"/>
    <p:sldId id="28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28" autoAdjust="0"/>
  </p:normalViewPr>
  <p:slideViewPr>
    <p:cSldViewPr>
      <p:cViewPr varScale="1">
        <p:scale>
          <a:sx n="116" d="100"/>
          <a:sy n="116" d="100"/>
        </p:scale>
        <p:origin x="12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explosion val="24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1.6216452140238386E-2"/>
                  <c:y val="-7.4572188057536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059762734112643E-2"/>
                  <c:y val="-0.12078008489252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8832809426403605E-2"/>
                  <c:y val="0.114954751759608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0939713514558134E-2"/>
                  <c:y val="5.08542351503418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917232352334335E-2"/>
                  <c:y val="-5.8077493023650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881349317862908E-3"/>
                  <c:y val="-8.7409813942241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7845764071157782E-2"/>
                  <c:y val="-6.0407460080705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Налог на доходы физ.лиц</c:v>
                </c:pt>
                <c:pt idx="2">
                  <c:v>Налоги на имущество</c:v>
                </c:pt>
                <c:pt idx="3">
                  <c:v>Налоги на совокупный доход</c:v>
                </c:pt>
                <c:pt idx="4">
                  <c:v>Аренда земли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13087.5</c:v>
                </c:pt>
                <c:pt idx="1">
                  <c:v>106018.2</c:v>
                </c:pt>
                <c:pt idx="2">
                  <c:v>42449.3</c:v>
                </c:pt>
                <c:pt idx="3">
                  <c:v>128897.7</c:v>
                </c:pt>
                <c:pt idx="4">
                  <c:v>49791</c:v>
                </c:pt>
                <c:pt idx="5">
                  <c:v>5215.7</c:v>
                </c:pt>
                <c:pt idx="6">
                  <c:v>59887.5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1046801283788"/>
          <c:y val="6.8320788095320717E-2"/>
          <c:w val="0.33983250596429826"/>
          <c:h val="0.86335842380935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99762297244419"/>
          <c:y val="0.12009774832402771"/>
          <c:w val="0.83060516190354328"/>
          <c:h val="0.755965916981447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01.02.2017г.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3567772286957247E-2"/>
                  <c:y val="-2.77074304783470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1569271685387152E-2"/>
                  <c:y val="-3.06116054643440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145300.01</c:v>
                </c:pt>
                <c:pt idx="1">
                  <c:v>7916.35</c:v>
                </c:pt>
                <c:pt idx="2">
                  <c:v>116489.01</c:v>
                </c:pt>
                <c:pt idx="3">
                  <c:v>42963.46</c:v>
                </c:pt>
                <c:pt idx="4">
                  <c:v>74464.23</c:v>
                </c:pt>
                <c:pt idx="5">
                  <c:v>10304.86</c:v>
                </c:pt>
                <c:pt idx="6">
                  <c:v>84366.8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01.02.2018г.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-2.587396707750541E-3"/>
                  <c:y val="-7.5961993259458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0.00</c:formatCode>
                <c:ptCount val="7"/>
                <c:pt idx="0">
                  <c:v>59887.54</c:v>
                </c:pt>
                <c:pt idx="1">
                  <c:v>5215.68</c:v>
                </c:pt>
                <c:pt idx="2">
                  <c:v>128897.7</c:v>
                </c:pt>
                <c:pt idx="3">
                  <c:v>49791</c:v>
                </c:pt>
                <c:pt idx="4">
                  <c:v>42449.279999999999</c:v>
                </c:pt>
                <c:pt idx="5">
                  <c:v>13087.46</c:v>
                </c:pt>
                <c:pt idx="6">
                  <c:v>106018.24000000001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45"/>
        <c:axId val="130446096"/>
        <c:axId val="130446488"/>
      </c:barChart>
      <c:catAx>
        <c:axId val="1304460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130446488"/>
        <c:crosses val="autoZero"/>
        <c:auto val="1"/>
        <c:lblAlgn val="ctr"/>
        <c:lblOffset val="100"/>
        <c:noMultiLvlLbl val="0"/>
      </c:catAx>
      <c:valAx>
        <c:axId val="130446488"/>
        <c:scaling>
          <c:orientation val="minMax"/>
        </c:scaling>
        <c:delete val="0"/>
        <c:axPos val="b"/>
        <c:majorGridlines>
          <c:spPr>
            <a:ln w="28575"/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130446096"/>
        <c:crosses val="autoZero"/>
        <c:crossBetween val="between"/>
        <c:majorUnit val="200000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5138958729135719"/>
          <c:y val="0.55978063569135927"/>
          <c:w val="0.23702053938451267"/>
          <c:h val="0.1364900170640239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9028763596618295"/>
          <c:y val="2.0495829138939031E-2"/>
          <c:w val="0.62330736399659292"/>
          <c:h val="0.822573678505276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815991335036525E-3"/>
                  <c:y val="-1.7524148958917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198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359981168848368E-2"/>
                  <c:y val="2.57648404466608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300.8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815487634649318E-2"/>
                  <c:y val="8.088536918176141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301.5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0448448"/>
        <c:axId val="211930496"/>
        <c:axId val="210275896"/>
      </c:bar3DChart>
      <c:catAx>
        <c:axId val="1304484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211930496"/>
        <c:crosses val="autoZero"/>
        <c:auto val="1"/>
        <c:lblAlgn val="ctr"/>
        <c:lblOffset val="100"/>
        <c:noMultiLvlLbl val="0"/>
      </c:catAx>
      <c:valAx>
        <c:axId val="211930496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130448448"/>
        <c:crosses val="autoZero"/>
        <c:crossBetween val="between"/>
      </c:valAx>
      <c:serAx>
        <c:axId val="210275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11930496"/>
        <c:crosses val="autoZero"/>
      </c:serAx>
    </c:plotArea>
    <c:legend>
      <c:legendPos val="r"/>
      <c:layout>
        <c:manualLayout>
          <c:xMode val="edge"/>
          <c:yMode val="edge"/>
          <c:x val="0.76126823856303838"/>
          <c:y val="0.29221589394461328"/>
          <c:w val="0.20056950370894638"/>
          <c:h val="0.2263937440002898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64"/>
          <c:y val="2.8864491727281703E-2"/>
          <c:w val="0.56371659367864602"/>
          <c:h val="0.856759665299938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84.9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77013139904529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181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338436510817507E-2"/>
                  <c:y val="5.590949494666703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103.8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1931672"/>
        <c:axId val="211932064"/>
        <c:axId val="210277592"/>
      </c:bar3DChart>
      <c:catAx>
        <c:axId val="2119316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211932064"/>
        <c:crosses val="autoZero"/>
        <c:auto val="1"/>
        <c:lblAlgn val="ctr"/>
        <c:lblOffset val="100"/>
        <c:noMultiLvlLbl val="0"/>
      </c:catAx>
      <c:valAx>
        <c:axId val="211932064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11931672"/>
        <c:crosses val="autoZero"/>
        <c:crossBetween val="between"/>
      </c:valAx>
      <c:serAx>
        <c:axId val="210277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11932064"/>
        <c:crosses val="autoZero"/>
      </c:serAx>
    </c:plotArea>
    <c:legend>
      <c:legendPos val="r"/>
      <c:layout>
        <c:manualLayout>
          <c:xMode val="edge"/>
          <c:yMode val="edge"/>
          <c:x val="0.78054326429007892"/>
          <c:y val="0.28837108847825982"/>
          <c:w val="0.20275763630429958"/>
          <c:h val="0.23347809641221062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092323075213911E-3"/>
          <c:y val="0.1176255569385399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-3.8659593378513553E-2"/>
                  <c:y val="-0.1168166713741029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1688955856756712E-2"/>
                  <c:y val="-9.28604747933954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0531052105321631E-2"/>
                  <c:y val="-8.65688374432990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771992926711956E-2"/>
                  <c:y val="-8.8987025329058944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defRPr>
                    </a:pPr>
                    <a:fld id="{9253BA67-7CEA-426D-9E1E-0CC155100D79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5.4278691256527054E-3"/>
                  <c:y val="-1.074645900845375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616621301336942E-3"/>
                  <c:y val="2.68692374914568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4092323075213867E-3"/>
                  <c:y val="-4.83756598231072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2540504758730507E-3"/>
                  <c:y val="-9.756340962431912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9261748694589221E-3"/>
                  <c:y val="-0.1044934119543856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7904029181942747E-2"/>
                  <c:y val="-0.117993148963578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7.399571343924749E-2"/>
                  <c:y val="-4.9615653469212692E-2"/>
                </c:manualLayout>
              </c:layout>
              <c:tx>
                <c:rich>
                  <a:bodyPr anchorCtr="0"/>
                  <a:lstStyle/>
                  <a:p>
                    <a:pPr algn="l">
                      <a:defRPr sz="1200">
                        <a:solidFill>
                          <a:schemeClr val="bg2">
                            <a:lumMod val="25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defRPr>
                    </a:pPr>
                    <a:r>
                      <a:rPr lang="en-US" dirty="0" smtClean="0"/>
                      <a:t>0</a:t>
                    </a:r>
                  </a:p>
                  <a:p>
                    <a:pPr algn="l">
                      <a:defRPr sz="1200">
                        <a:solidFill>
                          <a:schemeClr val="bg2">
                            <a:lumMod val="25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defRPr>
                    </a:pPr>
                    <a:endParaRPr lang="en-US" dirty="0"/>
                  </a:p>
                </c:rich>
              </c:tx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447075324963895E-2"/>
                      <c:h val="5.7832113443568207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3.8258711994963522E-2"/>
                  <c:y val="-0.111401212275467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гос. и мун. долга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26097.02</c:v>
                </c:pt>
                <c:pt idx="1">
                  <c:v>1809.91</c:v>
                </c:pt>
                <c:pt idx="2">
                  <c:v>24632.91</c:v>
                </c:pt>
                <c:pt idx="3">
                  <c:v>10287.65</c:v>
                </c:pt>
                <c:pt idx="4">
                  <c:v>45</c:v>
                </c:pt>
                <c:pt idx="5">
                  <c:v>225826.67</c:v>
                </c:pt>
                <c:pt idx="6">
                  <c:v>10286.77</c:v>
                </c:pt>
                <c:pt idx="7">
                  <c:v>15685.84</c:v>
                </c:pt>
                <c:pt idx="8">
                  <c:v>16963.759999999998</c:v>
                </c:pt>
                <c:pt idx="9">
                  <c:v>9027.64</c:v>
                </c:pt>
                <c:pt idx="10">
                  <c:v>0</c:v>
                </c:pt>
                <c:pt idx="11">
                  <c:v>11979.8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216934229530068"/>
          <c:y val="1.4822702080625784E-3"/>
          <c:w val="0.3119516852176516"/>
          <c:h val="0.96944912009089679"/>
        </c:manualLayout>
      </c:layout>
      <c:overlay val="0"/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34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2/15/2018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2/15/2018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2/15/2018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2/15/2018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2/15/2018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февраля  2018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Департамент по финансам и бюджету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472283"/>
              </p:ext>
            </p:extLst>
          </p:nvPr>
        </p:nvGraphicFramePr>
        <p:xfrm>
          <a:off x="395535" y="1124744"/>
          <a:ext cx="8424937" cy="5364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672408"/>
                <a:gridCol w="1368152"/>
                <a:gridCol w="1368152"/>
                <a:gridCol w="1080120"/>
              </a:tblGrid>
              <a:tr h="885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2018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01.02.20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8.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0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127 680,80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591,80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0,46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799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615 530,00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554,37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88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"Информационное освещение деятельности органов местного самоуправления муниципального образования 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30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550,00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031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264 244,00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1 809,91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0,68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42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38 361,50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961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"Постолимпийское использование олимпийских объектов и развития Имеретинской низменности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646 547,70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82081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01.02.2018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268302"/>
              </p:ext>
            </p:extLst>
          </p:nvPr>
        </p:nvGraphicFramePr>
        <p:xfrm>
          <a:off x="356018" y="1196752"/>
          <a:ext cx="8424936" cy="5295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385"/>
                <a:gridCol w="3443235"/>
                <a:gridCol w="1391946"/>
                <a:gridCol w="1391946"/>
                <a:gridCol w="1245424"/>
              </a:tblGrid>
              <a:tr h="557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2018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01.02.2018г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663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126 033,90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7 774,40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6,17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"Управление муниципальным имуществом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59 741,20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947,54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1,59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"Поддержка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малого и среднего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предпринимательства в городе Сочи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1 000,00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2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имиджевых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13 275,60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7,00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81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территориального общественного самоуправления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12 336,70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"Социальная поддержка граждан"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227 067,70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12 916,73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5,69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860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61 490,70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1 213,68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1,97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5714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01.02.2018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712387"/>
              </p:ext>
            </p:extLst>
          </p:nvPr>
        </p:nvGraphicFramePr>
        <p:xfrm>
          <a:off x="395537" y="1124744"/>
          <a:ext cx="8568952" cy="5551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9"/>
                <a:gridCol w="3672408"/>
                <a:gridCol w="1296144"/>
                <a:gridCol w="1368152"/>
                <a:gridCol w="1152129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2018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01.02.2018г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139 601,30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889,37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0,64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10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информационного общества и формирование электронного правительства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81 274,70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13 970,08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17,19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495 265,60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9 272,38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1,87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 поддержка сельского хозяйства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3 584,50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36,9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1,03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5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здравоохранения 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483 235,00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15 715,54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3,25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ntique Olive" panose="020B0603020204030204" pitchFamily="34" charset="0"/>
                          <a:ea typeface="+mn-ea"/>
                          <a:cs typeface="+mn-cs"/>
                        </a:rPr>
                        <a:t>Муниципальная программа города Сочи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"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ntique Olive" panose="020B0603020204030204" pitchFamily="34" charset="0"/>
                          <a:ea typeface="+mn-ea"/>
                          <a:cs typeface="+mn-cs"/>
                        </a:rPr>
                        <a:t>Обеспечение участия города Сочи в подготовке и проведении Кубка конфедераций в 2017 году и чемпионата мира по футболу 2018 года в Российской Федерации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"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618 766,10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ntique Olive" panose="020B0603020204030204" pitchFamily="34" charset="0"/>
                          <a:ea typeface="+mn-ea"/>
                          <a:cs typeface="+mn-cs"/>
                        </a:rPr>
                        <a:t>Муниципальная программа города Сочи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"Формирование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современной городской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среды на территории муниципального образования город-курорт Сочи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30 000,00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015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 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10 148 799,00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315 221,00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3,11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486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01.02.2018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961914"/>
              </p:ext>
            </p:extLst>
          </p:nvPr>
        </p:nvGraphicFramePr>
        <p:xfrm>
          <a:off x="598280" y="2060848"/>
          <a:ext cx="806489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72819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2018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6 470 000,0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405 346,9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4 151 621,5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113 675,9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2,7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10 621 621,5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519 022,8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4,9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805317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2018 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11 427 897,6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352 643,0</a:t>
                      </a: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3,1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 01.02.2018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6077" y="548680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01.02.2018 год (тыс. руб.)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963194"/>
              </p:ext>
            </p:extLst>
          </p:nvPr>
        </p:nvGraphicFramePr>
        <p:xfrm>
          <a:off x="248131" y="1592447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603166"/>
              </p:ext>
            </p:extLst>
          </p:nvPr>
        </p:nvGraphicFramePr>
        <p:xfrm>
          <a:off x="0" y="2445792"/>
          <a:ext cx="9036496" cy="458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521284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01.02.2018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01.02.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2017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динамики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405 346,90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481 804,72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84,13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январь 2016-2018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66266462"/>
              </p:ext>
            </p:extLst>
          </p:nvPr>
        </p:nvGraphicFramePr>
        <p:xfrm>
          <a:off x="0" y="2060848"/>
          <a:ext cx="4860032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0022929"/>
              </p:ext>
            </p:extLst>
          </p:nvPr>
        </p:nvGraphicFramePr>
        <p:xfrm>
          <a:off x="4427984" y="2143116"/>
          <a:ext cx="471601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167637"/>
              </p:ext>
            </p:extLst>
          </p:nvPr>
        </p:nvGraphicFramePr>
        <p:xfrm>
          <a:off x="265900" y="2148139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02056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01.02.2018 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 352 642,97 тыс.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778807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49695"/>
              </p:ext>
            </p:extLst>
          </p:nvPr>
        </p:nvGraphicFramePr>
        <p:xfrm>
          <a:off x="179512" y="1285858"/>
          <a:ext cx="8784974" cy="5169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338042"/>
                <a:gridCol w="1338042"/>
              </a:tblGrid>
              <a:tr h="702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1 159 784,50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26 097,02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2,25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156 320,00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1 809,91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1,16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1 604 395,20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24 632,91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1,54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1 209 991,60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10 287,65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0,85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3 753,90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45,00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4 838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586,90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225 826,67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4,67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729 231,30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10 286,77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1,41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507 180,20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15 685,84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3,09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292 433,70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16 963,76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5,80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646 792,20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9 027,64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30 550,00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248 878,10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979,80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4,81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25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11 427 897,60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352 642,97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3,09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54868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01.02.2018 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971294"/>
              </p:ext>
            </p:extLst>
          </p:nvPr>
        </p:nvGraphicFramePr>
        <p:xfrm>
          <a:off x="179512" y="1268760"/>
          <a:ext cx="8784978" cy="52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760949"/>
                <a:gridCol w="741098"/>
                <a:gridCol w="708404"/>
                <a:gridCol w="719302"/>
                <a:gridCol w="784693"/>
                <a:gridCol w="817388"/>
                <a:gridCol w="817388"/>
                <a:gridCol w="708404"/>
                <a:gridCol w="711128"/>
              </a:tblGrid>
              <a:tr h="321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февраля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2018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февраля 2017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 в общих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1 159,78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10,15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26,10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7,40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2,25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1 122,06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49,61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9,32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4,42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04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156,32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1,37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1,81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0,51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1,16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159,20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1,81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0,34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1,14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26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1 604,40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24,63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6,99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1,54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1 148,08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183,44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34,45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15,98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5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1 209,99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10,59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10,29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0,85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1 214,93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17,21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1,42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3,75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1,20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3,90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0,01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1,16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4 838,59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42,34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225,83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64,04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4,67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4 783,70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208,28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39,11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4,35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729,23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6,38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10,29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2,92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1,41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591,50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37,78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7,10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6,39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507,18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4,44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15,69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4,45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435,80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292,43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2,56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16,96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4,81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5,80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260,24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10,71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2,01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4,11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 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646,79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5,66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2,56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1,40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322,20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8,12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1,53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2,52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0,27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29,55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6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248,88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2,18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11,98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3,40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4,81</a:t>
                      </a:r>
                      <a:endParaRPr lang="ru-RU" sz="11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372,77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14,49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2,72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98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11 427,90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352,64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3,09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10 443,92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532,53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5,10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130273"/>
              </p:ext>
            </p:extLst>
          </p:nvPr>
        </p:nvGraphicFramePr>
        <p:xfrm>
          <a:off x="343926" y="1628800"/>
          <a:ext cx="8280920" cy="496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2018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01.02.2018г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"Образование"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4 588 198,90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224 481,41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4,89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5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"Дети Сочи" </a:t>
                      </a:r>
                    </a:p>
                  </a:txBody>
                  <a:tcPr marL="7620" marR="7620" marT="762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30 354,60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9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"Культура"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940 952,40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15 185,07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1,61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2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"Молодежь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29 707,20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456,32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1,54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10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"Физическая культура и спорт"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391 009,30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9 027,64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2,31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3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"Доступная среда"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270,00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санаторно-курортного и туристского комплекса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35 457,90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0,28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57 261,70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271,86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0,47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01.02.2018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71725" y="135993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тыс. рублей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1291</Words>
  <Application>Microsoft Office PowerPoint</Application>
  <PresentationFormat>Экран (4:3)</PresentationFormat>
  <Paragraphs>466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Arial Unicode MS</vt:lpstr>
      <vt:lpstr>Albertus MT</vt:lpstr>
      <vt:lpstr>Albertus MT Lt</vt:lpstr>
      <vt:lpstr>Antique Olive</vt:lpstr>
      <vt:lpstr>Arial</vt:lpstr>
      <vt:lpstr>Calibri</vt:lpstr>
      <vt:lpstr>Georgia</vt:lpstr>
      <vt:lpstr>Times New Roman</vt:lpstr>
      <vt:lpstr>Trebuchet MS</vt:lpstr>
      <vt:lpstr>Wingdings 2</vt:lpstr>
      <vt:lpstr>Городская</vt:lpstr>
      <vt:lpstr>Презентация PowerPoint</vt:lpstr>
      <vt:lpstr>Презентация PowerPoint</vt:lpstr>
      <vt:lpstr>Структура доходной части бюджета города Сочи на 01.02.2018 год (тыс. руб.)</vt:lpstr>
      <vt:lpstr>Презентация PowerPoint</vt:lpstr>
      <vt:lpstr>Динамика поступления доходов в бюджет города Сочи  за январь 2016-2018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2018-02-15T12:34:59Z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