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3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8" r:id="rId4"/>
    <p:sldId id="271" r:id="rId5"/>
    <p:sldId id="282" r:id="rId6"/>
    <p:sldId id="272" r:id="rId7"/>
    <p:sldId id="280" r:id="rId8"/>
    <p:sldId id="261" r:id="rId9"/>
    <p:sldId id="270" r:id="rId10"/>
    <p:sldId id="273" r:id="rId11"/>
    <p:sldId id="276" r:id="rId12"/>
    <p:sldId id="277" r:id="rId13"/>
    <p:sldId id="278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C78"/>
    <a:srgbClr val="F9966F"/>
    <a:srgbClr val="A6DF89"/>
    <a:srgbClr val="178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28" autoAdjust="0"/>
  </p:normalViewPr>
  <p:slideViewPr>
    <p:cSldViewPr>
      <p:cViewPr varScale="1">
        <p:scale>
          <a:sx n="116" d="100"/>
          <a:sy n="116" d="100"/>
        </p:scale>
        <p:origin x="127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dPt>
            <c:idx val="4"/>
            <c:bubble3D val="0"/>
            <c:explosion val="24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1.6216452140238386E-2"/>
                  <c:y val="-7.4572188057536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3059762734112643E-2"/>
                  <c:y val="-0.120780084892528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9565575813705121E-2"/>
                  <c:y val="0.117548417822856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7.8350187980980632E-2"/>
                  <c:y val="0.119206730297940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7773991498610331E-2"/>
                  <c:y val="6.6418478012247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435063672596481E-3"/>
                  <c:y val="-0.118533883705065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5.7845764071157782E-2"/>
                  <c:y val="-6.0407460080705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numFmt formatCode="#,##0.0_р_.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Albertus MT Lt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rgbClr val="C00000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прибыль</c:v>
                </c:pt>
                <c:pt idx="1">
                  <c:v>Налог на доходы физ.лиц</c:v>
                </c:pt>
                <c:pt idx="2">
                  <c:v>Налоги на имущество</c:v>
                </c:pt>
                <c:pt idx="3">
                  <c:v>Налоги на совокупный доход</c:v>
                </c:pt>
                <c:pt idx="4">
                  <c:v>Аренда земли</c:v>
                </c:pt>
                <c:pt idx="5">
                  <c:v>Доходы от сдачи в аренду имущества</c:v>
                </c:pt>
                <c:pt idx="6">
                  <c:v>Прочие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290171.09999999998</c:v>
                </c:pt>
                <c:pt idx="1">
                  <c:v>2132198.9</c:v>
                </c:pt>
                <c:pt idx="2">
                  <c:v>832612.7</c:v>
                </c:pt>
                <c:pt idx="3">
                  <c:v>682264</c:v>
                </c:pt>
                <c:pt idx="4">
                  <c:v>1892098.6</c:v>
                </c:pt>
                <c:pt idx="5">
                  <c:v>86601</c:v>
                </c:pt>
                <c:pt idx="6">
                  <c:v>1755365.9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121046801283788"/>
          <c:y val="6.8320788095320717E-2"/>
          <c:w val="0.33983250596429826"/>
          <c:h val="0.863358423809358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99762297244419"/>
          <c:y val="0.12009774832402771"/>
          <c:w val="0.83060516190354328"/>
          <c:h val="0.755965916981447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01.01.2017г.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3567772286957247E-2"/>
                  <c:y val="-2.77074304783470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1569271685387152E-2"/>
                  <c:y val="-3.06116054643440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налоги на совокупный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Лист1!$B$2:$B$8</c:f>
              <c:numCache>
                <c:formatCode>0.00</c:formatCode>
                <c:ptCount val="7"/>
                <c:pt idx="0">
                  <c:v>2418664.5</c:v>
                </c:pt>
                <c:pt idx="1">
                  <c:v>81876.800000000003</c:v>
                </c:pt>
                <c:pt idx="2">
                  <c:v>622317.1</c:v>
                </c:pt>
                <c:pt idx="3">
                  <c:v>1878104.3</c:v>
                </c:pt>
                <c:pt idx="4">
                  <c:v>807363.5</c:v>
                </c:pt>
                <c:pt idx="5">
                  <c:v>156157.20000000001</c:v>
                </c:pt>
                <c:pt idx="6">
                  <c:v>1972757.1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01.01.2018г.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-2.587396707750541E-3"/>
                  <c:y val="-7.5961993259458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налоги на совокупный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Лист1!$C$2:$C$8</c:f>
              <c:numCache>
                <c:formatCode>0.00</c:formatCode>
                <c:ptCount val="7"/>
                <c:pt idx="0">
                  <c:v>1755365.9</c:v>
                </c:pt>
                <c:pt idx="1">
                  <c:v>86600.99</c:v>
                </c:pt>
                <c:pt idx="2">
                  <c:v>682264.03</c:v>
                </c:pt>
                <c:pt idx="3">
                  <c:v>1892098.62</c:v>
                </c:pt>
                <c:pt idx="4">
                  <c:v>832612.72</c:v>
                </c:pt>
                <c:pt idx="5">
                  <c:v>290171.07</c:v>
                </c:pt>
                <c:pt idx="6">
                  <c:v>2132198.86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4"/>
        <c:overlap val="-45"/>
        <c:axId val="210971120"/>
        <c:axId val="210971512"/>
      </c:barChart>
      <c:catAx>
        <c:axId val="210971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accent1">
                    <a:lumMod val="50000"/>
                  </a:schemeClr>
                </a:solidFill>
                <a:latin typeface="Antique Olive" pitchFamily="34" charset="0"/>
              </a:defRPr>
            </a:pPr>
            <a:endParaRPr lang="ru-RU"/>
          </a:p>
        </c:txPr>
        <c:crossAx val="210971512"/>
        <c:crosses val="autoZero"/>
        <c:auto val="1"/>
        <c:lblAlgn val="ctr"/>
        <c:lblOffset val="100"/>
        <c:noMultiLvlLbl val="0"/>
      </c:catAx>
      <c:valAx>
        <c:axId val="210971512"/>
        <c:scaling>
          <c:orientation val="minMax"/>
        </c:scaling>
        <c:delete val="0"/>
        <c:axPos val="b"/>
        <c:majorGridlines>
          <c:spPr>
            <a:ln w="28575"/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210971120"/>
        <c:crosses val="autoZero"/>
        <c:crossBetween val="between"/>
        <c:majorUnit val="200000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75138958729135719"/>
          <c:y val="0.55978063569135927"/>
          <c:w val="0.23702053938451267"/>
          <c:h val="0.13649001706402394"/>
        </c:manualLayout>
      </c:layout>
      <c:overlay val="0"/>
      <c:txPr>
        <a:bodyPr/>
        <a:lstStyle/>
        <a:p>
          <a:pPr>
            <a:defRPr sz="14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9028763596618295"/>
          <c:y val="2.0495829138939031E-2"/>
          <c:w val="0.62330736399659292"/>
          <c:h val="0.8225736785052766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815991335036525E-3"/>
                  <c:y val="-1.7524148958917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Налоговые доходы (млн.руб.)</c:v>
                </c:pt>
              </c:strCache>
            </c:strRef>
          </c:cat>
          <c:val>
            <c:numRef>
              <c:f>Лист1!$B$2</c:f>
              <c:numCache>
                <c:formatCode>#\ ##0.0</c:formatCode>
                <c:ptCount val="1"/>
                <c:pt idx="0">
                  <c:v>3855.6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5647715899813011E-2"/>
                  <c:y val="2.57648404466608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Налоговые доходы (млн.руб.)</c:v>
                </c:pt>
              </c:strCache>
            </c:strRef>
          </c:cat>
          <c:val>
            <c:numRef>
              <c:f>Лист1!$C$2</c:f>
              <c:numCache>
                <c:formatCode>#\ ##0.0</c:formatCode>
                <c:ptCount val="1"/>
                <c:pt idx="0">
                  <c:v>3781.9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815487634649318E-2"/>
                  <c:y val="8.088536918176141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Налоговые доходы (млн.руб.)</c:v>
                </c:pt>
              </c:strCache>
            </c:strRef>
          </c:cat>
          <c:val>
            <c:numRef>
              <c:f>Лист1!$D$2</c:f>
              <c:numCache>
                <c:formatCode>#\ ##0.0</c:formatCode>
                <c:ptCount val="1"/>
                <c:pt idx="0">
                  <c:v>4187.8999999999996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0972296"/>
        <c:axId val="210972688"/>
        <c:axId val="210964328"/>
      </c:bar3DChart>
      <c:catAx>
        <c:axId val="210972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210972688"/>
        <c:crosses val="autoZero"/>
        <c:auto val="1"/>
        <c:lblAlgn val="ctr"/>
        <c:lblOffset val="100"/>
        <c:noMultiLvlLbl val="0"/>
      </c:catAx>
      <c:valAx>
        <c:axId val="210972688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10972296"/>
        <c:crosses val="autoZero"/>
        <c:crossBetween val="between"/>
      </c:valAx>
      <c:serAx>
        <c:axId val="210964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10972688"/>
        <c:crosses val="autoZero"/>
      </c:serAx>
    </c:plotArea>
    <c:legend>
      <c:legendPos val="r"/>
      <c:layout>
        <c:manualLayout>
          <c:xMode val="edge"/>
          <c:yMode val="edge"/>
          <c:x val="0.76126823856303838"/>
          <c:y val="0.29221589394461328"/>
          <c:w val="0.20056950370894638"/>
          <c:h val="0.2263937440002898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8557017711133264"/>
          <c:y val="2.8864491727281703E-2"/>
          <c:w val="0.56371659367864602"/>
          <c:h val="0.8567596652999385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Лист1!$B$2</c:f>
              <c:numCache>
                <c:formatCode>#\ ##0.0</c:formatCode>
                <c:ptCount val="1"/>
                <c:pt idx="0">
                  <c:v>2379.6999999999998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770131399045295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Лист1!$C$2</c:f>
              <c:numCache>
                <c:formatCode>#\ ##0.0</c:formatCode>
                <c:ptCount val="1"/>
                <c:pt idx="0">
                  <c:v>4155.3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8338436510817507E-2"/>
                  <c:y val="5.590949494666703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 b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Лист1!$D$2</c:f>
              <c:numCache>
                <c:formatCode>#\ ##0.0</c:formatCode>
                <c:ptCount val="1"/>
                <c:pt idx="0">
                  <c:v>3483.4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4183808"/>
        <c:axId val="184184200"/>
        <c:axId val="212195720"/>
      </c:bar3DChart>
      <c:catAx>
        <c:axId val="184183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184184200"/>
        <c:crosses val="autoZero"/>
        <c:auto val="1"/>
        <c:lblAlgn val="ctr"/>
        <c:lblOffset val="100"/>
        <c:noMultiLvlLbl val="0"/>
      </c:catAx>
      <c:valAx>
        <c:axId val="184184200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84183808"/>
        <c:crosses val="autoZero"/>
        <c:crossBetween val="between"/>
      </c:valAx>
      <c:serAx>
        <c:axId val="2121957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84184200"/>
        <c:crosses val="autoZero"/>
      </c:serAx>
    </c:plotArea>
    <c:legend>
      <c:legendPos val="r"/>
      <c:layout>
        <c:manualLayout>
          <c:xMode val="edge"/>
          <c:yMode val="edge"/>
          <c:x val="0.78054326429007892"/>
          <c:y val="0.28837108847825982"/>
          <c:w val="0.20275763630429958"/>
          <c:h val="0.23347809641221062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092323075213911E-3"/>
          <c:y val="0.1176255569385399"/>
          <c:w val="0.65129204099732796"/>
          <c:h val="0.873653860151147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24"/>
          <c:dLbls>
            <c:dLbl>
              <c:idx val="0"/>
              <c:layout>
                <c:manualLayout>
                  <c:x val="2.1599914824278796E-2"/>
                  <c:y val="-0.1171174284854979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4638790134428438E-3"/>
                  <c:y val="-0.1335565283748541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8744398770507078E-2"/>
                  <c:y val="-0.1272648910247577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622738677184015E-2"/>
                  <c:y val="0.1086795206380261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defRPr>
                    </a:pPr>
                    <a:fld id="{9253BA67-7CEA-426D-9E1E-0CC155100D79}" type="VALUE">
                      <a:rPr lang="en-US">
                        <a:solidFill>
                          <a:schemeClr val="tx1"/>
                        </a:solidFill>
                      </a:rPr>
                      <a:pPr>
                        <a:defRPr sz="120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numFmt formatCode="_-* #,##0.0_р_._-;\-* #,##0.0_р_._-;_-* &quot;-&quot;?_р_._-;_-@_-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0.11068191497241049"/>
                  <c:y val="0.134596589496755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0020495407917641"/>
                  <c:y val="1.972751497262276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8.8495606969596005E-2"/>
                  <c:y val="-6.29099646736281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6542259193422955E-2"/>
                  <c:y val="-5.39604950727562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040819538569792E-2"/>
                  <c:y val="-0.1190277168049065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3.1131726104506905E-2"/>
                  <c:y val="-0.1150862879934739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8.1344433951783132E-2"/>
                  <c:y val="-0.1193803167517133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39 416,5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9447075324963895E-2"/>
                      <c:h val="5.7832113443568207E-2"/>
                    </c:manualLayout>
                  </c15:layout>
                </c:ext>
              </c:extLst>
            </c:dLbl>
            <c:dLbl>
              <c:idx val="11"/>
              <c:layout>
                <c:manualLayout>
                  <c:x val="6.7653594045106097E-2"/>
                  <c:y val="-4.74502709331756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2">
                        <a:lumMod val="25000"/>
                      </a:schemeClr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гос. и мун. долга</c:v>
                </c:pt>
              </c:strCache>
            </c:strRef>
          </c:cat>
          <c:val>
            <c:numRef>
              <c:f>Лист1!$B$2:$B$13</c:f>
              <c:numCache>
                <c:formatCode>#\ ##0.0</c:formatCode>
                <c:ptCount val="12"/>
                <c:pt idx="0">
                  <c:v>1405502.7</c:v>
                </c:pt>
                <c:pt idx="1">
                  <c:v>247782.8</c:v>
                </c:pt>
                <c:pt idx="2">
                  <c:v>2239737.5</c:v>
                </c:pt>
                <c:pt idx="3">
                  <c:v>1960026.4</c:v>
                </c:pt>
                <c:pt idx="4">
                  <c:v>3895.1</c:v>
                </c:pt>
                <c:pt idx="5">
                  <c:v>5871657.7000000002</c:v>
                </c:pt>
                <c:pt idx="6">
                  <c:v>713630.6</c:v>
                </c:pt>
                <c:pt idx="7">
                  <c:v>536608.4</c:v>
                </c:pt>
                <c:pt idx="8">
                  <c:v>270147.90000000002</c:v>
                </c:pt>
                <c:pt idx="9">
                  <c:v>405606.8</c:v>
                </c:pt>
                <c:pt idx="10">
                  <c:v>39416.5</c:v>
                </c:pt>
                <c:pt idx="11">
                  <c:v>158556.6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216934229530068"/>
          <c:y val="1.4822702080625784E-3"/>
          <c:w val="0.3119516852176516"/>
          <c:h val="0.96944912009089679"/>
        </c:manualLayout>
      </c:layout>
      <c:overlay val="0"/>
      <c:spPr>
        <a:solidFill>
          <a:schemeClr val="bg2">
            <a:lumMod val="90000"/>
          </a:schemeClr>
        </a:solidFill>
        <a:effectLst>
          <a:outerShdw blurRad="50800" dist="38100" dir="13500000" algn="br" rotWithShape="0">
            <a:schemeClr val="accent1">
              <a:lumMod val="50000"/>
              <a:alpha val="40000"/>
            </a:schemeClr>
          </a:outerShdw>
        </a:effectLst>
      </c:spPr>
      <c:txPr>
        <a:bodyPr/>
        <a:lstStyle/>
        <a:p>
          <a:pPr>
            <a:defRPr sz="12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BEF7A24B-554D-4B99-A3CC-7667F56D1027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0672D4C-A99E-49DD-8A16-1D1994231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03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0391B76B-D742-4BD2-BF24-F4C760DB831C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257B995-136A-4A15-87A5-26420C3C1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9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9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18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02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58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34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3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1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0E2307-1E40-4E12-8716-25BFDA8E7013}" type="datetime1">
              <a:rPr lang="en-US" smtClean="0"/>
              <a:pPr/>
              <a:t>1/31/2018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1/31/2018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1/31/2018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1EFC2E-847F-4CF8-8289-FAA88B334687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51EFC2E-847F-4CF8-8289-FAA88B334687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1/31/2018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1/31/2018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1752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Основные параметры исполнения бюджета города Сочи  на 01</a:t>
            </a: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января  2018 года</a:t>
            </a:r>
            <a:endParaRPr lang="en-US" sz="28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15816" y="5877272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Департамент по финансам и бюджету администрации города Сочи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588054"/>
              </p:ext>
            </p:extLst>
          </p:nvPr>
        </p:nvGraphicFramePr>
        <p:xfrm>
          <a:off x="395535" y="1124744"/>
          <a:ext cx="8424937" cy="5472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672408"/>
                <a:gridCol w="1368152"/>
                <a:gridCol w="1368152"/>
                <a:gridCol w="1080120"/>
              </a:tblGrid>
              <a:tr h="885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01.01.20</a:t>
                      </a:r>
                      <a:r>
                        <a:rPr lang="en-US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1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8.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01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0900000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доступным жильем жителей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462 637,20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442 051,24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95,55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778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и развитие объектов жилищно-коммунального хозяйства и благоустройства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761 495,10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753 289,59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98,92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881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"Дорожная деятельность на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937 643,40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928 507,08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99,03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57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"Информационное освещение деятельности органов местного самоуправления муниципального образования 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39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547,50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39 416,46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99,67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423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безопасности на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355 007,90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348 293,49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98,11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11318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районных социально ориентированных казачьих обществ Черноморского окружного казачьего общества Кубанского войскового казачьего общества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37 387,40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37 387,40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100,00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582081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01.01.2018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60784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361516"/>
              </p:ext>
            </p:extLst>
          </p:nvPr>
        </p:nvGraphicFramePr>
        <p:xfrm>
          <a:off x="356018" y="1196752"/>
          <a:ext cx="8424936" cy="5289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385"/>
                <a:gridCol w="3443235"/>
                <a:gridCol w="1391946"/>
                <a:gridCol w="1391946"/>
                <a:gridCol w="1245424"/>
              </a:tblGrid>
              <a:tr h="5578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01.01.2018г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"Постолимпийское использование олимпийских объектов и развития Имеретинской низменности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692 778,20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689 209,74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99,48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"Транспортное обслуживание населения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445 355,00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444 332,81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99,77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"Управление муниципальным имуществом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65 086,70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62 794,04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96,48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международных, внешнеэкономических, внутренних связей и городских </a:t>
                      </a:r>
                      <a:r>
                        <a:rPr lang="ru-RU" sz="1200" b="0" i="0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имиджевых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мероприятий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12 920,70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12 776,04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98,88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610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территориального общественного самоуправления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13 336,70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13 147,70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98,58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86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"Социальная поддержка граждан"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216 893,10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216 189,59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99,68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4" y="5714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01.01.2018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30000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299855"/>
              </p:ext>
            </p:extLst>
          </p:nvPr>
        </p:nvGraphicFramePr>
        <p:xfrm>
          <a:off x="395537" y="1124744"/>
          <a:ext cx="8568952" cy="55360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19"/>
                <a:gridCol w="3672408"/>
                <a:gridCol w="1296144"/>
                <a:gridCol w="1368152"/>
                <a:gridCol w="1152129"/>
              </a:tblGrid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01.01.2018г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1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разработки градостроительной и землеустроительной документации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73 373,30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71 103,30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96,91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106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 города Сочи "Развитие инфраструктуры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332 223,00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248 223,94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74,72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1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информационного общества и формирование электронного правительства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193 072,90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192 312,25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99,61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"Благоустройство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532 273,70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517 323,37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97,19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51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и поддержка сельского хозяйства в городе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3 546,50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1 731,24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48,82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здравоохранения 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454 442,90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454 089,06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99,92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ntique Olive" panose="020B0603020204030204" pitchFamily="34" charset="0"/>
                          <a:ea typeface="+mn-ea"/>
                          <a:cs typeface="+mn-cs"/>
                        </a:rPr>
                        <a:t>Муниципальная программа города Сочи «Обеспечение участия города Сочи в подготовке и проведении Кубка конфедераций в 2017 году и чемпионата мира по футболу 2018 года в Российской Федерации»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343 648,60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342 306,08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99,61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0158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Итого расходов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12 636 337,20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12 443 313,50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98,47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5486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01.01.2018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окончание)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8557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229231"/>
              </p:ext>
            </p:extLst>
          </p:nvPr>
        </p:nvGraphicFramePr>
        <p:xfrm>
          <a:off x="598280" y="2060848"/>
          <a:ext cx="8064896" cy="183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016224"/>
                <a:gridCol w="1728192"/>
                <a:gridCol w="13681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2017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Налоговые и неналоговые доходы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6 932 921,0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7 671 312,2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110,7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Безвозмездные поступления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6 360</a:t>
                      </a:r>
                      <a:r>
                        <a:rPr lang="ru-RU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625,3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6 308 670,7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99,2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 доходов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13 293 546,3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13 979 982,9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105,2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8280" y="156927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доходы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8280" y="465313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636299"/>
              </p:ext>
            </p:extLst>
          </p:nvPr>
        </p:nvGraphicFramePr>
        <p:xfrm>
          <a:off x="2123728" y="4590420"/>
          <a:ext cx="6552728" cy="99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1368152"/>
              </a:tblGrid>
              <a:tr h="56677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2017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287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14 072 732,1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13 852 569,0</a:t>
                      </a: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98,4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15440" y="764704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Основные параметры исполнения бюджета города Сочи </a:t>
            </a:r>
            <a:endParaRPr lang="ru-RU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 01.01.2018 </a:t>
            </a:r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6077" y="548680"/>
            <a:ext cx="8568952" cy="10668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Структура доходной части бюджета города Сочи на 01.01.2018 год (тыс. руб.)</a:t>
            </a:r>
            <a:endParaRPr lang="ru-RU" sz="18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8619716"/>
              </p:ext>
            </p:extLst>
          </p:nvPr>
        </p:nvGraphicFramePr>
        <p:xfrm>
          <a:off x="248131" y="1592447"/>
          <a:ext cx="856895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506480"/>
              </p:ext>
            </p:extLst>
          </p:nvPr>
        </p:nvGraphicFramePr>
        <p:xfrm>
          <a:off x="0" y="2445792"/>
          <a:ext cx="9036496" cy="4583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9768" y="727015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Показатели исполнения доходной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налоговые и неналоговые доходы (тыс.руб.)</a:t>
            </a:r>
            <a:endParaRPr lang="ru-RU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943845"/>
              </p:ext>
            </p:extLst>
          </p:nvPr>
        </p:nvGraphicFramePr>
        <p:xfrm>
          <a:off x="1403647" y="1556792"/>
          <a:ext cx="6768753" cy="889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67775"/>
                <a:gridCol w="2371454"/>
                <a:gridCol w="19295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01.01.2018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 01.01.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2017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% динамики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7 671 312,17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7 937 240,50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96,65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2492896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В том числе в разрезе доходных источников</a:t>
            </a:r>
            <a:endParaRPr lang="ru-RU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4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Динамика поступления доходов в бюджет города Сочи </a:t>
            </a:r>
            <a:br>
              <a:rPr lang="ru-RU" sz="1800" b="1" dirty="0" smtClean="0"/>
            </a:br>
            <a:r>
              <a:rPr lang="ru-RU" sz="1800" b="1" dirty="0" smtClean="0"/>
              <a:t>за январь-декабрь 2015-2017 г.г.</a:t>
            </a:r>
            <a:endParaRPr lang="ru-RU" sz="18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11750584"/>
              </p:ext>
            </p:extLst>
          </p:nvPr>
        </p:nvGraphicFramePr>
        <p:xfrm>
          <a:off x="0" y="2060848"/>
          <a:ext cx="4860032" cy="4929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12868062"/>
              </p:ext>
            </p:extLst>
          </p:nvPr>
        </p:nvGraphicFramePr>
        <p:xfrm>
          <a:off x="4427984" y="2143116"/>
          <a:ext cx="471601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080414"/>
              </p:ext>
            </p:extLst>
          </p:nvPr>
        </p:nvGraphicFramePr>
        <p:xfrm>
          <a:off x="265900" y="2148139"/>
          <a:ext cx="8640960" cy="4368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2068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912" y="102056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Сумма расходов бюджета города по состоянию на 01.01.2018 года 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составила – 13 852 568,96 тыс.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рублей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778807"/>
            <a:ext cx="3004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Структура расходов: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50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380322"/>
              </p:ext>
            </p:extLst>
          </p:nvPr>
        </p:nvGraphicFramePr>
        <p:xfrm>
          <a:off x="179512" y="1285858"/>
          <a:ext cx="8784974" cy="51694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2806"/>
                <a:gridCol w="850776"/>
                <a:gridCol w="1825308"/>
                <a:gridCol w="1338042"/>
                <a:gridCol w="1338042"/>
              </a:tblGrid>
              <a:tr h="7029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2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бюджета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Код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Годовые назначения,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 %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 ВОПРОСЫ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1 435 338,70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1 405 502,66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97,92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402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БЕЗОПАСНОСТЬ И ПРАВООХРАНИТЕЛЬНАЯ ДЕЯТЕЛЬНОСТЬ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252 243,90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247 782,83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98,23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487290">
                <a:tc>
                  <a:txBody>
                    <a:bodyPr/>
                    <a:lstStyle/>
                    <a:p>
                      <a:pPr algn="l" fontAlgn="ctr"/>
                      <a:endParaRPr lang="ru-RU" sz="90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ЭКОНОМИКА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04 00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2 263 349,70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2 239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737,50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98,96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922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 ХОЗЯЙСТВО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05 00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2 060 755,20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1 960 026,45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95,11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 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ОКРУЖАЮЩЕЙ </a:t>
                      </a:r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СРЕДЫ</a:t>
                      </a:r>
                      <a:r>
                        <a:rPr lang="en-US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06 00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3 897,90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3 895,12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99,93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07 00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5 919 820,00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5 871 657,72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99,19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КУЛЬТУРА, КИНЕМАТОГРАФИЯ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08 00</a:t>
                      </a:r>
                      <a:endParaRPr lang="ru-RU" sz="12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716 000,50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713 630,59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99,67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09 00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536 962,80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536 608,36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99,93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 ПОЛИТИКА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271 185,10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270 147,94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99,62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ФИЗИЧЕСКАЯ КУЛЬТУРА И СПОРТ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410 657,40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405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606,76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98,77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 МАССОВОЙ ИНФОРМАЦИИ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39 547,50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39 416,45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99,67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029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ГОСУДАРСТВЕННОГО И МУНИЦИПАЛЬНОГО ДОЛГА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162 973,40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158 556,58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97,29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925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6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14 072 732,10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13 852 568,96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98,44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548680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Исполнение расходной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по состоянию на 01.01.2018 года</a:t>
            </a:r>
            <a:endParaRPr lang="ru-RU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911101"/>
              </p:ext>
            </p:extLst>
          </p:nvPr>
        </p:nvGraphicFramePr>
        <p:xfrm>
          <a:off x="179512" y="1268760"/>
          <a:ext cx="8784978" cy="5240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4"/>
                <a:gridCol w="760949"/>
                <a:gridCol w="741098"/>
                <a:gridCol w="708404"/>
                <a:gridCol w="719302"/>
                <a:gridCol w="784693"/>
                <a:gridCol w="817388"/>
                <a:gridCol w="817388"/>
                <a:gridCol w="708404"/>
                <a:gridCol w="711128"/>
              </a:tblGrid>
              <a:tr h="3218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Направление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(раздел, подраздел)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</a:t>
                      </a:r>
                      <a:r>
                        <a:rPr lang="ru-RU" sz="140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января</a:t>
                      </a:r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2018 </a:t>
                      </a:r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 января 2017 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0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</a:t>
                      </a:r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 в общих 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 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 прошлый год,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kumimoji="0" lang="ru-RU" sz="900" b="0" i="0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вопросы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1 435,34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10,20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1 405,50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10,15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97,92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1 376,94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1 352,33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11,34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98,21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041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безопасность 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252,24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1,79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247,78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1,79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98,23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337,83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332,02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2,78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98,28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26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экономика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2 263,35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16,08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2 239,74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16,17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98,96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1 720,90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1 688,59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14,16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98,12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59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хозяйство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2 060,76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14,64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1 960,03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14,15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95,11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2 130,59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1 940,66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16,27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91,09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окружающей среды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3,90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3,90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99,93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5,20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5,18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0,04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99,62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5 919,82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42,07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5 871,66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42,39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99,19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4 871,36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 863,60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40,77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99,84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716,00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5,09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713,63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5,15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99,67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595,87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581,65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4,88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97,61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536,96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3,82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536,61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3,87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99,93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457,80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456,61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3,83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99,74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политика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271,19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1,93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270,15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1,95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99,62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277,87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267,62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2,24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96,31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Физическая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 и спорт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410,66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2,92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405,61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2,93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98,77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145,73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144,94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1,21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99,46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массовой информации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39,55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0,28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39,42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99,67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38,87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38,80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0,33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99,82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360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муниципального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долга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162,97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1,16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158,56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1,14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97,29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271,16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257,07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2,15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94,80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985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Итого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14 072,73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13 852,57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98,44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12 230,12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11 929,08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97,54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548680"/>
            <a:ext cx="8256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в сравнении с аналогичным периодом прошлого года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2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785414"/>
              </p:ext>
            </p:extLst>
          </p:nvPr>
        </p:nvGraphicFramePr>
        <p:xfrm>
          <a:off x="343926" y="1628800"/>
          <a:ext cx="8280920" cy="4988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01.01.2018г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"Образование"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5 264 751,60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5 240 389,13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99,54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5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"Дети Сочи" </a:t>
                      </a:r>
                    </a:p>
                  </a:txBody>
                  <a:tcPr marL="7620" marR="7620" marT="762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28 012,60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28 012,48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100,00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99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"Культура"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906 635,50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900 590,50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99,33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925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 города Сочи "Молодежь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33 137,20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33 057,56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99,76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10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"Физическая культура и спорт"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380 932,60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376 774,31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98,91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335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"Доступная среда"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2 420,00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2 420,00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100,00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0700000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"Меры по профилактике наркомании, вредных зависимостей и пропаганде здорового образа жизни в городе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9 354,60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9 344,78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99,90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санаторно-курортного и туристского комплекса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38 423,30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38 240,32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99,52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836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</a:t>
            </a:r>
            <a:r>
              <a:rPr lang="ru-RU" sz="1400" b="1"/>
              <a:t>на </a:t>
            </a:r>
            <a:r>
              <a:rPr lang="ru-RU" sz="1400" b="1" smtClean="0"/>
              <a:t>01.01.2018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71725" y="1359932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В тыс. рублей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483660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79FDC98-7AF7-4E72-BB26-8372763C82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1298</Words>
  <Application>Microsoft Office PowerPoint</Application>
  <PresentationFormat>Экран (4:3)</PresentationFormat>
  <Paragraphs>436</Paragraphs>
  <Slides>12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 Unicode MS</vt:lpstr>
      <vt:lpstr>Albertus MT</vt:lpstr>
      <vt:lpstr>Antique Olive</vt:lpstr>
      <vt:lpstr>Arial</vt:lpstr>
      <vt:lpstr>Calibri</vt:lpstr>
      <vt:lpstr>Georgia</vt:lpstr>
      <vt:lpstr>Trebuchet MS</vt:lpstr>
      <vt:lpstr>Wingdings 2</vt:lpstr>
      <vt:lpstr>Городская</vt:lpstr>
      <vt:lpstr>Презентация PowerPoint</vt:lpstr>
      <vt:lpstr>Презентация PowerPoint</vt:lpstr>
      <vt:lpstr>Структура доходной части бюджета города Сочи на 01.01.2018 год (тыс. руб.)</vt:lpstr>
      <vt:lpstr>Презентация PowerPoint</vt:lpstr>
      <vt:lpstr>Динамика поступления доходов в бюджет города Сочи  за январь-декабрь 2015-2017 г.г.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2013-09-23T05:31:03Z</dcterms:created>
  <dcterms:modified xsi:type="dcterms:W3CDTF">2018-01-31T11:57:59Z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TC100819229990</vt:lpwstr>
  </property>
</Properties>
</file>