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38" r:id="rId2"/>
  </p:sldMasterIdLst>
  <p:notesMasterIdLst>
    <p:notesMasterId r:id="rId15"/>
  </p:notesMasterIdLst>
  <p:handoutMasterIdLst>
    <p:handoutMasterId r:id="rId16"/>
  </p:handoutMasterIdLst>
  <p:sldIdLst>
    <p:sldId id="256" r:id="rId3"/>
    <p:sldId id="258" r:id="rId4"/>
    <p:sldId id="271" r:id="rId5"/>
    <p:sldId id="282" r:id="rId6"/>
    <p:sldId id="272" r:id="rId7"/>
    <p:sldId id="280" r:id="rId8"/>
    <p:sldId id="261" r:id="rId9"/>
    <p:sldId id="270" r:id="rId10"/>
    <p:sldId id="273" r:id="rId11"/>
    <p:sldId id="276" r:id="rId12"/>
    <p:sldId id="277" r:id="rId13"/>
    <p:sldId id="278" r:id="rId1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EC78"/>
    <a:srgbClr val="F9966F"/>
    <a:srgbClr val="A6DF89"/>
    <a:srgbClr val="1783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2" autoAdjust="0"/>
    <p:restoredTop sz="94628" autoAdjust="0"/>
  </p:normalViewPr>
  <p:slideViewPr>
    <p:cSldViewPr>
      <p:cViewPr varScale="1">
        <p:scale>
          <a:sx n="116" d="100"/>
          <a:sy n="116" d="100"/>
        </p:scale>
        <p:origin x="127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  <c:spPr>
        <a:noFill/>
        <a:ln w="9525" cap="flat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p3d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p3d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p3d/>
            </c:spPr>
          </c:dPt>
          <c:dPt>
            <c:idx val="4"/>
            <c:bubble3D val="0"/>
            <c:explosion val="24"/>
            <c:spPr>
              <a:solidFill>
                <a:schemeClr val="accent5"/>
              </a:solidFill>
              <a:ln>
                <a:noFill/>
              </a:ln>
              <a:effectLst/>
              <a:sp3d/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  <a:sp3d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layout>
                <c:manualLayout>
                  <c:x val="-1.6216452140238386E-2"/>
                  <c:y val="-7.45721880575360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3059762734112643E-2"/>
                  <c:y val="-0.120780084892528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9565575813705121E-2"/>
                  <c:y val="0.117548417822856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83336258622992E-2"/>
                  <c:y val="8.03017393492227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7773991498610331E-2"/>
                  <c:y val="6.64184780122470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435063672596481E-3"/>
                  <c:y val="-0.118533883705065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5.7845764071157782E-2"/>
                  <c:y val="-6.04074600807058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_р_.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accent2">
                        <a:lumMod val="50000"/>
                      </a:schemeClr>
                    </a:solidFill>
                    <a:latin typeface="Albertus MT Lt" pitchFamily="2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rgbClr val="C00000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Налог на прибыль</c:v>
                </c:pt>
                <c:pt idx="1">
                  <c:v>Налог на доходы физ.лиц</c:v>
                </c:pt>
                <c:pt idx="2">
                  <c:v>Налоги на имущество</c:v>
                </c:pt>
                <c:pt idx="3">
                  <c:v>Налоги на совокупный доход</c:v>
                </c:pt>
                <c:pt idx="4">
                  <c:v>Аренда земли</c:v>
                </c:pt>
                <c:pt idx="5">
                  <c:v>Доходы от сдачи в аренду имущества</c:v>
                </c:pt>
                <c:pt idx="6">
                  <c:v>Прочие доходы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279461.59999999998</c:v>
                </c:pt>
                <c:pt idx="1">
                  <c:v>1681397.8</c:v>
                </c:pt>
                <c:pt idx="2">
                  <c:v>552621</c:v>
                </c:pt>
                <c:pt idx="3">
                  <c:v>642546.9</c:v>
                </c:pt>
                <c:pt idx="4">
                  <c:v>1513448.5</c:v>
                </c:pt>
                <c:pt idx="5">
                  <c:v>74890.8</c:v>
                </c:pt>
                <c:pt idx="6">
                  <c:v>1450561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5121046801283788"/>
          <c:y val="6.8320788095320717E-2"/>
          <c:w val="0.33983250596429826"/>
          <c:h val="0.8633584238093586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gradFill>
      <a:gsLst>
        <a:gs pos="0">
          <a:srgbClr val="FFEFD1"/>
        </a:gs>
        <a:gs pos="64999">
          <a:srgbClr val="F0EBD5"/>
        </a:gs>
        <a:gs pos="100000">
          <a:srgbClr val="D1C39F"/>
        </a:gs>
      </a:gsLst>
      <a:lin ang="5400000" scaled="0"/>
    </a:gradFill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999762297244419"/>
          <c:y val="0.12009774832402771"/>
          <c:w val="0.83060516190354328"/>
          <c:h val="0.7559659169814476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01.11.2016г.</c:v>
                </c:pt>
              </c:strCache>
            </c:strRef>
          </c:tx>
          <c:invertIfNegative val="0"/>
          <c:dLbls>
            <c:dLbl>
              <c:idx val="6"/>
              <c:layout>
                <c:manualLayout>
                  <c:x val="1.1569271685387152E-2"/>
                  <c:y val="-3.061160546434401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_-* #,##0.0_р_._-;\-* #,##0.0_р_._-;_-* &quot;-&quot;?_р_._-;_-@_-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accent2">
                        <a:lumMod val="50000"/>
                      </a:schemeClr>
                    </a:solidFill>
                    <a:latin typeface="+mj-lt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прочие налоговые и неналоговые доходы</c:v>
                </c:pt>
                <c:pt idx="1">
                  <c:v>доходы от сдачи в аренду имущества</c:v>
                </c:pt>
                <c:pt idx="2">
                  <c:v>налоги на совокупный доход</c:v>
                </c:pt>
                <c:pt idx="3">
                  <c:v>арендная плата за землю</c:v>
                </c:pt>
                <c:pt idx="4">
                  <c:v>налоги на имущество</c:v>
                </c:pt>
                <c:pt idx="5">
                  <c:v>налог на прибыль</c:v>
                </c:pt>
                <c:pt idx="6">
                  <c:v>налог на доходы физических лиц</c:v>
                </c:pt>
              </c:strCache>
            </c:strRef>
          </c:cat>
          <c:val>
            <c:numRef>
              <c:f>Лист1!$B$2:$B$8</c:f>
              <c:numCache>
                <c:formatCode>0.00</c:formatCode>
                <c:ptCount val="7"/>
                <c:pt idx="0">
                  <c:v>1934534.4</c:v>
                </c:pt>
                <c:pt idx="1">
                  <c:v>67143</c:v>
                </c:pt>
                <c:pt idx="2">
                  <c:v>583317.1</c:v>
                </c:pt>
                <c:pt idx="3">
                  <c:v>1484208.3</c:v>
                </c:pt>
                <c:pt idx="4">
                  <c:v>607781.4</c:v>
                </c:pt>
                <c:pt idx="5">
                  <c:v>131277.70000000001</c:v>
                </c:pt>
                <c:pt idx="6">
                  <c:v>1545009.9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01.11.2017г.</c:v>
                </c:pt>
              </c:strCache>
            </c:strRef>
          </c:tx>
          <c:invertIfNegative val="0"/>
          <c:dLbls>
            <c:dLbl>
              <c:idx val="6"/>
              <c:layout>
                <c:manualLayout>
                  <c:x val="-3.7722657356717981E-2"/>
                  <c:y val="-3.25329952664205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_-* #,##0.0_р_._-;\-* #,##0.0_р_._-;_-* &quot;-&quot;?_р_._-;_-@_-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accent2">
                        <a:lumMod val="50000"/>
                      </a:schemeClr>
                    </a:solidFill>
                    <a:latin typeface="+mj-lt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прочие налоговые и неналоговые доходы</c:v>
                </c:pt>
                <c:pt idx="1">
                  <c:v>доходы от сдачи в аренду имущества</c:v>
                </c:pt>
                <c:pt idx="2">
                  <c:v>налоги на совокупный доход</c:v>
                </c:pt>
                <c:pt idx="3">
                  <c:v>арендная плата за землю</c:v>
                </c:pt>
                <c:pt idx="4">
                  <c:v>налоги на имущество</c:v>
                </c:pt>
                <c:pt idx="5">
                  <c:v>налог на прибыль</c:v>
                </c:pt>
                <c:pt idx="6">
                  <c:v>налог на доходы физических лиц</c:v>
                </c:pt>
              </c:strCache>
            </c:strRef>
          </c:cat>
          <c:val>
            <c:numRef>
              <c:f>Лист1!$C$2:$C$8</c:f>
              <c:numCache>
                <c:formatCode>0.00</c:formatCode>
                <c:ptCount val="7"/>
                <c:pt idx="0">
                  <c:v>1450561</c:v>
                </c:pt>
                <c:pt idx="1">
                  <c:v>74890.8</c:v>
                </c:pt>
                <c:pt idx="2">
                  <c:v>642546.9</c:v>
                </c:pt>
                <c:pt idx="3">
                  <c:v>1513448.5</c:v>
                </c:pt>
                <c:pt idx="4">
                  <c:v>552621.01</c:v>
                </c:pt>
                <c:pt idx="5">
                  <c:v>279461.61</c:v>
                </c:pt>
                <c:pt idx="6">
                  <c:v>1681397.78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34"/>
        <c:overlap val="-45"/>
        <c:axId val="174780784"/>
        <c:axId val="174783216"/>
      </c:barChart>
      <c:catAx>
        <c:axId val="17478078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solidFill>
                  <a:schemeClr val="accent1">
                    <a:lumMod val="50000"/>
                  </a:schemeClr>
                </a:solidFill>
                <a:latin typeface="Antique Olive" pitchFamily="34" charset="0"/>
              </a:defRPr>
            </a:pPr>
            <a:endParaRPr lang="ru-RU"/>
          </a:p>
        </c:txPr>
        <c:crossAx val="174783216"/>
        <c:crosses val="autoZero"/>
        <c:auto val="1"/>
        <c:lblAlgn val="ctr"/>
        <c:lblOffset val="100"/>
        <c:noMultiLvlLbl val="0"/>
      </c:catAx>
      <c:valAx>
        <c:axId val="174783216"/>
        <c:scaling>
          <c:orientation val="minMax"/>
        </c:scaling>
        <c:delete val="0"/>
        <c:axPos val="b"/>
        <c:majorGridlines>
          <c:spPr>
            <a:ln w="28575"/>
          </c:spPr>
        </c:majorGridlines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+mj-lt"/>
              </a:defRPr>
            </a:pPr>
            <a:endParaRPr lang="ru-RU"/>
          </a:p>
        </c:txPr>
        <c:crossAx val="174780784"/>
        <c:crosses val="autoZero"/>
        <c:crossBetween val="between"/>
        <c:majorUnit val="200000"/>
      </c:valAx>
      <c:sp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</c:spPr>
    </c:plotArea>
    <c:legend>
      <c:legendPos val="r"/>
      <c:layout>
        <c:manualLayout>
          <c:xMode val="edge"/>
          <c:yMode val="edge"/>
          <c:x val="0.75138958729135719"/>
          <c:y val="0.55978063569135927"/>
          <c:w val="0.23702053938451267"/>
          <c:h val="0.13649001706402394"/>
        </c:manualLayout>
      </c:layout>
      <c:overlay val="0"/>
      <c:txPr>
        <a:bodyPr/>
        <a:lstStyle/>
        <a:p>
          <a:pPr>
            <a:defRPr sz="1400">
              <a:solidFill>
                <a:schemeClr val="tx2">
                  <a:lumMod val="50000"/>
                </a:schemeClr>
              </a:solidFill>
              <a:latin typeface="+mj-lt"/>
            </a:defRPr>
          </a:pPr>
          <a:endParaRPr lang="ru-RU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  <c:spPr>
        <a:pattFill prst="pct60">
          <a:fgClr>
            <a:schemeClr val="accent1"/>
          </a:fgClr>
          <a:bgClr>
            <a:schemeClr val="bg1"/>
          </a:bgClr>
        </a:pattFill>
      </c:spPr>
    </c:sideWall>
    <c:backWall>
      <c:thickness val="0"/>
      <c:spPr>
        <a:pattFill prst="pct60">
          <a:fgClr>
            <a:schemeClr val="accent1"/>
          </a:fgClr>
          <a:bgClr>
            <a:schemeClr val="bg1"/>
          </a:bgClr>
        </a:pattFill>
      </c:spPr>
    </c:backWall>
    <c:plotArea>
      <c:layout>
        <c:manualLayout>
          <c:layoutTarget val="inner"/>
          <c:xMode val="edge"/>
          <c:yMode val="edge"/>
          <c:x val="0.19028763596618295"/>
          <c:y val="2.0495829138939031E-2"/>
          <c:w val="0.62330736399659292"/>
          <c:h val="0.82257367850527663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2334370255156904E-2"/>
                  <c:y val="5.75066562822626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Налоговые доходы (млн.руб.)</c:v>
                </c:pt>
              </c:strCache>
            </c:strRef>
          </c:cat>
          <c:val>
            <c:numRef>
              <c:f>Лист1!$B$2</c:f>
              <c:numCache>
                <c:formatCode>#\ ##0.0</c:formatCode>
                <c:ptCount val="1"/>
                <c:pt idx="0">
                  <c:v>3174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348720512535647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Налоговые доходы (млн.руб.)</c:v>
                </c:pt>
              </c:strCache>
            </c:strRef>
          </c:cat>
          <c:val>
            <c:numRef>
              <c:f>Лист1!$C$2</c:f>
              <c:numCache>
                <c:formatCode>#\ ##0.0</c:formatCode>
                <c:ptCount val="1"/>
                <c:pt idx="0">
                  <c:v>3051.3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9399650038884567E-2"/>
                  <c:y val="6.77974387977801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Налоговые доходы (млн.руб.)</c:v>
                </c:pt>
              </c:strCache>
            </c:strRef>
          </c:cat>
          <c:val>
            <c:numRef>
              <c:f>Лист1!$D$2</c:f>
              <c:numCache>
                <c:formatCode>#\ ##0.0</c:formatCode>
                <c:ptCount val="1"/>
                <c:pt idx="0">
                  <c:v>3363.3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5218360"/>
        <c:axId val="238069064"/>
        <c:axId val="177524536"/>
      </c:bar3DChart>
      <c:catAx>
        <c:axId val="1752183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>
                <a:solidFill>
                  <a:schemeClr val="tx2">
                    <a:lumMod val="50000"/>
                  </a:schemeClr>
                </a:solidFill>
              </a:defRPr>
            </a:pPr>
            <a:endParaRPr lang="ru-RU"/>
          </a:p>
        </c:txPr>
        <c:crossAx val="238069064"/>
        <c:crosses val="autoZero"/>
        <c:auto val="1"/>
        <c:lblAlgn val="ctr"/>
        <c:lblOffset val="100"/>
        <c:noMultiLvlLbl val="0"/>
      </c:catAx>
      <c:valAx>
        <c:axId val="238069064"/>
        <c:scaling>
          <c:orientation val="minMax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solidFill>
                  <a:schemeClr val="bg2">
                    <a:lumMod val="50000"/>
                  </a:schemeClr>
                </a:solidFill>
              </a:defRPr>
            </a:pPr>
            <a:endParaRPr lang="ru-RU"/>
          </a:p>
        </c:txPr>
        <c:crossAx val="175218360"/>
        <c:crosses val="autoZero"/>
        <c:crossBetween val="between"/>
      </c:valAx>
      <c:serAx>
        <c:axId val="1775245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bg2">
                    <a:lumMod val="50000"/>
                  </a:schemeClr>
                </a:solidFill>
              </a:defRPr>
            </a:pPr>
            <a:endParaRPr lang="ru-RU"/>
          </a:p>
        </c:txPr>
        <c:crossAx val="238069064"/>
        <c:crosses val="autoZero"/>
      </c:serAx>
    </c:plotArea>
    <c:legend>
      <c:legendPos val="r"/>
      <c:layout>
        <c:manualLayout>
          <c:xMode val="edge"/>
          <c:yMode val="edge"/>
          <c:x val="0.76126823856303838"/>
          <c:y val="0.29221589394461328"/>
          <c:w val="0.20056950370894638"/>
          <c:h val="0.2263937440002898"/>
        </c:manualLayout>
      </c:layout>
      <c:overlay val="0"/>
      <c:spPr>
        <a:solidFill>
          <a:schemeClr val="lt1"/>
        </a:solidFill>
        <a:ln w="19050" cap="flat" cmpd="sng" algn="ctr">
          <a:solidFill>
            <a:schemeClr val="accent1"/>
          </a:solidFill>
          <a:prstDash val="solid"/>
        </a:ln>
        <a:effectLst/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  <c:spPr>
        <a:pattFill prst="pct70">
          <a:fgClr>
            <a:schemeClr val="accent1"/>
          </a:fgClr>
          <a:bgClr>
            <a:schemeClr val="bg1"/>
          </a:bgClr>
        </a:pattFill>
      </c:spPr>
    </c:sideWall>
    <c:backWall>
      <c:thickness val="0"/>
      <c:spPr>
        <a:pattFill prst="pct70">
          <a:fgClr>
            <a:schemeClr val="accent1"/>
          </a:fgClr>
          <a:bgClr>
            <a:schemeClr val="bg1"/>
          </a:bgClr>
        </a:pattFill>
      </c:spPr>
    </c:backWall>
    <c:plotArea>
      <c:layout>
        <c:manualLayout>
          <c:layoutTarget val="inner"/>
          <c:xMode val="edge"/>
          <c:yMode val="edge"/>
          <c:x val="0.18557017711133264"/>
          <c:y val="2.8864491727281703E-2"/>
          <c:w val="0.56371659367864602"/>
          <c:h val="0.85675966529993852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          Неналоговые доходы(млн.руб.)</c:v>
                </c:pt>
              </c:strCache>
            </c:strRef>
          </c:cat>
          <c:val>
            <c:numRef>
              <c:f>Лист1!$B$2</c:f>
              <c:numCache>
                <c:formatCode>#\ ##0.0</c:formatCode>
                <c:ptCount val="1"/>
                <c:pt idx="0">
                  <c:v>1889.3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9244921984997506E-2"/>
                  <c:y val="8.33327500769898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          Неналоговые доходы(млн.руб.)</c:v>
                </c:pt>
              </c:strCache>
            </c:strRef>
          </c:cat>
          <c:val>
            <c:numRef>
              <c:f>Лист1!$C$2</c:f>
              <c:numCache>
                <c:formatCode>#\ ##0.0</c:formatCode>
                <c:ptCount val="1"/>
                <c:pt idx="0">
                  <c:v>3302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1803219781135436E-2"/>
                  <c:y val="4.447962342920385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800" b="0" baseline="0">
                      <a:solidFill>
                        <a:schemeClr val="bg1"/>
                      </a:solidFill>
                      <a:latin typeface="Georgia" panose="02040502050405020303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          Неналоговые доходы(млн.руб.)</c:v>
                </c:pt>
              </c:strCache>
            </c:strRef>
          </c:cat>
          <c:val>
            <c:numRef>
              <c:f>Лист1!$D$2</c:f>
              <c:numCache>
                <c:formatCode>#\ ##0.0</c:formatCode>
                <c:ptCount val="1"/>
                <c:pt idx="0">
                  <c:v>2831.7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38070240"/>
        <c:axId val="238070632"/>
        <c:axId val="236114984"/>
      </c:bar3DChart>
      <c:catAx>
        <c:axId val="2380702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>
                <a:solidFill>
                  <a:schemeClr val="tx2">
                    <a:lumMod val="50000"/>
                  </a:schemeClr>
                </a:solidFill>
              </a:defRPr>
            </a:pPr>
            <a:endParaRPr lang="ru-RU"/>
          </a:p>
        </c:txPr>
        <c:crossAx val="238070632"/>
        <c:crosses val="autoZero"/>
        <c:auto val="1"/>
        <c:lblAlgn val="ctr"/>
        <c:lblOffset val="100"/>
        <c:noMultiLvlLbl val="0"/>
      </c:catAx>
      <c:valAx>
        <c:axId val="238070632"/>
        <c:scaling>
          <c:orientation val="minMax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bg2">
                    <a:lumMod val="50000"/>
                  </a:schemeClr>
                </a:solidFill>
              </a:defRPr>
            </a:pPr>
            <a:endParaRPr lang="ru-RU"/>
          </a:p>
        </c:txPr>
        <c:crossAx val="238070240"/>
        <c:crosses val="autoZero"/>
        <c:crossBetween val="between"/>
      </c:valAx>
      <c:serAx>
        <c:axId val="2361149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bg2">
                    <a:lumMod val="50000"/>
                  </a:schemeClr>
                </a:solidFill>
              </a:defRPr>
            </a:pPr>
            <a:endParaRPr lang="ru-RU"/>
          </a:p>
        </c:txPr>
        <c:crossAx val="238070632"/>
        <c:crosses val="autoZero"/>
      </c:serAx>
    </c:plotArea>
    <c:legend>
      <c:legendPos val="r"/>
      <c:layout>
        <c:manualLayout>
          <c:xMode val="edge"/>
          <c:yMode val="edge"/>
          <c:x val="0.78054326429007892"/>
          <c:y val="0.28837108847825982"/>
          <c:w val="0.20275763630429958"/>
          <c:h val="0.23347809641221062"/>
        </c:manualLayout>
      </c:layout>
      <c:overlay val="0"/>
      <c:spPr>
        <a:solidFill>
          <a:schemeClr val="lt1"/>
        </a:solidFill>
        <a:ln w="19050" cap="flat" cmpd="sng" algn="ctr">
          <a:solidFill>
            <a:schemeClr val="accent1"/>
          </a:solidFill>
          <a:prstDash val="solid"/>
        </a:ln>
        <a:effectLst/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4092323075213911E-3"/>
          <c:y val="0.1176255569385399"/>
          <c:w val="0.65129204099732796"/>
          <c:h val="0.873653860151147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explosion val="24"/>
          <c:dLbls>
            <c:dLbl>
              <c:idx val="0"/>
              <c:layout>
                <c:manualLayout>
                  <c:x val="2.1599914824278796E-2"/>
                  <c:y val="-0.1171174284854979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4638790134428438E-3"/>
                  <c:y val="-0.1335565283748541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8744398770507078E-2"/>
                  <c:y val="-0.1272648910247577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622738677184015E-2"/>
                  <c:y val="0.10867952063802612"/>
                </c:manualLayout>
              </c:layout>
              <c:tx>
                <c:rich>
                  <a:bodyPr/>
                  <a:lstStyle/>
                  <a:p>
                    <a:pPr>
                      <a:defRPr sz="120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defRPr>
                    </a:pPr>
                    <a:fld id="{9253BA67-7CEA-426D-9E1E-0CC155100D79}" type="VALUE">
                      <a:rPr lang="en-US">
                        <a:solidFill>
                          <a:schemeClr val="tx1"/>
                        </a:solidFill>
                      </a:rPr>
                      <a:pPr>
                        <a:defRPr sz="120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pPr>
                      <a:t>[ЗНАЧЕНИЕ]</a:t>
                    </a:fld>
                    <a:endParaRPr lang="ru-RU"/>
                  </a:p>
                </c:rich>
              </c:tx>
              <c:numFmt formatCode="_-* #,##0.0_р_._-;\-* #,##0.0_р_._-;_-* &quot;-&quot;?_р_._-;_-@_-" sourceLinked="0"/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-0.11068191497241049"/>
                  <c:y val="0.134596589496755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10020495407917641"/>
                  <c:y val="1.972751497262276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8.8495606969596005E-2"/>
                  <c:y val="-6.290996467362819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1.6542259193422955E-2"/>
                  <c:y val="-5.396049507275623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3.040819538569792E-2"/>
                  <c:y val="-0.1190277168049065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3.1131726104506905E-2"/>
                  <c:y val="-0.1150862879934739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2.6963902159019369E-2"/>
                  <c:y val="-6.124309734962946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24</a:t>
                    </a:r>
                    <a:r>
                      <a:rPr lang="en-US" baseline="0" dirty="0" smtClean="0"/>
                      <a:t> 701,3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9447075324963895E-2"/>
                      <c:h val="5.7832113443568207E-2"/>
                    </c:manualLayout>
                  </c15:layout>
                </c:ext>
              </c:extLst>
            </c:dLbl>
            <c:dLbl>
              <c:idx val="11"/>
              <c:layout>
                <c:manualLayout>
                  <c:x val="7.941154686516308E-2"/>
                  <c:y val="-0.1114012122754678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_-* #,##0.0_р_._-;\-* #,##0.0_р_._-;_-* &quot;-&quot;?_р_._-;_-@_-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bg2">
                        <a:lumMod val="25000"/>
                      </a:schemeClr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Лист1!$A$2:$A$13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здравоохранение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средства массовой информации</c:v>
                </c:pt>
                <c:pt idx="11">
                  <c:v>обслуживание гос. и мун. долга</c:v>
                </c:pt>
              </c:strCache>
            </c:strRef>
          </c:cat>
          <c:val>
            <c:numRef>
              <c:f>Лист1!$B$2:$B$13</c:f>
              <c:numCache>
                <c:formatCode>#\ ##0.0</c:formatCode>
                <c:ptCount val="12"/>
                <c:pt idx="0">
                  <c:v>1119010</c:v>
                </c:pt>
                <c:pt idx="1">
                  <c:v>169365.4</c:v>
                </c:pt>
                <c:pt idx="2">
                  <c:v>1688797.8</c:v>
                </c:pt>
                <c:pt idx="3">
                  <c:v>1351981</c:v>
                </c:pt>
                <c:pt idx="4">
                  <c:v>2750.1</c:v>
                </c:pt>
                <c:pt idx="5">
                  <c:v>4473268.8</c:v>
                </c:pt>
                <c:pt idx="6">
                  <c:v>547633.30000000005</c:v>
                </c:pt>
                <c:pt idx="7">
                  <c:v>422531.2</c:v>
                </c:pt>
                <c:pt idx="8">
                  <c:v>215489.1</c:v>
                </c:pt>
                <c:pt idx="9">
                  <c:v>311581.09999999998</c:v>
                </c:pt>
                <c:pt idx="10">
                  <c:v>24701.3</c:v>
                </c:pt>
                <c:pt idx="11">
                  <c:v>128537.7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8216934229530068"/>
          <c:y val="1.4822702080625784E-3"/>
          <c:w val="0.3119516852176516"/>
          <c:h val="0.96944912009089679"/>
        </c:manualLayout>
      </c:layout>
      <c:overlay val="0"/>
      <c:spPr>
        <a:solidFill>
          <a:schemeClr val="bg2">
            <a:lumMod val="90000"/>
          </a:schemeClr>
        </a:solidFill>
        <a:effectLst>
          <a:outerShdw blurRad="50800" dist="38100" dir="13500000" algn="br" rotWithShape="0">
            <a:schemeClr val="accent1">
              <a:lumMod val="50000"/>
              <a:alpha val="40000"/>
            </a:schemeClr>
          </a:outerShdw>
        </a:effectLst>
      </c:spPr>
      <c:txPr>
        <a:bodyPr/>
        <a:lstStyle/>
        <a:p>
          <a:pPr>
            <a:defRPr sz="1200">
              <a:solidFill>
                <a:schemeClr val="tx2">
                  <a:lumMod val="50000"/>
                </a:schemeClr>
              </a:solidFill>
              <a:latin typeface="+mj-lt"/>
            </a:defRPr>
          </a:pPr>
          <a:endParaRPr lang="ru-RU"/>
        </a:p>
      </c:txPr>
    </c:legend>
    <c:plotVisOnly val="1"/>
    <c:dispBlanksAs val="zero"/>
    <c:showDLblsOverMax val="0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BEF7A24B-554D-4B99-A3CC-7667F56D1027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10672D4C-A99E-49DD-8A16-1D19942316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303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0391B76B-D742-4BD2-BF24-F4C760DB831C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5257B995-136A-4A15-87A5-26420C3C10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191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493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518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0020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6585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6349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533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912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30E2307-1E40-4E12-8716-25BFDA8E7013}" type="datetime1">
              <a:rPr lang="en-US" smtClean="0"/>
              <a:pPr/>
              <a:t>11/14/2017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z="1000" smtClean="0">
                <a:solidFill>
                  <a:schemeClr val="tx2"/>
                </a:solidFill>
                <a:latin typeface="+mj-lt"/>
              </a:rPr>
              <a:pPr/>
              <a:t>11/14/2017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z="1000" smtClean="0">
                <a:solidFill>
                  <a:schemeClr val="tx2"/>
                </a:solidFill>
                <a:latin typeface="+mj-lt"/>
              </a:rPr>
              <a:pPr/>
              <a:t>‹#›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z="1000" smtClean="0">
                <a:solidFill>
                  <a:schemeClr val="tx2"/>
                </a:solidFill>
                <a:latin typeface="+mj-lt"/>
              </a:rPr>
              <a:pPr/>
              <a:t>11/14/2017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z="1000" smtClean="0">
                <a:solidFill>
                  <a:schemeClr val="tx2"/>
                </a:solidFill>
                <a:latin typeface="+mj-lt"/>
              </a:rPr>
              <a:pPr/>
              <a:t>‹#›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11/14/2017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51EFC2E-847F-4CF8-8289-FAA88B334687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51EFC2E-847F-4CF8-8289-FAA88B334687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11/14/2017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51EFC2E-847F-4CF8-8289-FAA88B334687}" type="datetimeFigureOut">
              <a:rPr lang="en-US" sz="1000" smtClean="0">
                <a:solidFill>
                  <a:schemeClr val="tx2"/>
                </a:solidFill>
                <a:latin typeface="+mj-lt"/>
              </a:rPr>
              <a:pPr/>
              <a:t>11/14/2017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3325215-7382-4C1B-86B1-E9DB9649FF55}" type="slidenum">
              <a:rPr lang="en-US" sz="1000" smtClean="0">
                <a:solidFill>
                  <a:schemeClr val="tx2"/>
                </a:solidFill>
                <a:latin typeface="+mj-lt"/>
              </a:rPr>
              <a:pPr/>
              <a:t>‹#›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/>
          </p:cNvSpPr>
          <p:nvPr>
            <p:ph type="subTitle" idx="1"/>
          </p:nvPr>
        </p:nvSpPr>
        <p:spPr>
          <a:xfrm>
            <a:off x="0" y="1556792"/>
            <a:ext cx="9144000" cy="17526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Основные параметры исполнения бюджета города Сочи  на 01</a:t>
            </a:r>
            <a:r>
              <a:rPr lang="en-US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ноября  2017 года</a:t>
            </a:r>
            <a:endParaRPr lang="en-US" sz="28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15816" y="5877272"/>
            <a:ext cx="5976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Департамент по финансам и бюджету администрации города Сочи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489572"/>
              </p:ext>
            </p:extLst>
          </p:nvPr>
        </p:nvGraphicFramePr>
        <p:xfrm>
          <a:off x="395535" y="1124744"/>
          <a:ext cx="8424937" cy="54726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5"/>
                <a:gridCol w="3672408"/>
                <a:gridCol w="1368152"/>
                <a:gridCol w="1368152"/>
                <a:gridCol w="1080120"/>
              </a:tblGrid>
              <a:tr h="8851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код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Наименование муниципальной программы/подпрограммы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Плановые назначения                  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2017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года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Исполнение по состоянию на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01.11.20</a:t>
                      </a:r>
                      <a:r>
                        <a:rPr lang="en-US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1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7г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.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% исполнения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901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0900000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"Обеспечение доступным жильем жителей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468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317,60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127 420,64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27,21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778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"Поддержка и развитие объектов жилищно-коммунального хозяйства и благоустройства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662 333,80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556 575,66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84,03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881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"Дорожная деятельность на территории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950 169,10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642 861,86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67,66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571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"Информационное освещение деятельности органов местного самоуправления муниципального образования 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39 550,0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24 701,25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62,46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423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"Обеспечение безопасности на территории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331 875,20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229 868,32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69,26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11318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1500000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"Поддержка районных социально ориентированных казачьих обществ Черноморского окружного казачьего общества Кубанского войскового казачьего общества города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37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 387,40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30 295,41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81,03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9552" y="582081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Информация о расходовании бюджетных средств в рамках муниципальных программ города Сочи по состоянию на </a:t>
            </a:r>
            <a:r>
              <a:rPr lang="ru-RU" sz="1400" b="1" dirty="0" smtClean="0"/>
              <a:t>01.11.2017 </a:t>
            </a:r>
            <a:r>
              <a:rPr lang="ru-RU" sz="1400" b="1" dirty="0"/>
              <a:t>года</a:t>
            </a:r>
            <a:r>
              <a:rPr lang="ru-RU" sz="1400" dirty="0"/>
              <a:t> </a:t>
            </a:r>
            <a:r>
              <a:rPr lang="en-US" sz="1400" dirty="0" smtClean="0"/>
              <a:t>(</a:t>
            </a:r>
            <a:r>
              <a:rPr lang="ru-RU" sz="1400" dirty="0" smtClean="0"/>
              <a:t>продолжение)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260784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3438778"/>
              </p:ext>
            </p:extLst>
          </p:nvPr>
        </p:nvGraphicFramePr>
        <p:xfrm>
          <a:off x="357158" y="1142984"/>
          <a:ext cx="8424936" cy="5444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2385"/>
                <a:gridCol w="3443235"/>
                <a:gridCol w="1391946"/>
                <a:gridCol w="1391946"/>
                <a:gridCol w="1245424"/>
              </a:tblGrid>
              <a:tr h="5578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код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lbertus MT" panose="020E06020303040203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Наименование муниципальной программы/подпрограммы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Плановые назначения                  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2017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года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Исполнение по состоянию на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01.11.2017г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.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% исполнения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"Постолимпийское использование олимпийских объектов и развития Имеретинской низменности города-курорта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692 021,70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531 121,88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76,75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1700000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"Транспортное обслуживание населения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504 110,50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383 663,52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76,11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"Управление муниципальным имуществом города-курорта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61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773,70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44 640,36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72,26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1900000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"Поддержка малого и среднего предпринимательства в городе Сочи»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1 000,00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9671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международных, внешнеэкономических, внутренних связей и городских </a:t>
                      </a:r>
                      <a:r>
                        <a:rPr lang="ru-RU" sz="1200" b="0" i="0" u="none" strike="noStrike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имиджевых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 мероприятий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i="0" u="none" strike="noStrike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16 027,00</a:t>
                      </a:r>
                    </a:p>
                    <a:p>
                      <a:pPr algn="ctr" fontAlgn="ctr"/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6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850,80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42,75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6791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территориального общественного самоуправления в муниципальном образовании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12 944,80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8 532,00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65,91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2200000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"Социальная поддержка граждан"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212 714,80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175 185,94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82,36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00034" y="571480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Информация о расходовании бюджетных средств в рамках муниципальных программ города Сочи по состоянию на </a:t>
            </a:r>
            <a:r>
              <a:rPr lang="ru-RU" sz="1400" b="1" dirty="0" smtClean="0"/>
              <a:t>01.11.2017 </a:t>
            </a:r>
            <a:r>
              <a:rPr lang="ru-RU" sz="1400" b="1" dirty="0"/>
              <a:t>года</a:t>
            </a:r>
            <a:r>
              <a:rPr lang="ru-RU" sz="1400" dirty="0"/>
              <a:t> </a:t>
            </a:r>
            <a:r>
              <a:rPr lang="en-US" sz="1400" dirty="0" smtClean="0"/>
              <a:t>(</a:t>
            </a:r>
            <a:r>
              <a:rPr lang="ru-RU" sz="1400" dirty="0" smtClean="0"/>
              <a:t>продолжение)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230000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3370134"/>
              </p:ext>
            </p:extLst>
          </p:nvPr>
        </p:nvGraphicFramePr>
        <p:xfrm>
          <a:off x="395537" y="1124744"/>
          <a:ext cx="8568952" cy="5552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19"/>
                <a:gridCol w="3672408"/>
                <a:gridCol w="1296144"/>
                <a:gridCol w="1368152"/>
                <a:gridCol w="1152129"/>
              </a:tblGrid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код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lbertus MT" panose="020E06020303040203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Наименование муниципальной программы/подпрограммы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Плановые назначения                  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2017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года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Исполнение по состоянию на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01.11.2017г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.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% исполнения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173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"Обеспечение разработки градостроительной и землеустроительной документации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80 875,70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32 943,08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40,73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6106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2400000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 города Сочи "Развитие инфраструктуры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289 459,40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153 758,28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53,12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173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2500000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информационного общества и формирование электронного правительства в муниципальном образовании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193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 117,90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138 706,13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71,82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399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2600000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"Благоустройство территории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536 323,50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341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 483,71</a:t>
                      </a:r>
                      <a:endParaRPr lang="ru-RU" sz="1200" b="0" i="0" u="none" strike="noStrike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63,67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4511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2700000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и поддержка сельского хозяйства в городе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3 533,90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300,20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36,79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399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2800000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здравоохранения  города-курорта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442 542,60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350 622,82</a:t>
                      </a:r>
                      <a:endParaRPr lang="ru-RU" sz="1200" b="0" i="0" u="none" strike="noStrike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  <a:p>
                      <a:pPr algn="ctr" fontAlgn="ctr"/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79,23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399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2900000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ntique Olive" panose="020B0603020204030204" pitchFamily="34" charset="0"/>
                          <a:ea typeface="+mn-ea"/>
                          <a:cs typeface="+mn-cs"/>
                        </a:rPr>
                        <a:t>Муниципальная программа города Сочи «Обеспечение участия города Сочи в подготовке и проведении Кубка конфедераций в 2017 году и чемпионата мира по футболу 2018 года в Российской Федерации»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405 458,10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293 431,78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72,37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40158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Итого расходов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 </a:t>
                      </a:r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489 794,80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9 336 138,91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74,75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7544" y="548680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Информация о расходовании бюджетных средств в рамках муниципальных программ города Сочи по состоянию на </a:t>
            </a:r>
            <a:r>
              <a:rPr lang="ru-RU" sz="1400" b="1" dirty="0" smtClean="0"/>
              <a:t>01.11.2017 </a:t>
            </a:r>
            <a:r>
              <a:rPr lang="ru-RU" sz="1400" b="1" dirty="0"/>
              <a:t>года</a:t>
            </a:r>
            <a:r>
              <a:rPr lang="ru-RU" sz="1400" dirty="0"/>
              <a:t> </a:t>
            </a:r>
            <a:r>
              <a:rPr lang="en-US" sz="1400" dirty="0" smtClean="0"/>
              <a:t>(</a:t>
            </a:r>
            <a:r>
              <a:rPr lang="ru-RU" sz="1400" dirty="0" smtClean="0"/>
              <a:t>окончание)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785579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5097282"/>
              </p:ext>
            </p:extLst>
          </p:nvPr>
        </p:nvGraphicFramePr>
        <p:xfrm>
          <a:off x="598280" y="2060848"/>
          <a:ext cx="8064896" cy="183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  <a:gridCol w="2016224"/>
                <a:gridCol w="1728192"/>
                <a:gridCol w="136815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План 2017 года </a:t>
                      </a:r>
                    </a:p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(в </a:t>
                      </a:r>
                      <a:r>
                        <a:rPr lang="ru-RU" sz="1400" b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тыс.рублей</a:t>
                      </a:r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)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Исполнено,</a:t>
                      </a:r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</a:p>
                    <a:p>
                      <a:pPr algn="ctr"/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(в </a:t>
                      </a:r>
                      <a:r>
                        <a:rPr lang="ru-RU" sz="1400" b="0" baseline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тыс.рублей</a:t>
                      </a:r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)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% исполнения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Налоговые и неналоговые доходы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6 932 921,0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6 194 927,6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89,4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Безвозмездные поступления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6 112 321,7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4 802 158,5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78,6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Всего доходов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13 045 242,7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10 997 086,1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84,3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98280" y="1569274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доходы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8280" y="4653136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расходы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1836817"/>
              </p:ext>
            </p:extLst>
          </p:nvPr>
        </p:nvGraphicFramePr>
        <p:xfrm>
          <a:off x="2123728" y="4590420"/>
          <a:ext cx="6552728" cy="995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2592288"/>
                <a:gridCol w="1368152"/>
              </a:tblGrid>
              <a:tr h="566772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План 2017 года </a:t>
                      </a:r>
                    </a:p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(в </a:t>
                      </a:r>
                      <a:r>
                        <a:rPr lang="ru-RU" sz="1400" b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тыс.рублей</a:t>
                      </a:r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)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Исполнено,</a:t>
                      </a:r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</a:p>
                    <a:p>
                      <a:pPr algn="ctr"/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(в </a:t>
                      </a:r>
                      <a:r>
                        <a:rPr lang="ru-RU" sz="1400" b="0" baseline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тыс.рублей</a:t>
                      </a:r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)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% исполнения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42870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13 934 257,4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10 455 646,9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75,0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215440" y="764704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>
                <a:solidFill>
                  <a:schemeClr val="accent1">
                    <a:lumMod val="50000"/>
                  </a:schemeClr>
                </a:solidFill>
              </a:rPr>
              <a:t>Основные параметры исполнения бюджета города Сочи </a:t>
            </a:r>
            <a:endParaRPr lang="ru-RU" b="1" u="sng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b="1" u="sng" dirty="0" smtClean="0">
                <a:solidFill>
                  <a:schemeClr val="accent1">
                    <a:lumMod val="50000"/>
                  </a:schemeClr>
                </a:solidFill>
              </a:rPr>
              <a:t>на 01.11.2017 </a:t>
            </a:r>
            <a:r>
              <a:rPr lang="ru-RU" b="1" u="sng" dirty="0">
                <a:solidFill>
                  <a:schemeClr val="accent1">
                    <a:lumMod val="50000"/>
                  </a:schemeClr>
                </a:solidFill>
              </a:rPr>
              <a:t>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51520" y="836712"/>
            <a:ext cx="8568952" cy="1066800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/>
              <a:t>Структура доходной части бюджета города Сочи на 01.11.2017 год (тыс. руб.)</a:t>
            </a:r>
            <a:endParaRPr lang="ru-RU" sz="1800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7760907"/>
              </p:ext>
            </p:extLst>
          </p:nvPr>
        </p:nvGraphicFramePr>
        <p:xfrm>
          <a:off x="251520" y="1772816"/>
          <a:ext cx="856895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3042942"/>
              </p:ext>
            </p:extLst>
          </p:nvPr>
        </p:nvGraphicFramePr>
        <p:xfrm>
          <a:off x="0" y="2445792"/>
          <a:ext cx="9036496" cy="4583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79768" y="727015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Показатели исполнения доходной части бюджета города Сочи </a:t>
            </a:r>
          </a:p>
          <a:p>
            <a:pPr algn="ctr"/>
            <a:r>
              <a:rPr lang="ru-RU" b="1" u="sng" dirty="0" smtClean="0">
                <a:solidFill>
                  <a:schemeClr val="accent1">
                    <a:lumMod val="50000"/>
                  </a:schemeClr>
                </a:solidFill>
              </a:rPr>
              <a:t>налоговые и неналоговые доходы (тыс.руб.)</a:t>
            </a:r>
            <a:endParaRPr lang="ru-RU" b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8948096"/>
              </p:ext>
            </p:extLst>
          </p:nvPr>
        </p:nvGraphicFramePr>
        <p:xfrm>
          <a:off x="1403647" y="1556792"/>
          <a:ext cx="6768753" cy="889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467775"/>
                <a:gridCol w="2371454"/>
                <a:gridCol w="19295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Исполнено на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 01.11.2017 года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Исполнено на 01.11.</a:t>
                      </a:r>
                      <a:r>
                        <a:rPr lang="ru-RU" sz="14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2016 года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% динамики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6 194 927,6</a:t>
                      </a:r>
                      <a:endParaRPr lang="ru-RU" sz="16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6 353 271,8</a:t>
                      </a:r>
                      <a:endParaRPr lang="ru-RU" sz="16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97,5</a:t>
                      </a:r>
                      <a:endParaRPr lang="ru-RU" sz="16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7544" y="2492896"/>
            <a:ext cx="4320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</a:rPr>
              <a:t>В том числе в разрезе доходных источников</a:t>
            </a:r>
            <a:endParaRPr lang="ru-RU" sz="1400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4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8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/>
              <a:t>Динамика поступления доходов в бюджет города Сочи </a:t>
            </a:r>
            <a:br>
              <a:rPr lang="ru-RU" sz="1800" b="1" dirty="0" smtClean="0"/>
            </a:br>
            <a:r>
              <a:rPr lang="ru-RU" sz="1800" b="1" dirty="0" smtClean="0"/>
              <a:t>за </a:t>
            </a:r>
            <a:r>
              <a:rPr lang="ru-RU" sz="1800" b="1" dirty="0" smtClean="0"/>
              <a:t>январь-октябрь </a:t>
            </a:r>
            <a:r>
              <a:rPr lang="ru-RU" sz="1800" b="1" dirty="0" smtClean="0"/>
              <a:t>2015-2017 г.г.</a:t>
            </a:r>
            <a:endParaRPr lang="ru-RU" sz="1800" b="1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19460479"/>
              </p:ext>
            </p:extLst>
          </p:nvPr>
        </p:nvGraphicFramePr>
        <p:xfrm>
          <a:off x="0" y="2060848"/>
          <a:ext cx="4860032" cy="4929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Содержимое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85365479"/>
              </p:ext>
            </p:extLst>
          </p:nvPr>
        </p:nvGraphicFramePr>
        <p:xfrm>
          <a:off x="4427984" y="2143116"/>
          <a:ext cx="4716016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1346012"/>
              </p:ext>
            </p:extLst>
          </p:nvPr>
        </p:nvGraphicFramePr>
        <p:xfrm>
          <a:off x="265900" y="2148139"/>
          <a:ext cx="8640960" cy="4368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620688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 smtClean="0">
                <a:solidFill>
                  <a:schemeClr val="tx2">
                    <a:lumMod val="50000"/>
                  </a:schemeClr>
                </a:solidFill>
              </a:rPr>
              <a:t>Показатели исполнения расходной части бюджета города Сочи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3912" y="1020568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Сумма расходов бюджета города по состоянию на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01.11.2017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года </a:t>
            </a:r>
          </a:p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составила –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10 455 646,9 тыс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рублей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528" y="1778807"/>
            <a:ext cx="3004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Структура расходов: 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50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216399"/>
              </p:ext>
            </p:extLst>
          </p:nvPr>
        </p:nvGraphicFramePr>
        <p:xfrm>
          <a:off x="179512" y="1285858"/>
          <a:ext cx="8784974" cy="51694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32806"/>
                <a:gridCol w="850776"/>
                <a:gridCol w="1825308"/>
                <a:gridCol w="1338042"/>
                <a:gridCol w="1338042"/>
              </a:tblGrid>
              <a:tr h="7029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Расходы </a:t>
                      </a:r>
                      <a:r>
                        <a:rPr lang="ru-RU" sz="12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бюджета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Код</a:t>
                      </a:r>
                      <a:endParaRPr lang="ru-RU" sz="1200" b="1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Годовые назначения, тыс.руб.</a:t>
                      </a:r>
                      <a:endParaRPr lang="ru-RU" sz="1200" b="1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Исполнено, тыс.руб.</a:t>
                      </a:r>
                      <a:endParaRPr lang="ru-RU" sz="1200" b="1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Исполнено %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ОБЩЕГОСУДАРСТВЕННЫЕ ВОПРОСЫ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01 00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</a:t>
                      </a: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424 449,20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</a:t>
                      </a: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119 010,01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78,56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5402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НАЦИОНАЛЬНАЯ БЕЗОПАСНОСТЬ И ПРАВООХРАНИТЕЛЬНАЯ ДЕЯТЕЛЬНОСТЬ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03 00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229 111,20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169 365,38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73,92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487290">
                <a:tc>
                  <a:txBody>
                    <a:bodyPr/>
                    <a:lstStyle/>
                    <a:p>
                      <a:pPr algn="l" fontAlgn="ctr"/>
                      <a:endParaRPr lang="ru-RU" sz="90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algn="l" fontAlgn="ctr"/>
                      <a:r>
                        <a:rPr lang="ru-RU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НАЦИОНАЛЬНАЯ ЭКОНОМИКА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04 00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2 383 722,90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</a:t>
                      </a: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688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797,79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70,85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3922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ЖИЛИЩНО-КОММУНАЛЬНОЕ ХОЗЯЙСТВО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05 00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1 934 665,10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</a:t>
                      </a: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351 981,04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69,88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ОХРАНА 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ОКРУЖАЮЩЕЙ </a:t>
                      </a:r>
                      <a:r>
                        <a:rPr lang="ru-RU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СРЕДЫ</a:t>
                      </a:r>
                      <a:r>
                        <a:rPr lang="en-US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06 00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3 897,90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 </a:t>
                      </a: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750,10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70,55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ОБРАЗОВАНИЕ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07 00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 </a:t>
                      </a: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836 642,20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 </a:t>
                      </a: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473 268,82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76,64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КУЛЬТУРА, КИНЕМАТОГРАФИЯ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08 00</a:t>
                      </a:r>
                      <a:endParaRPr lang="ru-RU" sz="12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684 048,10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547 633,34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80,06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ЗДРАВООХРАНЕНИЕ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09 00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524 288,70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422 531,22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80,59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СОЦИАЛЬНАЯ ПОЛИТИКА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268 474,90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215 489,15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80,26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ФИЗИЧЕСКАЯ КУЛЬТУРА И СПОРТ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11 00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413 433,80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311 581,14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75,36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СРЕДСТВА МАССОВОЙ ИНФОРМАЦИИ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39 550,00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24 701,25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62,46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5029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ОБСЛУЖИВАНИЕ ГОСУДАРСТВЕННОГО И МУНИЦИПАЛЬНОГО ДОЛГА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13 00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191 973,40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128 537,66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66,96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925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Расходы </a:t>
                      </a:r>
                      <a:r>
                        <a:rPr lang="ru-RU" sz="16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всего</a:t>
                      </a:r>
                      <a:endParaRPr lang="ru-RU" sz="16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13 </a:t>
                      </a:r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934 257,40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10 455 646,90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75,04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9512" y="548680"/>
            <a:ext cx="8784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srgbClr val="002060"/>
                </a:solidFill>
              </a:rPr>
              <a:t>Исполнение расходной части бюджета города Сочи </a:t>
            </a:r>
          </a:p>
          <a:p>
            <a:pPr algn="ctr"/>
            <a:r>
              <a:rPr lang="ru-RU" b="1" u="sng" dirty="0" smtClean="0">
                <a:solidFill>
                  <a:srgbClr val="002060"/>
                </a:solidFill>
              </a:rPr>
              <a:t>по состоянию на </a:t>
            </a:r>
            <a:r>
              <a:rPr lang="ru-RU" b="1" u="sng" dirty="0" smtClean="0">
                <a:solidFill>
                  <a:srgbClr val="002060"/>
                </a:solidFill>
              </a:rPr>
              <a:t>01.11.2017 </a:t>
            </a:r>
            <a:r>
              <a:rPr lang="ru-RU" b="1" u="sng" dirty="0" smtClean="0">
                <a:solidFill>
                  <a:srgbClr val="002060"/>
                </a:solidFill>
              </a:rPr>
              <a:t>года</a:t>
            </a:r>
            <a:endParaRPr lang="ru-RU" b="1" u="sng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  <a:alpha val="6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5859579"/>
              </p:ext>
            </p:extLst>
          </p:nvPr>
        </p:nvGraphicFramePr>
        <p:xfrm>
          <a:off x="179512" y="1268760"/>
          <a:ext cx="8784978" cy="52400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6224"/>
                <a:gridCol w="760949"/>
                <a:gridCol w="741098"/>
                <a:gridCol w="708404"/>
                <a:gridCol w="719302"/>
                <a:gridCol w="784693"/>
                <a:gridCol w="817388"/>
                <a:gridCol w="817388"/>
                <a:gridCol w="708404"/>
                <a:gridCol w="711128"/>
              </a:tblGrid>
              <a:tr h="3218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Направление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(раздел, подраздел)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 1</a:t>
                      </a:r>
                      <a:r>
                        <a:rPr lang="ru-RU" sz="140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ru-RU" sz="140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ноября</a:t>
                      </a:r>
                      <a:r>
                        <a:rPr lang="ru-RU" sz="14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ru-RU" sz="14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2017 </a:t>
                      </a:r>
                      <a:r>
                        <a:rPr lang="ru-RU" sz="14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года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 1 </a:t>
                      </a:r>
                      <a:r>
                        <a:rPr lang="ru-RU" sz="14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ноября </a:t>
                      </a:r>
                      <a:r>
                        <a:rPr lang="ru-RU" sz="14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2016 года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08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Уточненные годовые назначения, </a:t>
                      </a:r>
                      <a:r>
                        <a:rPr lang="ru-RU" sz="9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млн.руб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Доля</a:t>
                      </a:r>
                      <a:r>
                        <a:rPr lang="ru-RU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 в общих 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расходах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Исполнено, </a:t>
                      </a:r>
                      <a:r>
                        <a:rPr lang="ru-RU" sz="9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млн.руб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Доля в общих расходах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% Исполнения 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Уточненные годовые назначения, </a:t>
                      </a:r>
                      <a:r>
                        <a:rPr lang="ru-RU" sz="9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млн.руб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Исполнено прошлый год, </a:t>
                      </a:r>
                      <a:r>
                        <a:rPr lang="ru-RU" sz="9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млн.руб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900" u="none" strike="noStrike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Доля в общих расходах</a:t>
                      </a:r>
                      <a:endParaRPr kumimoji="0" lang="ru-RU" sz="900" b="0" i="0" u="none" strike="noStrike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% Исполнения 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3649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Общегосударственные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вопросы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</a:t>
                      </a:r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424,45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10,22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</a:t>
                      </a:r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119,01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10,70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78,56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1 </a:t>
                      </a:r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415,43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1 038,59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12,17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73,38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4041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Национальная</a:t>
                      </a:r>
                      <a:r>
                        <a:rPr lang="ru-RU" sz="105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безопасность 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229,11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1,64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169,37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1,62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73,92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247,02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183,37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2,15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74,23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3263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Национальная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экономика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 </a:t>
                      </a:r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383,72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17,11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</a:t>
                      </a:r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688,80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16,15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70,85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1 </a:t>
                      </a:r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691,44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984,81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11,54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58,22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3659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Жилищно-коммунальное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хозяйство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</a:t>
                      </a:r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934,67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13,88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</a:t>
                      </a:r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351,98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12,93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69,88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2 </a:t>
                      </a:r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004,88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1 139,22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13,35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56,82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Охрана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окружающей среды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3,90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0,03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2,75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0,03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70,55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5,39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4,04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0,05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74,95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Образование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 </a:t>
                      </a:r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836,64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41,89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 </a:t>
                      </a:r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473,27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42,78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76,64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4 </a:t>
                      </a:r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817,54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3 867,12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45,33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80,27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Культура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684,05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4,91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547,63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5,24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80,06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557,57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420,85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4,93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75,48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Здравоохранение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524,29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3,76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422,53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4,04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80,59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457,55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354,54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4,16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77,49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Социальная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политика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268,47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1,93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215,49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2,06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80,26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314,03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205,87</a:t>
                      </a:r>
                      <a:endParaRPr lang="ru-RU" sz="11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2,41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65,56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Физическая</a:t>
                      </a:r>
                      <a:r>
                        <a:rPr lang="ru-RU" sz="105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культура и спорт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413,43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2,97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311,58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2,98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75,36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125,63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92,44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1,08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73,58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3649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Средства</a:t>
                      </a:r>
                      <a:r>
                        <a:rPr lang="ru-RU" sz="105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массовой информации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39,55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0,28</a:t>
                      </a:r>
                      <a:endParaRPr lang="ru-RU" sz="11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24,70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0,24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62,46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33,97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21,98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0,26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64,70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5360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Обслуживание муниципального</a:t>
                      </a:r>
                      <a:r>
                        <a:rPr lang="ru-RU" sz="105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долга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191,97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1,38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128,54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1,23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66,96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311,14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217,73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2,55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69,98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1985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Расходы Итого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13 </a:t>
                      </a:r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934,26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10 455,65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75,04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11</a:t>
                      </a:r>
                      <a:r>
                        <a:rPr lang="ru-RU" sz="11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981,59</a:t>
                      </a:r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8026" marR="8026" marT="8026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8 530,56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100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71,20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548680"/>
            <a:ext cx="8256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Показатели исполнения расходной части бюджета города Сочи в сравнении с аналогичным периодом прошлого года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26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493066"/>
              </p:ext>
            </p:extLst>
          </p:nvPr>
        </p:nvGraphicFramePr>
        <p:xfrm>
          <a:off x="343926" y="1628800"/>
          <a:ext cx="8280920" cy="5060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5"/>
                <a:gridCol w="3384376"/>
                <a:gridCol w="1368152"/>
                <a:gridCol w="1368152"/>
                <a:gridCol w="1224135"/>
              </a:tblGrid>
              <a:tr h="720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код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Наименование муниципальной программы/подпрограммы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Плановые назначения                  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2017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года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Исполнение по состоянию на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01.11.2017г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.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% исполнения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0100000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отрасли "Образование" города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161 789,70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4 178 223,02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80,95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57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0200000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"Дети Сочи" </a:t>
                      </a:r>
                    </a:p>
                  </a:txBody>
                  <a:tcPr marL="7620" marR="7620" marT="762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28 095,30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26 793,99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95,37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4998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0300000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отрасли "Культура" города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893 471,70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692 190,81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77,47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4925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0400000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 города Сочи "Молодежь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33 137,20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23 853,51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71,98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107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0500000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отрасли "Физическая культура и спорт" города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380 704,50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301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 510,70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79,20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4335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0600000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"Доступная среда"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2 420,00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2 420,00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100,00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980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0700000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"Меры по профилактике наркомании, вредных зависимостей и пропаганде здорового образа жизни в городе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9 916,40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8 021,07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80,89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0800000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санаторно-курортного и туристского комплекса в муниципальном образовании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38 723,30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29 162,17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75,31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7544" y="836712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Информация о расходовании бюджетных средств в рамках муниципальных программ города Сочи по состоянию на </a:t>
            </a:r>
            <a:r>
              <a:rPr lang="ru-RU" sz="1400" b="1" dirty="0" smtClean="0"/>
              <a:t>01.11.2017 </a:t>
            </a:r>
            <a:r>
              <a:rPr lang="ru-RU" sz="1400" b="1" dirty="0"/>
              <a:t>года</a:t>
            </a:r>
            <a:r>
              <a:rPr lang="ru-RU" sz="1400" dirty="0"/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71725" y="1359932"/>
            <a:ext cx="1440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В тыс. рублей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24836600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79FDC98-7AF7-4E72-BB26-8372763C822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1339</Words>
  <Application>Microsoft Office PowerPoint</Application>
  <PresentationFormat>Экран (4:3)</PresentationFormat>
  <Paragraphs>467</Paragraphs>
  <Slides>12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2" baseType="lpstr">
      <vt:lpstr>Arial Unicode MS</vt:lpstr>
      <vt:lpstr>Albertus MT</vt:lpstr>
      <vt:lpstr>Albertus MT Lt</vt:lpstr>
      <vt:lpstr>Antique Olive</vt:lpstr>
      <vt:lpstr>Arial</vt:lpstr>
      <vt:lpstr>Calibri</vt:lpstr>
      <vt:lpstr>Georgia</vt:lpstr>
      <vt:lpstr>Trebuchet MS</vt:lpstr>
      <vt:lpstr>Wingdings 2</vt:lpstr>
      <vt:lpstr>Городская</vt:lpstr>
      <vt:lpstr>Презентация PowerPoint</vt:lpstr>
      <vt:lpstr>Презентация PowerPoint</vt:lpstr>
      <vt:lpstr>Структура доходной части бюджета города Сочи на 01.11.2017 год (тыс. руб.)</vt:lpstr>
      <vt:lpstr>Презентация PowerPoint</vt:lpstr>
      <vt:lpstr>Динамика поступления доходов в бюджет города Сочи  за январь-октябрь 2015-2017 г.г.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2013-09-23T05:31:03Z</dcterms:created>
  <dcterms:modified xsi:type="dcterms:W3CDTF">2017-11-14T14:19:10Z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TC100819229990</vt:lpwstr>
  </property>
</Properties>
</file>