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82" r:id="rId6"/>
    <p:sldId id="272" r:id="rId7"/>
    <p:sldId id="28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6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explosion val="24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1.6216452140238386E-2"/>
                  <c:y val="-7.4572188057536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3059762734112643E-2"/>
                  <c:y val="-0.12078008489252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565575813705121E-2"/>
                  <c:y val="0.11754841782285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83336258622992E-2"/>
                  <c:y val="8.0301739349222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7773991498610331E-2"/>
                  <c:y val="6.6418478012247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35063672596481E-3"/>
                  <c:y val="-0.118533883705065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5.7845764071157782E-2"/>
                  <c:y val="-6.0407460080705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224126.6</c:v>
                </c:pt>
                <c:pt idx="1">
                  <c:v>1498250</c:v>
                </c:pt>
                <c:pt idx="2">
                  <c:v>423628.7</c:v>
                </c:pt>
                <c:pt idx="3">
                  <c:v>486512.8</c:v>
                </c:pt>
                <c:pt idx="4">
                  <c:v>1385215.3</c:v>
                </c:pt>
                <c:pt idx="5">
                  <c:v>65325.3</c:v>
                </c:pt>
                <c:pt idx="6">
                  <c:v>1299680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717E-2"/>
          <c:w val="0.33983250596429826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99762297244419"/>
          <c:y val="0.12009774832402771"/>
          <c:w val="0.83060516190354328"/>
          <c:h val="0.755965916981447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01.10.2016г.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52E-2"/>
                  <c:y val="-3.0611605464344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1728339.23</c:v>
                </c:pt>
                <c:pt idx="1">
                  <c:v>55943.62</c:v>
                </c:pt>
                <c:pt idx="2">
                  <c:v>444297.69</c:v>
                </c:pt>
                <c:pt idx="3">
                  <c:v>1335965.3400000001</c:v>
                </c:pt>
                <c:pt idx="4">
                  <c:v>467519.97</c:v>
                </c:pt>
                <c:pt idx="5">
                  <c:v>105704.03</c:v>
                </c:pt>
                <c:pt idx="6">
                  <c:v>1368017.87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01.10.2017г.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3.7722657356717981E-2"/>
                  <c:y val="-3.25329952664205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0.00</c:formatCode>
                <c:ptCount val="7"/>
                <c:pt idx="0">
                  <c:v>1299680.04</c:v>
                </c:pt>
                <c:pt idx="1">
                  <c:v>65325.34</c:v>
                </c:pt>
                <c:pt idx="2">
                  <c:v>486512.75</c:v>
                </c:pt>
                <c:pt idx="3">
                  <c:v>1385215.3</c:v>
                </c:pt>
                <c:pt idx="4">
                  <c:v>423628.66</c:v>
                </c:pt>
                <c:pt idx="5">
                  <c:v>224126.55</c:v>
                </c:pt>
                <c:pt idx="6">
                  <c:v>1498250.03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220209872"/>
        <c:axId val="220210264"/>
      </c:barChart>
      <c:catAx>
        <c:axId val="2202098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220210264"/>
        <c:crosses val="autoZero"/>
        <c:auto val="1"/>
        <c:lblAlgn val="ctr"/>
        <c:lblOffset val="100"/>
        <c:noMultiLvlLbl val="0"/>
      </c:catAx>
      <c:valAx>
        <c:axId val="220210264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220209872"/>
        <c:crosses val="autoZero"/>
        <c:crossBetween val="between"/>
        <c:majorUnit val="200000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5138958729135719"/>
          <c:y val="0.55978063569135927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9028763596618295"/>
          <c:y val="2.0495829138939031E-2"/>
          <c:w val="0.62330736399659292"/>
          <c:h val="0.822573678505276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904E-2"/>
                  <c:y val="5.7506656282262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2717.7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4872051253564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2548.6999999999998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399650038884567E-2"/>
                  <c:y val="6.7797438797780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2817.3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0210656"/>
        <c:axId val="220211832"/>
        <c:axId val="220485296"/>
      </c:bar3DChart>
      <c:catAx>
        <c:axId val="220210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20211832"/>
        <c:crosses val="autoZero"/>
        <c:auto val="1"/>
        <c:lblAlgn val="ctr"/>
        <c:lblOffset val="100"/>
        <c:noMultiLvlLbl val="0"/>
      </c:catAx>
      <c:valAx>
        <c:axId val="220211832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20210656"/>
        <c:crosses val="autoZero"/>
        <c:crossBetween val="between"/>
      </c:valAx>
      <c:serAx>
        <c:axId val="220485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20211832"/>
        <c:crosses val="autoZero"/>
      </c:serAx>
    </c:plotArea>
    <c:legend>
      <c:legendPos val="r"/>
      <c:layout>
        <c:manualLayout>
          <c:xMode val="edge"/>
          <c:yMode val="edge"/>
          <c:x val="0.76126823856303838"/>
          <c:y val="0.29221589394461328"/>
          <c:w val="0.20056950370894638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64"/>
          <c:y val="2.8864491727281703E-2"/>
          <c:w val="0.56371659367864602"/>
          <c:h val="0.856759665299938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1690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244921984997506E-2"/>
                  <c:y val="8.3332750076989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2957.1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803219781135436E-2"/>
                  <c:y val="4.44796234292038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bg1"/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2565.5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0450648"/>
        <c:axId val="220451040"/>
        <c:axId val="220486992"/>
      </c:bar3DChart>
      <c:catAx>
        <c:axId val="220450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20451040"/>
        <c:crosses val="autoZero"/>
        <c:auto val="1"/>
        <c:lblAlgn val="ctr"/>
        <c:lblOffset val="100"/>
        <c:noMultiLvlLbl val="0"/>
      </c:catAx>
      <c:valAx>
        <c:axId val="22045104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20450648"/>
        <c:crosses val="autoZero"/>
        <c:crossBetween val="between"/>
      </c:valAx>
      <c:serAx>
        <c:axId val="220486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20451040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8"/>
          <c:h val="0.23347809641221062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092323075213911E-3"/>
          <c:y val="0.1176255569385399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2.1599914824278796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638790134428438E-3"/>
                  <c:y val="-0.133556528374854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744398770507078E-2"/>
                  <c:y val="-0.127264891024757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22738677184015E-2"/>
                  <c:y val="0.1086795206380261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fld id="{9253BA67-7CEA-426D-9E1E-0CC155100D79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1068191497241049"/>
                  <c:y val="0.13459658949675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020495407917641"/>
                  <c:y val="1.97275149726227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495606969596005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542259193422955E-2"/>
                  <c:y val="-5.3960495072756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40819538569792E-2"/>
                  <c:y val="-0.119027716804906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1131726104506905E-2"/>
                  <c:y val="-0.115086287993473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6963902159019369E-2"/>
                  <c:y val="-6.12430973496294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20 822,0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447075324963895E-2"/>
                      <c:h val="5.7832113443568207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7.941154686516308E-2"/>
                  <c:y val="-0.111401212275467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1030237</c:v>
                </c:pt>
                <c:pt idx="1">
                  <c:v>154651.1</c:v>
                </c:pt>
                <c:pt idx="2">
                  <c:v>1432046.1</c:v>
                </c:pt>
                <c:pt idx="3">
                  <c:v>1195472.8999999999</c:v>
                </c:pt>
                <c:pt idx="4">
                  <c:v>2421</c:v>
                </c:pt>
                <c:pt idx="5">
                  <c:v>4075349.9</c:v>
                </c:pt>
                <c:pt idx="6">
                  <c:v>491814.7</c:v>
                </c:pt>
                <c:pt idx="7">
                  <c:v>382089.5</c:v>
                </c:pt>
                <c:pt idx="8">
                  <c:v>185490.6</c:v>
                </c:pt>
                <c:pt idx="9">
                  <c:v>286585</c:v>
                </c:pt>
                <c:pt idx="10">
                  <c:v>20822</c:v>
                </c:pt>
                <c:pt idx="11">
                  <c:v>111940.3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16934229530068"/>
          <c:y val="1.4822702080625784E-3"/>
          <c:w val="0.3119516852176516"/>
          <c:h val="0.96944912009089679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11/9/2017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11/9/2017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11/9/2017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октября  2017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501456"/>
              </p:ext>
            </p:extLst>
          </p:nvPr>
        </p:nvGraphicFramePr>
        <p:xfrm>
          <a:off x="395535" y="1124744"/>
          <a:ext cx="8424937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672408"/>
                <a:gridCol w="1368152"/>
                <a:gridCol w="1368152"/>
                <a:gridCol w="1080120"/>
              </a:tblGrid>
              <a:tr h="885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01.10.20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468 227,90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119 490,16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25,52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77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665 569,40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516 480,87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77,60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953 222,50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494 370,52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51,86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57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39 550,0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20 821,95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52,65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42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334 449,20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283,07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60,78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131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37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387,40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27 070,55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72,41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820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01.10.2017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254084"/>
              </p:ext>
            </p:extLst>
          </p:nvPr>
        </p:nvGraphicFramePr>
        <p:xfrm>
          <a:off x="357158" y="1142984"/>
          <a:ext cx="8424936" cy="544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385"/>
                <a:gridCol w="3443235"/>
                <a:gridCol w="1391946"/>
                <a:gridCol w="1391946"/>
                <a:gridCol w="1245424"/>
              </a:tblGrid>
              <a:tr h="557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01.10.2017г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662 021,70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454 738,00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68,69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504 110,50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353 451,53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70,11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61 863,40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40 024,51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64,70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малого и среднего предпринимательства в городе Сочи»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967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16 027,00</a:t>
                      </a:r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6 723,05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41,95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79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13 336,70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7 513,00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56,33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210 764,80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157 822,22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74,88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714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01.10.2017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877699"/>
              </p:ext>
            </p:extLst>
          </p:nvPr>
        </p:nvGraphicFramePr>
        <p:xfrm>
          <a:off x="395537" y="1124744"/>
          <a:ext cx="8568952" cy="555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3672408"/>
                <a:gridCol w="1296144"/>
                <a:gridCol w="1368152"/>
                <a:gridCol w="1152129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01.10.2017г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80 875,70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29 192,66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36,10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1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333 678,90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122 729,30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36,78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117,90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124 345,95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64,39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525 006,60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294 300,83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56,06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5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3 533,90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1 132,22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32,04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440 142,60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304 966,00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69,29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«Обеспечение участия города Сочи в подготовке и проведении Кубка конфедераций в 2017 году и чемпионата мира по футболу 2018 года в Российской Федерации»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409 565,30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292 800,10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71,49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12 402 048,30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8 346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098,20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67,30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01.10.2017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075957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6 932 921,0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5 382 738,7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77,6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6 048 979,3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4 177 650,9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69,1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12 981 900,3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9 560 389,6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73,6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043605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13 839 357,9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9 368 920,0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67,7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01.10.2017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01.10.2017 год (тыс. руб.)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814393"/>
              </p:ext>
            </p:extLst>
          </p:nvPr>
        </p:nvGraphicFramePr>
        <p:xfrm>
          <a:off x="251520" y="1772816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030863"/>
              </p:ext>
            </p:extLst>
          </p:nvPr>
        </p:nvGraphicFramePr>
        <p:xfrm>
          <a:off x="0" y="2445792"/>
          <a:ext cx="9036496" cy="458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313085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01.10.2017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01.10.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2016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382 738,7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5 505 787,8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97,8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январь-сентябрь 2015-2017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6318227"/>
              </p:ext>
            </p:extLst>
          </p:nvPr>
        </p:nvGraphicFramePr>
        <p:xfrm>
          <a:off x="0" y="2060848"/>
          <a:ext cx="4860032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32112038"/>
              </p:ext>
            </p:extLst>
          </p:nvPr>
        </p:nvGraphicFramePr>
        <p:xfrm>
          <a:off x="4427984" y="2143116"/>
          <a:ext cx="471601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050482"/>
              </p:ext>
            </p:extLst>
          </p:nvPr>
        </p:nvGraphicFramePr>
        <p:xfrm>
          <a:off x="265900" y="2148139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0205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01.10.2017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9 368 920,0 тыс.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158231"/>
              </p:ext>
            </p:extLst>
          </p:nvPr>
        </p:nvGraphicFramePr>
        <p:xfrm>
          <a:off x="179512" y="1285858"/>
          <a:ext cx="8784974" cy="5169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702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1 418 060,80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1 030 237,03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72,65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232 475,20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154 651,08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66,52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2 388 891,80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1 432 046,10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59,95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1 944 632,20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1 195 472,85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61,48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3 897,90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2 421,01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62,11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5 738 088,20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4 075 349,89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71,02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684 048,10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491 814,68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71,90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521 888,70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382 089,50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73,21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266 524,90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185 490,64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69,60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409 326,70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286 585,00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70,01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39 550,00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20 821,95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52,65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191 973,40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111 940,25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58,31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13 839 357,90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9 368 919,99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67,70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01.10.2017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151917"/>
              </p:ext>
            </p:extLst>
          </p:nvPr>
        </p:nvGraphicFramePr>
        <p:xfrm>
          <a:off x="179512" y="1268760"/>
          <a:ext cx="8784978" cy="52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октября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2017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октября 2016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 в общих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1 418,06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1 030,24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72,65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1 415,4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961,8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12,6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67,9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232,48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154,65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66,52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247,0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169,5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68,6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2 388,89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17,26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1 432,05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15,29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59,95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1 691,4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857,9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11,3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50,7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5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1 944,63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1 195,47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12,76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61,48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2 005,0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1 020,4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13,4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50,9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2,42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5,4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3,7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68,5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5 738,09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41,46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4 075,35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43,50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71,02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4 817,6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3 439,6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45,1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71,4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684,05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491,81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71,90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557,6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382,4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68,6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521,89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382,09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73,21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457,5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312,8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4,1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68,4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266,52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185,49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1,98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69,60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314,0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174,5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55,6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409,33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286,59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70,01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125,6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80,1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63,8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0,29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20,82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52,65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34,0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21,5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63,2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191,97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111,94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311,1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196,2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63,1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13 839,36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9 368,92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67,70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11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 981,6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7 620,4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63,6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793649"/>
              </p:ext>
            </p:extLst>
          </p:nvPr>
        </p:nvGraphicFramePr>
        <p:xfrm>
          <a:off x="343926" y="1628800"/>
          <a:ext cx="8280920" cy="506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01.10.2017г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060 856,00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3 798 963,97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75,07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095,30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26 138,73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93,04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895 851,40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620 418,14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69,25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2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33 137,20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21 211,49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64,01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379 597,30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276 714,56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72,90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2 420,00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2 420,00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9 916,40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7 040,94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71,00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38 723,30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21 933,87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56,64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01.10.2017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71725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тыс. рублей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1324</Words>
  <Application>Microsoft Office PowerPoint</Application>
  <PresentationFormat>Экран (4:3)</PresentationFormat>
  <Paragraphs>453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 Unicode MS</vt:lpstr>
      <vt:lpstr>Albertus MT</vt:lpstr>
      <vt:lpstr>Antique Olive</vt:lpstr>
      <vt:lpstr>Arial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01.10.2017 год (тыс. руб.)</vt:lpstr>
      <vt:lpstr>Презентация PowerPoint</vt:lpstr>
      <vt:lpstr>Динамика поступления доходов в бюджет города Сочи  за январь-сентябрь 2015-2017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2017-11-09T09:53:02Z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