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216452140238386E-2"/>
                  <c:y val="-7.457218805753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3336258622992E-2"/>
                  <c:y val="8.030173934922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773991498610331E-2"/>
                  <c:y val="6.6418478012247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212232.6</c:v>
                </c:pt>
                <c:pt idx="1">
                  <c:v>1322651.8</c:v>
                </c:pt>
                <c:pt idx="2">
                  <c:v>370421.3</c:v>
                </c:pt>
                <c:pt idx="3">
                  <c:v>470646.4</c:v>
                </c:pt>
                <c:pt idx="4">
                  <c:v>1094325.1000000001</c:v>
                </c:pt>
                <c:pt idx="5">
                  <c:v>59564.5</c:v>
                </c:pt>
                <c:pt idx="6">
                  <c:v>1204756.1000000001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99762297244419"/>
          <c:y val="0.12009774832402771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01.09.2016г.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1361800</c:v>
                </c:pt>
                <c:pt idx="1">
                  <c:v>49149.2</c:v>
                </c:pt>
                <c:pt idx="2">
                  <c:v>421273.7</c:v>
                </c:pt>
                <c:pt idx="3">
                  <c:v>1044042.6</c:v>
                </c:pt>
                <c:pt idx="4">
                  <c:v>430223.6</c:v>
                </c:pt>
                <c:pt idx="5">
                  <c:v>92990.1</c:v>
                </c:pt>
                <c:pt idx="6">
                  <c:v>1199014.7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01.09.2017г.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3.7722657356717981E-2"/>
                  <c:y val="-3.25329952664205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1204756.1000000001</c:v>
                </c:pt>
                <c:pt idx="1">
                  <c:v>59564.5</c:v>
                </c:pt>
                <c:pt idx="2">
                  <c:v>470646.4</c:v>
                </c:pt>
                <c:pt idx="3">
                  <c:v>1094325.1000000001</c:v>
                </c:pt>
                <c:pt idx="4">
                  <c:v>370421.3</c:v>
                </c:pt>
                <c:pt idx="5">
                  <c:v>212232.6</c:v>
                </c:pt>
                <c:pt idx="6">
                  <c:v>1322651.8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74021216"/>
        <c:axId val="174021608"/>
      </c:barChart>
      <c:catAx>
        <c:axId val="174021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74021608"/>
        <c:crosses val="autoZero"/>
        <c:auto val="1"/>
        <c:lblAlgn val="ctr"/>
        <c:lblOffset val="100"/>
        <c:noMultiLvlLbl val="0"/>
      </c:catAx>
      <c:valAx>
        <c:axId val="174021608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74021216"/>
        <c:crosses val="autoZero"/>
        <c:crossBetween val="between"/>
        <c:majorUnit val="200000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138958729135719"/>
          <c:y val="0.55978063569135927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904E-2"/>
                  <c:y val="5.750665628226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2399.1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2293.9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399650038884567E-2"/>
                  <c:y val="6.779743879778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2535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898824"/>
        <c:axId val="80899216"/>
        <c:axId val="219506096"/>
      </c:bar3DChart>
      <c:catAx>
        <c:axId val="80898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0899216"/>
        <c:crosses val="autoZero"/>
        <c:auto val="1"/>
        <c:lblAlgn val="ctr"/>
        <c:lblOffset val="100"/>
        <c:noMultiLvlLbl val="0"/>
      </c:catAx>
      <c:valAx>
        <c:axId val="8089921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80898824"/>
        <c:crosses val="autoZero"/>
        <c:crossBetween val="between"/>
      </c:valAx>
      <c:serAx>
        <c:axId val="219506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80899216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1317.4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244921984997506E-2"/>
                  <c:y val="8.333275007698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2304.6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bg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2199.6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1858512"/>
        <c:axId val="221858904"/>
        <c:axId val="221170992"/>
      </c:bar3DChart>
      <c:catAx>
        <c:axId val="221858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21858904"/>
        <c:crosses val="autoZero"/>
        <c:auto val="1"/>
        <c:lblAlgn val="ctr"/>
        <c:lblOffset val="100"/>
        <c:noMultiLvlLbl val="0"/>
      </c:catAx>
      <c:valAx>
        <c:axId val="22185890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21858512"/>
        <c:crosses val="autoZero"/>
        <c:crossBetween val="between"/>
      </c:valAx>
      <c:serAx>
        <c:axId val="221170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21858904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1131726104506905E-2"/>
                  <c:y val="-0.115086287993473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6963902159019369E-2"/>
                  <c:y val="-6.12430973496294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18 535,3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4707532496389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7.941154686516308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936469</c:v>
                </c:pt>
                <c:pt idx="1">
                  <c:v>131048.7</c:v>
                </c:pt>
                <c:pt idx="2">
                  <c:v>1262620.8999999999</c:v>
                </c:pt>
                <c:pt idx="3">
                  <c:v>966536.1</c:v>
                </c:pt>
                <c:pt idx="4">
                  <c:v>2345.3000000000002</c:v>
                </c:pt>
                <c:pt idx="5">
                  <c:v>3586938.2</c:v>
                </c:pt>
                <c:pt idx="6">
                  <c:v>433276.5</c:v>
                </c:pt>
                <c:pt idx="7">
                  <c:v>347740.6</c:v>
                </c:pt>
                <c:pt idx="8">
                  <c:v>167014.1</c:v>
                </c:pt>
                <c:pt idx="9">
                  <c:v>258090.3</c:v>
                </c:pt>
                <c:pt idx="10">
                  <c:v>18535.3</c:v>
                </c:pt>
                <c:pt idx="11">
                  <c:v>99446.5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сентября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03170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01.09.20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468 227,90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94 252,11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20,13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651 432,80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435 240,71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66,81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953 222,50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432 902,85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45,41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18 535,34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46,87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327 763,70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154 715,24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387,40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22 803,31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60,99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01.09.2017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366455"/>
              </p:ext>
            </p:extLst>
          </p:nvPr>
        </p:nvGraphicFramePr>
        <p:xfrm>
          <a:off x="357158" y="1142984"/>
          <a:ext cx="8424936" cy="544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01.09.2017г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662 021,70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318 821,22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48,16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504 110,50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351 312,19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69,69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34 613,54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67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16 027,00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5 702,50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35,58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7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13 336,70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6 279,00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47,08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210 764,80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140 025,53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66,44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01.09.2017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17929"/>
              </p:ext>
            </p:extLst>
          </p:nvPr>
        </p:nvGraphicFramePr>
        <p:xfrm>
          <a:off x="395537" y="1124744"/>
          <a:ext cx="8568952" cy="555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01.09.2017г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80 875,70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25 457,93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333 678,90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356,01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28,58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106 310,81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55,05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525 006,60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253 285,15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3 533,90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440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142,60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266 442,33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60,54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409 565,30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296 592,25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72,42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12 342 053,30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7 280 696,77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58,99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01.09.2017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07682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6 932 921,0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4 734 597,8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68,3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6 048 979,3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3 664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338,8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60,6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12 981 900,3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8 398 936,6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53223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13 786 048,4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8 210 061,5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59,6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01.09.2017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01.09.2017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813206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723188"/>
              </p:ext>
            </p:extLst>
          </p:nvPr>
        </p:nvGraphicFramePr>
        <p:xfrm>
          <a:off x="0" y="2445792"/>
          <a:ext cx="9036496" cy="458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12089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9.2017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9.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4 734 597,8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4 598 493,9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103,0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январь-август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5686152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8389491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995325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8 210 061,5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619745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1 424 746,30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936 469,04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65,73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225 789,70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131 048,66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58,04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2 388771,80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1 262 620,94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52,86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1 930 615,60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966 536,05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50,06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2 345,29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60,17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5 701854,10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3 586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938,15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62,91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679 548,10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433 276,48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521 888,70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347 740,63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66,63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268 086,10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167 014,06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409 326,70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258 090,35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63,05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18 535,34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46,87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191 973,40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99 446,46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13 786 048,40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210 061,47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59,55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01.09.2017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667228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сентября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сентября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1 424,75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936,47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65,73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1 408,84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848,04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12,75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60,19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225,79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131,05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229,62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140,12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61,02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2 388,77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1 262,62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52,86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1 285,42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755,18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11,35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58,75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1 930,62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966,54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 836,62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888,12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13,35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48,36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5,39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56,96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5 701,85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3 586,94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4 709,22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3 007,74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45,22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433,28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548,03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331,89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60,56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347,74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450,04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261,89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58,19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167,01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312,73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152,54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2,29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48,78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409,33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258,09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123,65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68,56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55,45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31,98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20,12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62,91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191,97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311,14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173,60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55,79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13 786,05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8 210,06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59,55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11 252,67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6 650,86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59,10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97559"/>
              </p:ext>
            </p:extLst>
          </p:nvPr>
        </p:nvGraphicFramePr>
        <p:xfrm>
          <a:off x="343926" y="1628800"/>
          <a:ext cx="8280920" cy="506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01.09.2017г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021 683,10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3 352 279,57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66,76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095,30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23 349,67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83,11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895 851,40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552 563,63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61,68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33 137,20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18 093,13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54,60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379 597,30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248 419,90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65,44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9 916,40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6 049,06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38 723,30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20 295,87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52,41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01.09.2017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25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1321</Words>
  <Application>Microsoft Office PowerPoint</Application>
  <PresentationFormat>Экран (4:3)</PresentationFormat>
  <Paragraphs>453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 Unicode MS</vt:lpstr>
      <vt:lpstr>Albertus MT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01.09.2017 год (тыс. руб.)</vt:lpstr>
      <vt:lpstr>Презентация PowerPoint</vt:lpstr>
      <vt:lpstr>Динамика поступления доходов в бюджет города Сочи  за январь-август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2017-11-09T08:05:54Z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