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3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8" r:id="rId4"/>
    <p:sldId id="271" r:id="rId5"/>
    <p:sldId id="282" r:id="rId6"/>
    <p:sldId id="272" r:id="rId7"/>
    <p:sldId id="280" r:id="rId8"/>
    <p:sldId id="261" r:id="rId9"/>
    <p:sldId id="270" r:id="rId10"/>
    <p:sldId id="273" r:id="rId11"/>
    <p:sldId id="276" r:id="rId12"/>
    <p:sldId id="277" r:id="rId13"/>
    <p:sldId id="278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C78"/>
    <a:srgbClr val="F9966F"/>
    <a:srgbClr val="A6DF89"/>
    <a:srgbClr val="1783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28" autoAdjust="0"/>
  </p:normalViewPr>
  <p:slideViewPr>
    <p:cSldViewPr>
      <p:cViewPr varScale="1">
        <p:scale>
          <a:sx n="110" d="100"/>
          <a:sy n="110" d="100"/>
        </p:scale>
        <p:origin x="160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</c:dPt>
          <c:dPt>
            <c:idx val="4"/>
            <c:bubble3D val="0"/>
            <c:explosion val="24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-1.6216452140238386E-2"/>
                  <c:y val="-7.4572188057536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3059762734112643E-2"/>
                  <c:y val="-0.120780084892528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9565575813705121E-2"/>
                  <c:y val="0.117548417822856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83336258622992E-2"/>
                  <c:y val="8.0301739349222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7773991498610331E-2"/>
                  <c:y val="6.6418478012247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435063672596481E-3"/>
                  <c:y val="-0.118533883705065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5.7845764071157782E-2"/>
                  <c:y val="-6.0407460080705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numFmt formatCode="#,##0.0_р_.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Albertus MT Lt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rgbClr val="C00000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прибыль</c:v>
                </c:pt>
                <c:pt idx="1">
                  <c:v>Налог на доходы физ.лиц</c:v>
                </c:pt>
                <c:pt idx="2">
                  <c:v>Налоги на имущество</c:v>
                </c:pt>
                <c:pt idx="3">
                  <c:v>Налоги на совокупный доход</c:v>
                </c:pt>
                <c:pt idx="4">
                  <c:v>Аренда земли</c:v>
                </c:pt>
                <c:pt idx="5">
                  <c:v>Доходы от сдачи в аренду имущества</c:v>
                </c:pt>
                <c:pt idx="6">
                  <c:v>Прочие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199263.1</c:v>
                </c:pt>
                <c:pt idx="1">
                  <c:v>1144033.3999999999</c:v>
                </c:pt>
                <c:pt idx="2">
                  <c:v>328436.3</c:v>
                </c:pt>
                <c:pt idx="3">
                  <c:v>454824.3</c:v>
                </c:pt>
                <c:pt idx="4">
                  <c:v>981404.5</c:v>
                </c:pt>
                <c:pt idx="5">
                  <c:v>53053.1</c:v>
                </c:pt>
                <c:pt idx="6">
                  <c:v>1017286.4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121046801283788"/>
          <c:y val="6.8320788095320717E-2"/>
          <c:w val="0.33983250596429826"/>
          <c:h val="0.863358423809358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735692351279967"/>
          <c:y val="2.8663221726262213E-2"/>
          <c:w val="0.83060516190354328"/>
          <c:h val="0.755965916981447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01.08.2016г.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1.1569271685387152E-2"/>
                  <c:y val="-3.06116054643440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2">
                        <a:lumMod val="50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прочие налоговые и неналоговые доходы</c:v>
                </c:pt>
                <c:pt idx="1">
                  <c:v>доходы от сдачи в аренду имущества</c:v>
                </c:pt>
                <c:pt idx="2">
                  <c:v>налоги на совокупный доход</c:v>
                </c:pt>
                <c:pt idx="3">
                  <c:v>арендная плата за землю</c:v>
                </c:pt>
                <c:pt idx="4">
                  <c:v>налоги на имущество</c:v>
                </c:pt>
                <c:pt idx="5">
                  <c:v>налог на прибыль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786552.9</c:v>
                </c:pt>
                <c:pt idx="1">
                  <c:v>44364.9</c:v>
                </c:pt>
                <c:pt idx="2">
                  <c:v>408124.7</c:v>
                </c:pt>
                <c:pt idx="3">
                  <c:v>933033.9</c:v>
                </c:pt>
                <c:pt idx="4">
                  <c:v>382716.9</c:v>
                </c:pt>
                <c:pt idx="5">
                  <c:v>86373.5</c:v>
                </c:pt>
                <c:pt idx="6">
                  <c:v>1025899.9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01.08.2017г.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-3.7722657356717981E-2"/>
                  <c:y val="-3.25329952664205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2">
                        <a:lumMod val="50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прочие налоговые и неналоговые доходы</c:v>
                </c:pt>
                <c:pt idx="1">
                  <c:v>доходы от сдачи в аренду имущества</c:v>
                </c:pt>
                <c:pt idx="2">
                  <c:v>налоги на совокупный доход</c:v>
                </c:pt>
                <c:pt idx="3">
                  <c:v>арендная плата за землю</c:v>
                </c:pt>
                <c:pt idx="4">
                  <c:v>налоги на имущество</c:v>
                </c:pt>
                <c:pt idx="5">
                  <c:v>налог на прибыль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1017286.4</c:v>
                </c:pt>
                <c:pt idx="1">
                  <c:v>53053.1</c:v>
                </c:pt>
                <c:pt idx="2">
                  <c:v>454824.3</c:v>
                </c:pt>
                <c:pt idx="3">
                  <c:v>981404.5</c:v>
                </c:pt>
                <c:pt idx="4">
                  <c:v>328436.3</c:v>
                </c:pt>
                <c:pt idx="5">
                  <c:v>199263.1</c:v>
                </c:pt>
                <c:pt idx="6">
                  <c:v>1144033.3999999999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34"/>
        <c:overlap val="-45"/>
        <c:axId val="238077312"/>
        <c:axId val="238077704"/>
      </c:barChart>
      <c:catAx>
        <c:axId val="2380773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accent1">
                    <a:lumMod val="50000"/>
                  </a:schemeClr>
                </a:solidFill>
                <a:latin typeface="Antique Olive" pitchFamily="34" charset="0"/>
              </a:defRPr>
            </a:pPr>
            <a:endParaRPr lang="ru-RU"/>
          </a:p>
        </c:txPr>
        <c:crossAx val="238077704"/>
        <c:crosses val="autoZero"/>
        <c:auto val="1"/>
        <c:lblAlgn val="ctr"/>
        <c:lblOffset val="100"/>
        <c:noMultiLvlLbl val="0"/>
      </c:catAx>
      <c:valAx>
        <c:axId val="238077704"/>
        <c:scaling>
          <c:orientation val="minMax"/>
        </c:scaling>
        <c:delete val="0"/>
        <c:axPos val="b"/>
        <c:majorGridlines>
          <c:spPr>
            <a:ln w="28575"/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ru-RU"/>
          </a:p>
        </c:txPr>
        <c:crossAx val="238077312"/>
        <c:crosses val="autoZero"/>
        <c:crossBetween val="between"/>
      </c:valAx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75279504098997418"/>
          <c:y val="0.48774137881168833"/>
          <c:w val="0.23702053938451267"/>
          <c:h val="0.13649001706402394"/>
        </c:manualLayout>
      </c:layout>
      <c:overlay val="0"/>
      <c:txPr>
        <a:bodyPr/>
        <a:lstStyle/>
        <a:p>
          <a:pPr>
            <a:defRPr sz="1400">
              <a:solidFill>
                <a:schemeClr val="tx2">
                  <a:lumMod val="50000"/>
                </a:schemeClr>
              </a:solidFill>
              <a:latin typeface="+mj-lt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pattFill prst="pct60">
          <a:fgClr>
            <a:schemeClr val="accent1"/>
          </a:fgClr>
          <a:bgClr>
            <a:schemeClr val="bg1"/>
          </a:bgClr>
        </a:pattFill>
      </c:spPr>
    </c:sideWall>
    <c:backWall>
      <c:thickness val="0"/>
      <c:spPr>
        <a:pattFill prst="pct60">
          <a:fgClr>
            <a:schemeClr val="accent1"/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9028763596618295"/>
          <c:y val="2.0495829138939031E-2"/>
          <c:w val="0.62330736399659292"/>
          <c:h val="0.8225736785052766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2334370255156904E-2"/>
                  <c:y val="5.7506656282262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Налоговые доходы (млн.руб.)</c:v>
                </c:pt>
              </c:strCache>
            </c:strRef>
          </c:cat>
          <c:val>
            <c:numRef>
              <c:f>Лист1!$B$2</c:f>
              <c:numCache>
                <c:formatCode>#\ ##0.0</c:formatCode>
                <c:ptCount val="1"/>
                <c:pt idx="0">
                  <c:v>2167.6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348720512535647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Налоговые доходы (млн.руб.)</c:v>
                </c:pt>
              </c:strCache>
            </c:strRef>
          </c:cat>
          <c:val>
            <c:numRef>
              <c:f>Лист1!$C$2</c:f>
              <c:numCache>
                <c:formatCode>#\ ##0.0</c:formatCode>
                <c:ptCount val="1"/>
                <c:pt idx="0">
                  <c:v>2026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9399650038884567E-2"/>
                  <c:y val="6.7797438797780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Налоговые доходы (млн.руб.)</c:v>
                </c:pt>
              </c:strCache>
            </c:strRef>
          </c:cat>
          <c:val>
            <c:numRef>
              <c:f>Лист1!$D$2</c:f>
              <c:numCache>
                <c:formatCode>#\ ##0.0</c:formatCode>
                <c:ptCount val="1"/>
                <c:pt idx="0">
                  <c:v>2259.6999999999998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8078488"/>
        <c:axId val="238078880"/>
        <c:axId val="179642224"/>
      </c:bar3DChart>
      <c:catAx>
        <c:axId val="238078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238078880"/>
        <c:crosses val="autoZero"/>
        <c:auto val="1"/>
        <c:lblAlgn val="ctr"/>
        <c:lblOffset val="100"/>
        <c:noMultiLvlLbl val="0"/>
      </c:catAx>
      <c:valAx>
        <c:axId val="238078880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238078488"/>
        <c:crosses val="autoZero"/>
        <c:crossBetween val="between"/>
      </c:valAx>
      <c:serAx>
        <c:axId val="1796422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238078880"/>
        <c:crosses val="autoZero"/>
      </c:serAx>
    </c:plotArea>
    <c:legend>
      <c:legendPos val="r"/>
      <c:layout>
        <c:manualLayout>
          <c:xMode val="edge"/>
          <c:yMode val="edge"/>
          <c:x val="0.76126823856303838"/>
          <c:y val="0.29221589394461328"/>
          <c:w val="0.20056950370894638"/>
          <c:h val="0.2263937440002898"/>
        </c:manualLayout>
      </c:layout>
      <c:overlay val="0"/>
      <c:spPr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pattFill prst="pct70">
          <a:fgClr>
            <a:schemeClr val="accent1"/>
          </a:fgClr>
          <a:bgClr>
            <a:schemeClr val="bg1"/>
          </a:bgClr>
        </a:pattFill>
      </c:spPr>
    </c:sideWall>
    <c:backWall>
      <c:thickness val="0"/>
      <c:spPr>
        <a:pattFill prst="pct70">
          <a:fgClr>
            <a:schemeClr val="accent1"/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8557017711133264"/>
          <c:y val="2.8864491727281703E-2"/>
          <c:w val="0.56371659367864602"/>
          <c:h val="0.8567596652999385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Лист1!$B$2</c:f>
              <c:numCache>
                <c:formatCode>#\ ##0.0</c:formatCode>
                <c:ptCount val="1"/>
                <c:pt idx="0">
                  <c:v>1149.5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9244921984997506E-2"/>
                  <c:y val="8.3332750076989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Лист1!$C$2</c:f>
              <c:numCache>
                <c:formatCode>#\ ##0.0</c:formatCode>
                <c:ptCount val="1"/>
                <c:pt idx="0">
                  <c:v>1641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1803219781135436E-2"/>
                  <c:y val="4.44796234292038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800" b="0" baseline="0">
                      <a:solidFill>
                        <a:schemeClr val="bg1"/>
                      </a:solidFill>
                      <a:latin typeface="Georgia" panose="02040502050405020303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Лист1!$D$2</c:f>
              <c:numCache>
                <c:formatCode>#\ ##0.0</c:formatCode>
                <c:ptCount val="1"/>
                <c:pt idx="0">
                  <c:v>1918.6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7957720"/>
        <c:axId val="178483952"/>
        <c:axId val="179643920"/>
      </c:bar3DChart>
      <c:catAx>
        <c:axId val="177957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178483952"/>
        <c:crosses val="autoZero"/>
        <c:auto val="1"/>
        <c:lblAlgn val="ctr"/>
        <c:lblOffset val="100"/>
        <c:noMultiLvlLbl val="0"/>
      </c:catAx>
      <c:valAx>
        <c:axId val="178483952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177957720"/>
        <c:crosses val="autoZero"/>
        <c:crossBetween val="between"/>
      </c:valAx>
      <c:serAx>
        <c:axId val="1796439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178483952"/>
        <c:crosses val="autoZero"/>
      </c:serAx>
    </c:plotArea>
    <c:legend>
      <c:legendPos val="r"/>
      <c:layout>
        <c:manualLayout>
          <c:xMode val="edge"/>
          <c:yMode val="edge"/>
          <c:x val="0.78054326429007892"/>
          <c:y val="0.28837108847825982"/>
          <c:w val="0.20275763630429958"/>
          <c:h val="0.23347809641221062"/>
        </c:manualLayout>
      </c:layout>
      <c:overlay val="0"/>
      <c:spPr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092323075213911E-3"/>
          <c:y val="0.1176255569385399"/>
          <c:w val="0.65129204099732796"/>
          <c:h val="0.873653860151147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explosion val="24"/>
          <c:dLbls>
            <c:dLbl>
              <c:idx val="0"/>
              <c:layout>
                <c:manualLayout>
                  <c:x val="2.1599914824278796E-2"/>
                  <c:y val="-0.1171174284854979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4638790134428438E-3"/>
                  <c:y val="-0.1335565283748541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8744398770507078E-2"/>
                  <c:y val="-0.1272648910247577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622738677184015E-2"/>
                  <c:y val="0.10867952063802612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defRPr>
                    </a:pPr>
                    <a:fld id="{9253BA67-7CEA-426D-9E1E-0CC155100D79}" type="VALUE">
                      <a:rPr lang="en-US">
                        <a:solidFill>
                          <a:schemeClr val="tx1"/>
                        </a:solidFill>
                      </a:rPr>
                      <a:pPr>
                        <a:defRPr sz="120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numFmt formatCode="_-* #,##0.0_р_._-;\-* #,##0.0_р_._-;_-* &quot;-&quot;?_р_._-;_-@_-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0.11068191497241049"/>
                  <c:y val="0.134596589496755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0020495407917641"/>
                  <c:y val="1.972751497262276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8495606969596005E-2"/>
                  <c:y val="-6.29099646736281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6542259193422955E-2"/>
                  <c:y val="-5.396049507275623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040819538569792E-2"/>
                  <c:y val="-0.1190277168049065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3.1131726104506905E-2"/>
                  <c:y val="-0.1150862879934739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2.6963902159019369E-2"/>
                  <c:y val="-6.124309734962946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16 664,1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9447075324963895E-2"/>
                      <c:h val="5.7832113443568207E-2"/>
                    </c:manualLayout>
                  </c15:layout>
                </c:ext>
              </c:extLst>
            </c:dLbl>
            <c:dLbl>
              <c:idx val="11"/>
              <c:layout>
                <c:manualLayout>
                  <c:x val="7.941154686516308E-2"/>
                  <c:y val="-0.1114012122754678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2">
                        <a:lumMod val="25000"/>
                      </a:schemeClr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гос. и мун. долга</c:v>
                </c:pt>
              </c:strCache>
            </c:strRef>
          </c:cat>
          <c:val>
            <c:numRef>
              <c:f>Лист1!$B$2:$B$13</c:f>
              <c:numCache>
                <c:formatCode>#\ ##0.0</c:formatCode>
                <c:ptCount val="12"/>
                <c:pt idx="0">
                  <c:v>832209.2</c:v>
                </c:pt>
                <c:pt idx="1">
                  <c:v>119890.2</c:v>
                </c:pt>
                <c:pt idx="2">
                  <c:v>1045023.4</c:v>
                </c:pt>
                <c:pt idx="3">
                  <c:v>679605.7</c:v>
                </c:pt>
                <c:pt idx="4">
                  <c:v>1878.7</c:v>
                </c:pt>
                <c:pt idx="5">
                  <c:v>3262165.7</c:v>
                </c:pt>
                <c:pt idx="6">
                  <c:v>386298.3</c:v>
                </c:pt>
                <c:pt idx="7">
                  <c:v>309442.09999999998</c:v>
                </c:pt>
                <c:pt idx="8">
                  <c:v>146737.9</c:v>
                </c:pt>
                <c:pt idx="9">
                  <c:v>228387.4</c:v>
                </c:pt>
                <c:pt idx="10">
                  <c:v>16664.099999999999</c:v>
                </c:pt>
                <c:pt idx="11">
                  <c:v>89315.4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216934229530068"/>
          <c:y val="1.4822702080625784E-3"/>
          <c:w val="0.3119516852176516"/>
          <c:h val="0.96944912009089679"/>
        </c:manualLayout>
      </c:layout>
      <c:overlay val="0"/>
      <c:spPr>
        <a:solidFill>
          <a:schemeClr val="bg2">
            <a:lumMod val="90000"/>
          </a:schemeClr>
        </a:solidFill>
        <a:effectLst>
          <a:outerShdw blurRad="50800" dist="38100" dir="13500000" algn="br" rotWithShape="0">
            <a:schemeClr val="accent1">
              <a:lumMod val="50000"/>
              <a:alpha val="40000"/>
            </a:schemeClr>
          </a:outerShdw>
        </a:effectLst>
      </c:spPr>
      <c:txPr>
        <a:bodyPr/>
        <a:lstStyle/>
        <a:p>
          <a:pPr>
            <a:defRPr sz="1200">
              <a:solidFill>
                <a:schemeClr val="tx2">
                  <a:lumMod val="50000"/>
                </a:schemeClr>
              </a:solidFill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BEF7A24B-554D-4B99-A3CC-7667F56D1027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0672D4C-A99E-49DD-8A16-1D1994231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03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0391B76B-D742-4BD2-BF24-F4C760DB831C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257B995-136A-4A15-87A5-26420C3C1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9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93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18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02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58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34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3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12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30E2307-1E40-4E12-8716-25BFDA8E7013}" type="datetime1">
              <a:rPr lang="en-US" smtClean="0"/>
              <a:pPr/>
              <a:t>11/9/2017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11/9/2017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11/9/2017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1EFC2E-847F-4CF8-8289-FAA88B334687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51EFC2E-847F-4CF8-8289-FAA88B334687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11/9/2017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11/9/2017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9144000" cy="1752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Основные параметры исполнения бюджета города Сочи  на 01</a:t>
            </a: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августа  2017 года</a:t>
            </a:r>
            <a:endParaRPr lang="en-US" sz="28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15816" y="5877272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Департамент по финансам и бюджету администрации города Сочи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294203"/>
              </p:ext>
            </p:extLst>
          </p:nvPr>
        </p:nvGraphicFramePr>
        <p:xfrm>
          <a:off x="395535" y="1124744"/>
          <a:ext cx="8424937" cy="5472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672408"/>
                <a:gridCol w="1368152"/>
                <a:gridCol w="1368152"/>
                <a:gridCol w="1080120"/>
              </a:tblGrid>
              <a:tr h="885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01.08.20</a:t>
                      </a:r>
                      <a:r>
                        <a:rPr lang="en-US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1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901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0900000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доступным жильем жителей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464 323,50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80 960,71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17,44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778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и развитие объектов жилищно-коммунального хозяйства и благоустройства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483 114,80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206 007,00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42,64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881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"Дорожная деятельность на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664 957,60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320 169,54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48,15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57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"Информационное освещение деятельности органов местного самоуправления муниципального образования 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29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550,00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16 664,11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56,39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423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безопасности на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315 092,40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143 556,82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45,56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11318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районных социально ориентированных казачьих обществ Черноморского окружного казачьего общества Кубанского войскового казачьего общества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34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345,40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19 556,59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56,94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582081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01.08.2017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продолжение)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60784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528717"/>
              </p:ext>
            </p:extLst>
          </p:nvPr>
        </p:nvGraphicFramePr>
        <p:xfrm>
          <a:off x="357158" y="1142984"/>
          <a:ext cx="8424936" cy="5444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385"/>
                <a:gridCol w="3443235"/>
                <a:gridCol w="1391946"/>
                <a:gridCol w="1391946"/>
                <a:gridCol w="1245424"/>
              </a:tblGrid>
              <a:tr h="5578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lbertus MT" panose="020E06020303040203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01.08.2017г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"Постолимпийское использование олимпийских объектов и развития Имеретинской низменности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552 719,10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293 050,04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53,02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"Транспортное обслуживание населения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504 110,50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339 776,58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67,40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"Управление муниципальным имуществом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61 863,40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29 789,24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48,15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малого и среднего предпринимательства в городе Сочи»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1 000,00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967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международных, внешнеэкономических, внутренних связей и городских </a:t>
                      </a:r>
                      <a:r>
                        <a:rPr lang="ru-RU" sz="1200" b="0" i="0" u="none" strike="noStrik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имиджевых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мероприятий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16 027,00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3 897,81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24,32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791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территориального общественного самоуправления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13 336,70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5 728,00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42,95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"Социальная поддержка граждан"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210 764,80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122 456,40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58,10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0034" y="57148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01.08.2017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продолжение)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30000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59562"/>
              </p:ext>
            </p:extLst>
          </p:nvPr>
        </p:nvGraphicFramePr>
        <p:xfrm>
          <a:off x="395537" y="1124744"/>
          <a:ext cx="8568952" cy="555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19"/>
                <a:gridCol w="3672408"/>
                <a:gridCol w="1296144"/>
                <a:gridCol w="1368152"/>
                <a:gridCol w="1152129"/>
              </a:tblGrid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lbertus MT" panose="020E06020303040203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01.08.2017г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17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разработки градостроительной и землеустроительной документации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80 875,70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21 852,32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27,02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106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 города Сочи "Развитие инфраструктуры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331 547,80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72 182,07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21,77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17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информационного общества и формирование электронного правительства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193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117,90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90 787,67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47,01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"Благоустройство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522 656,60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215 964,74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41,32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51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и поддержка сельского хозяйства в городе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3 533,90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839,14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23,75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здравоохранения 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433 748,60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228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114,95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52,59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ntique Olive" panose="020B0603020204030204" pitchFamily="34" charset="0"/>
                          <a:ea typeface="+mn-ea"/>
                          <a:cs typeface="+mn-cs"/>
                        </a:rPr>
                        <a:t>Муниципальная программа города Сочи «Обеспечение участия города Сочи в подготовке и проведении Кубка конфедераций в 2017 году и чемпионата мира по футболу 2018 года в Российской Федерации»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409 565,30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250 245,90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61,10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0158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Итого расходов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11 585 723,1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6 289 548,87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54,29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54868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01.08.2017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окончание)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85579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165789"/>
              </p:ext>
            </p:extLst>
          </p:nvPr>
        </p:nvGraphicFramePr>
        <p:xfrm>
          <a:off x="598280" y="2060848"/>
          <a:ext cx="8064896" cy="183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016224"/>
                <a:gridCol w="1728192"/>
                <a:gridCol w="13681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План 2017 года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Налоговые и неналоговые доходы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6 620 000,00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4 178 301,1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63,1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Безвозмездные поступления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  <a:r>
                        <a:rPr lang="ru-RU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647 653,5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3 086 936,6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54,7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Всего доходов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12 267 653,5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7 265 237,7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59,2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8280" y="156927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доходы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8280" y="465313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расходы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811701"/>
              </p:ext>
            </p:extLst>
          </p:nvPr>
        </p:nvGraphicFramePr>
        <p:xfrm>
          <a:off x="2123728" y="4590420"/>
          <a:ext cx="6552728" cy="99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1368152"/>
              </a:tblGrid>
              <a:tr h="56677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План 2017 года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287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13 062 465,0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7 117 618,1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54,5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15440" y="764704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Основные параметры исполнения бюджета города Сочи </a:t>
            </a:r>
            <a:endParaRPr lang="ru-RU" b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на 01.08.2017 </a:t>
            </a:r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836712"/>
            <a:ext cx="8568952" cy="106680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Структура доходной части бюджета города Сочи на 01.08.2017 год (тыс. руб.)</a:t>
            </a:r>
            <a:endParaRPr lang="ru-RU" sz="18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8341671"/>
              </p:ext>
            </p:extLst>
          </p:nvPr>
        </p:nvGraphicFramePr>
        <p:xfrm>
          <a:off x="251520" y="1772816"/>
          <a:ext cx="856895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8732394"/>
              </p:ext>
            </p:extLst>
          </p:nvPr>
        </p:nvGraphicFramePr>
        <p:xfrm>
          <a:off x="279768" y="2708920"/>
          <a:ext cx="8753360" cy="414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9768" y="727015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Показатели исполнения доходной части бюджета города Сочи </a:t>
            </a:r>
          </a:p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налоговые и неналоговые доходы (тыс.руб.)</a:t>
            </a:r>
            <a:endParaRPr lang="ru-RU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992511"/>
              </p:ext>
            </p:extLst>
          </p:nvPr>
        </p:nvGraphicFramePr>
        <p:xfrm>
          <a:off x="1403647" y="1556792"/>
          <a:ext cx="6768753" cy="889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67775"/>
                <a:gridCol w="2371454"/>
                <a:gridCol w="19295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Исполнено на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01.</a:t>
                      </a:r>
                      <a:r>
                        <a:rPr lang="en-U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0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8.2017 года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Исполнено на 01.</a:t>
                      </a:r>
                      <a:r>
                        <a:rPr lang="en-U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0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8.</a:t>
                      </a:r>
                      <a:r>
                        <a:rPr lang="ru-RU" sz="1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2016 года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% динамики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4 178 301,1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3 667 066,7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113,9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2492896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</a:rPr>
              <a:t>В том числе в разрезе доходных источников</a:t>
            </a:r>
            <a:endParaRPr lang="ru-RU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4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Динамика поступления доходов в бюджет города Сочи </a:t>
            </a:r>
            <a:br>
              <a:rPr lang="ru-RU" sz="1800" b="1" dirty="0" smtClean="0"/>
            </a:br>
            <a:r>
              <a:rPr lang="ru-RU" sz="1800" b="1" dirty="0" smtClean="0"/>
              <a:t>за январь-июль 2015-2017 г.г.</a:t>
            </a:r>
            <a:endParaRPr lang="ru-RU" sz="18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45651391"/>
              </p:ext>
            </p:extLst>
          </p:nvPr>
        </p:nvGraphicFramePr>
        <p:xfrm>
          <a:off x="0" y="2060848"/>
          <a:ext cx="4860032" cy="4929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36434882"/>
              </p:ext>
            </p:extLst>
          </p:nvPr>
        </p:nvGraphicFramePr>
        <p:xfrm>
          <a:off x="4427984" y="2143116"/>
          <a:ext cx="4716016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4615352"/>
              </p:ext>
            </p:extLst>
          </p:nvPr>
        </p:nvGraphicFramePr>
        <p:xfrm>
          <a:off x="265900" y="2148139"/>
          <a:ext cx="8640960" cy="4368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2068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tx2">
                    <a:lumMod val="50000"/>
                  </a:schemeClr>
                </a:solidFill>
              </a:rPr>
              <a:t>Показатели исполнения расходной части бюджета города Сочи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3912" y="1020568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Сумма расходов бюджета города по состоянию на 01.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8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.2017 года </a:t>
            </a:r>
          </a:p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составила – 7 117 618,1 тыс.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рублей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778807"/>
            <a:ext cx="3004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Структура расходов: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50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588422"/>
              </p:ext>
            </p:extLst>
          </p:nvPr>
        </p:nvGraphicFramePr>
        <p:xfrm>
          <a:off x="179512" y="1285858"/>
          <a:ext cx="8784974" cy="51694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2806"/>
                <a:gridCol w="850776"/>
                <a:gridCol w="1825308"/>
                <a:gridCol w="1338042"/>
                <a:gridCol w="1338042"/>
              </a:tblGrid>
              <a:tr h="7029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</a:t>
                      </a:r>
                      <a:r>
                        <a:rPr lang="ru-RU" sz="12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бюджета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Код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Годовые назначения, тыс.руб.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 тыс.руб.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 %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ОБЩЕГОСУДАРСТВЕННЫЕ ВОПРОСЫ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01 00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1 420 155,10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832 209,17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58,60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402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БЕЗОПАСНОСТЬ И ПРАВООХРАНИТЕЛЬНАЯ ДЕЯТЕЛЬНОСТЬ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03 00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213 118,40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119 890,24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56,26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487290">
                <a:tc>
                  <a:txBody>
                    <a:bodyPr/>
                    <a:lstStyle/>
                    <a:p>
                      <a:pPr algn="l" fontAlgn="ctr"/>
                      <a:endParaRPr lang="ru-RU" sz="90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ЭКОНОМИКА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04 00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2 100 185,40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1 045 023,43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49,76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922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ЖИЛИЩНО-КОММУНАЛЬНОЕ ХОЗЯЙСТВО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05 00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1 644 931,00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679 605,69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41,32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ОХРАНА 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ОКРУЖАЮЩЕЙ </a:t>
                      </a:r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СРЕДЫ</a:t>
                      </a:r>
                      <a:r>
                        <a:rPr lang="en-US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06 00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3 897,90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1 878,69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48,20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ОБРАЗОВАНИЕ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07 00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5 593 623,2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3 262 165,68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58,32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КУЛЬТУРА, КИНЕМАТОГРАФИЯ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08 00</a:t>
                      </a:r>
                      <a:endParaRPr lang="ru-RU" sz="12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639 356,10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386 298,31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60,42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ЗДРАВООХРАНЕНИЕ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09 00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521 888,70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309 442,05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59,29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СОЦИАЛЬНАЯ ПОЛИТИКА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268 086,10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146 737,88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54,74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ФИЗИЧЕСКАЯ КУЛЬТУРА И СПОРТ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401 403,70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228 387,44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56,90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СРЕДСТВА МАССОВОЙ ИНФОРМАЦИИ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29 550,00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16 664,11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56,39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029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ОБСЛУЖИВАНИЕ ГОСУДАРСТВЕННОГО И МУНИЦИПАЛЬНОГО ДОЛГА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226 269,40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89 315,39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39,47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92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</a:t>
                      </a:r>
                      <a:r>
                        <a:rPr lang="ru-RU" sz="16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всего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13 062 465,00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7 117 618,08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54,49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548680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Исполнение расходной части бюджета города Сочи </a:t>
            </a:r>
          </a:p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по состоянию на 01.08.2017 года</a:t>
            </a:r>
            <a:endParaRPr lang="ru-RU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369583"/>
              </p:ext>
            </p:extLst>
          </p:nvPr>
        </p:nvGraphicFramePr>
        <p:xfrm>
          <a:off x="179512" y="1268760"/>
          <a:ext cx="8784978" cy="5240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4"/>
                <a:gridCol w="760949"/>
                <a:gridCol w="741098"/>
                <a:gridCol w="708404"/>
                <a:gridCol w="719302"/>
                <a:gridCol w="784693"/>
                <a:gridCol w="817388"/>
                <a:gridCol w="817388"/>
                <a:gridCol w="708404"/>
                <a:gridCol w="711128"/>
              </a:tblGrid>
              <a:tr h="3218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Направление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(раздел, подраздел)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1</a:t>
                      </a:r>
                      <a:r>
                        <a:rPr lang="ru-RU" sz="140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августа</a:t>
                      </a:r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2017 </a:t>
                      </a:r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года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1 августа 2016 года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0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Уточненные годовые назначения,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Исполнено,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% Исполнения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Уточненные годовые назначения,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Исполнено прошлый год,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900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kumimoji="0" lang="ru-RU" sz="900" b="0" i="0" u="none" strike="noStrike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% Исполнения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4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Общегосударственные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вопросы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1 420,15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10,87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832,21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11,69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58,60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1 547,19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742,17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12,61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47,97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4041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безопасность 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213,12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1,63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119,89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1,68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56,26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225,27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125,96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2,14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55,92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26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экономика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2 100,19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16,08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1 045,02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14,68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49,76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1 256,34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648,61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11,02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51,63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59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Жилищно-коммунальное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хозяйство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1 644,93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12,59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679,61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9,55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41,32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1 775,19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746,00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12,67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42,02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Охрана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окружающей среды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3,90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1,88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48,20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5,39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2,66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49,35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Образование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5 593,62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42,82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3 262,17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45,83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58,32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4 685,61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2 730,39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46,38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58,27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639,36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4,90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386,30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5,43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60,42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548,79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305,88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5,20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55,74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Здравоохранение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521,89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4,00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309,44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4,35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59,29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450,04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220,70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3,75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49,04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Социальная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политика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268,09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2,05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146,74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2,06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54,74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300,72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136,35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2,32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45,34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Физическая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 и спорт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401,40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3,07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228,39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3,21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56,90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122,25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58,49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0,99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47,84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4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Средства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массовой информации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29,55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0,23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16,66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0,23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56,39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24,74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19,76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0,34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79,87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360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Обслуживание муниципального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долга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226,27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1,73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89,31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1,25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39,47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311,14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149,55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2,54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48,07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1985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Итого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13 062,47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7 117,62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54,49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11 252,67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5 886,53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52,31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548680"/>
            <a:ext cx="8256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Показатели исполнения расходной части бюджета города Сочи в сравнении с аналогичным периодом прошлого года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26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417933"/>
              </p:ext>
            </p:extLst>
          </p:nvPr>
        </p:nvGraphicFramePr>
        <p:xfrm>
          <a:off x="343926" y="1628800"/>
          <a:ext cx="8280920" cy="506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384376"/>
                <a:gridCol w="1368152"/>
                <a:gridCol w="1368152"/>
                <a:gridCol w="1224135"/>
              </a:tblGrid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01.08.2017г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0100000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"Образование"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4 920 606,20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3 048 467,99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61,95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5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"Дети Сочи" </a:t>
                      </a:r>
                    </a:p>
                  </a:txBody>
                  <a:tcPr marL="7620" marR="7620" marT="762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27 595,30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22 179,43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80,37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998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"Культура"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856 399,40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498 949,16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58,26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925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 города Сочи "Молодежь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32 137,20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15 847,41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49,31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10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"Физическая культура и спорт"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371 674,30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218 917,00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58,90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335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"Доступная среда"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420,00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9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0700000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"Меры по профилактике наркомании, вредных зависимостей и пропаганде здорового образа жизни в городе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9 916,40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5 010,39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50,53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0800000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санаторно-курортного и туристского комплекса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38 723,30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18 577,87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47,98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83671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01.08.2017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71725" y="1359932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В тыс. рублей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483660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79FDC98-7AF7-4E72-BB26-8372763C82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1323</Words>
  <Application>Microsoft Office PowerPoint</Application>
  <PresentationFormat>Экран (4:3)</PresentationFormat>
  <Paragraphs>453</Paragraphs>
  <Slides>12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 Unicode MS</vt:lpstr>
      <vt:lpstr>Albertus MT</vt:lpstr>
      <vt:lpstr>Antique Olive</vt:lpstr>
      <vt:lpstr>Arial</vt:lpstr>
      <vt:lpstr>Calibri</vt:lpstr>
      <vt:lpstr>Georgia</vt:lpstr>
      <vt:lpstr>Trebuchet MS</vt:lpstr>
      <vt:lpstr>Wingdings 2</vt:lpstr>
      <vt:lpstr>Городская</vt:lpstr>
      <vt:lpstr>Презентация PowerPoint</vt:lpstr>
      <vt:lpstr>Презентация PowerPoint</vt:lpstr>
      <vt:lpstr>Структура доходной части бюджета города Сочи на 01.08.2017 год (тыс. руб.)</vt:lpstr>
      <vt:lpstr>Презентация PowerPoint</vt:lpstr>
      <vt:lpstr>Динамика поступления доходов в бюджет города Сочи  за январь-июль 2015-2017 г.г.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2013-09-23T05:31:03Z</dcterms:created>
  <dcterms:modified xsi:type="dcterms:W3CDTF">2017-11-09T06:39:25Z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TC100819229990</vt:lpwstr>
  </property>
</Properties>
</file>