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notesSlides/notesSlide5.xml" ContentType="application/vnd.openxmlformats-officedocument.presentationml.notesSlide+xml"/>
  <Override PartName="/ppt/charts/chart5.xml" ContentType="application/vnd.openxmlformats-officedocument.drawingml.char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838" r:id="rId2"/>
  </p:sldMasterIdLst>
  <p:notesMasterIdLst>
    <p:notesMasterId r:id="rId15"/>
  </p:notesMasterIdLst>
  <p:handoutMasterIdLst>
    <p:handoutMasterId r:id="rId16"/>
  </p:handoutMasterIdLst>
  <p:sldIdLst>
    <p:sldId id="256" r:id="rId3"/>
    <p:sldId id="258" r:id="rId4"/>
    <p:sldId id="271" r:id="rId5"/>
    <p:sldId id="282" r:id="rId6"/>
    <p:sldId id="272" r:id="rId7"/>
    <p:sldId id="280" r:id="rId8"/>
    <p:sldId id="261" r:id="rId9"/>
    <p:sldId id="270" r:id="rId10"/>
    <p:sldId id="273" r:id="rId11"/>
    <p:sldId id="276" r:id="rId12"/>
    <p:sldId id="277" r:id="rId13"/>
    <p:sldId id="278" r:id="rId14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FEC78"/>
    <a:srgbClr val="F9966F"/>
    <a:srgbClr val="A6DF89"/>
    <a:srgbClr val="1783A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FD0F851-EC5A-4D38-B0AD-8093EC10F338}" styleName="Светлый стиль 1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248" autoAdjust="0"/>
    <p:restoredTop sz="94628" autoAdjust="0"/>
  </p:normalViewPr>
  <p:slideViewPr>
    <p:cSldViewPr>
      <p:cViewPr varScale="1">
        <p:scale>
          <a:sx n="110" d="100"/>
          <a:sy n="110" d="100"/>
        </p:scale>
        <p:origin x="1608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  <c:spPr>
        <a:noFill/>
        <a:ln w="9525" cap="flat" cmpd="sng" algn="ctr">
          <a:solidFill>
            <a:schemeClr val="tx1">
              <a:tint val="75000"/>
            </a:schemeClr>
          </a:solidFill>
          <a:prstDash val="solid"/>
          <a:round/>
        </a:ln>
        <a:effectLst/>
        <a:sp3d contourW="9525">
          <a:contourClr>
            <a:schemeClr val="tx1">
              <a:tint val="75000"/>
            </a:schemeClr>
          </a:contourClr>
        </a:sp3d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  <a:sp3d/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/>
              <a:sp3d/>
            </c:spPr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/>
              <a:sp3d/>
            </c:spPr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/>
              <a:sp3d/>
            </c:spPr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/>
              <a:sp3d/>
            </c:spPr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/>
              <a:sp3d/>
            </c:spPr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/>
              <a:sp3d/>
            </c:spPr>
          </c:dPt>
          <c:dLbls>
            <c:dLbl>
              <c:idx val="0"/>
              <c:layout>
                <c:manualLayout>
                  <c:x val="1.5687275201710933E-3"/>
                  <c:y val="-7.71658168279626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2.3059762734112643E-2"/>
                  <c:y val="-0.1207800848925282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2.9565575813705121E-2"/>
                  <c:y val="0.1175484178228562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1.6829493535530302E-3"/>
                  <c:y val="0.1140194480095273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3.8580246913580288E-4"/>
                  <c:y val="-5.02965763640778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1.435063672596481E-3"/>
                  <c:y val="-0.1185338837050655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5.7845764071157782E-2"/>
                  <c:y val="-6.040746008070584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#,##0.0_р_.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accent2">
                        <a:lumMod val="50000"/>
                      </a:schemeClr>
                    </a:solidFill>
                    <a:latin typeface="Albertus MT Lt" pitchFamily="2" charset="0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eparator>
</c:separator>
            <c:showLeaderLines val="1"/>
            <c:leaderLines>
              <c:spPr>
                <a:ln w="9525" cap="flat" cmpd="sng" algn="ctr">
                  <a:solidFill>
                    <a:srgbClr val="C00000"/>
                  </a:solidFill>
                  <a:prstDash val="solid"/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Лист1!$A$2:$A$8</c:f>
              <c:strCache>
                <c:ptCount val="7"/>
                <c:pt idx="0">
                  <c:v>Налог на прибыль</c:v>
                </c:pt>
                <c:pt idx="1">
                  <c:v>Налог на доходы физ.лиц</c:v>
                </c:pt>
                <c:pt idx="2">
                  <c:v>Налоги на имущество</c:v>
                </c:pt>
                <c:pt idx="3">
                  <c:v>Налоги на совокупный доход</c:v>
                </c:pt>
                <c:pt idx="4">
                  <c:v>Аренда земли</c:v>
                </c:pt>
                <c:pt idx="5">
                  <c:v>Доходы от сдачи в аренду имущества</c:v>
                </c:pt>
                <c:pt idx="6">
                  <c:v>Прочие доходы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165545.20000000001</c:v>
                </c:pt>
                <c:pt idx="1">
                  <c:v>773811.4</c:v>
                </c:pt>
                <c:pt idx="2">
                  <c:v>210805.4</c:v>
                </c:pt>
                <c:pt idx="3">
                  <c:v>301528.5</c:v>
                </c:pt>
                <c:pt idx="4">
                  <c:v>569395.19999999995</c:v>
                </c:pt>
                <c:pt idx="5">
                  <c:v>33006.199999999997</c:v>
                </c:pt>
                <c:pt idx="6">
                  <c:v>585372.6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5121046801283788"/>
          <c:y val="6.8320788095320717E-2"/>
          <c:w val="0.33983250596429826"/>
          <c:h val="0.8633584238093586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accent1">
                  <a:lumMod val="50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zero"/>
    <c:showDLblsOverMax val="0"/>
  </c:chart>
  <c:spPr>
    <a:gradFill>
      <a:gsLst>
        <a:gs pos="0">
          <a:srgbClr val="FFEFD1"/>
        </a:gs>
        <a:gs pos="64999">
          <a:srgbClr val="F0EBD5"/>
        </a:gs>
        <a:gs pos="100000">
          <a:srgbClr val="D1C39F"/>
        </a:gs>
      </a:gsLst>
      <a:lin ang="5400000" scaled="0"/>
    </a:gradFill>
    <a:ln w="9525" cap="flat" cmpd="sng" algn="ctr">
      <a:noFill/>
      <a:prstDash val="solid"/>
    </a:ln>
    <a:effectLst/>
  </c:spPr>
  <c:txPr>
    <a:bodyPr/>
    <a:lstStyle/>
    <a:p>
      <a:pPr>
        <a:defRPr sz="1800"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2735692351279967"/>
          <c:y val="2.8663221726262213E-2"/>
          <c:w val="0.83060516190354328"/>
          <c:h val="0.75596591698144766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на 01.06.2016г.</c:v>
                </c:pt>
              </c:strCache>
            </c:strRef>
          </c:tx>
          <c:invertIfNegative val="0"/>
          <c:dLbls>
            <c:dLbl>
              <c:idx val="6"/>
              <c:layout>
                <c:manualLayout>
                  <c:x val="1.1569271685387152E-2"/>
                  <c:y val="-3.0611605464344019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_-* #,##0.0_р_._-;\-* #,##0.0_р_._-;_-* &quot;-&quot;?_р_._-;_-@_-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solidFill>
                      <a:schemeClr val="accent2">
                        <a:lumMod val="50000"/>
                      </a:schemeClr>
                    </a:solidFill>
                    <a:latin typeface="+mj-lt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Лист1!$A$2:$A$8</c:f>
              <c:strCache>
                <c:ptCount val="7"/>
                <c:pt idx="0">
                  <c:v>прочие налоговые и неналоговые доходы</c:v>
                </c:pt>
                <c:pt idx="1">
                  <c:v>доходы от сдачи в аренду имущества</c:v>
                </c:pt>
                <c:pt idx="2">
                  <c:v>налоги на совокупный доход</c:v>
                </c:pt>
                <c:pt idx="3">
                  <c:v>арендная плата за землю</c:v>
                </c:pt>
                <c:pt idx="4">
                  <c:v>налоги на имущество</c:v>
                </c:pt>
                <c:pt idx="5">
                  <c:v>налог на прибыль</c:v>
                </c:pt>
                <c:pt idx="6">
                  <c:v>налог на доходы физических лиц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457150.6</c:v>
                </c:pt>
                <c:pt idx="1">
                  <c:v>29090.7</c:v>
                </c:pt>
                <c:pt idx="2">
                  <c:v>266540.09999999998</c:v>
                </c:pt>
                <c:pt idx="3">
                  <c:v>547608.6</c:v>
                </c:pt>
                <c:pt idx="4">
                  <c:v>284544</c:v>
                </c:pt>
                <c:pt idx="5">
                  <c:v>56434</c:v>
                </c:pt>
                <c:pt idx="6">
                  <c:v>690170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на 01.06.2017г.</c:v>
                </c:pt>
              </c:strCache>
            </c:strRef>
          </c:tx>
          <c:invertIfNegative val="0"/>
          <c:dLbls>
            <c:numFmt formatCode="_-* #,##0.0_р_._-;\-* #,##0.0_р_._-;_-* &quot;-&quot;?_р_._-;_-@_-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solidFill>
                      <a:schemeClr val="accent2">
                        <a:lumMod val="50000"/>
                      </a:schemeClr>
                    </a:solidFill>
                    <a:latin typeface="+mj-lt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Лист1!$A$2:$A$8</c:f>
              <c:strCache>
                <c:ptCount val="7"/>
                <c:pt idx="0">
                  <c:v>прочие налоговые и неналоговые доходы</c:v>
                </c:pt>
                <c:pt idx="1">
                  <c:v>доходы от сдачи в аренду имущества</c:v>
                </c:pt>
                <c:pt idx="2">
                  <c:v>налоги на совокупный доход</c:v>
                </c:pt>
                <c:pt idx="3">
                  <c:v>арендная плата за землю</c:v>
                </c:pt>
                <c:pt idx="4">
                  <c:v>налоги на имущество</c:v>
                </c:pt>
                <c:pt idx="5">
                  <c:v>налог на прибыль</c:v>
                </c:pt>
                <c:pt idx="6">
                  <c:v>налог на доходы физических лиц</c:v>
                </c:pt>
              </c:strCache>
            </c:strRef>
          </c:cat>
          <c:val>
            <c:numRef>
              <c:f>Лист1!$C$2:$C$8</c:f>
              <c:numCache>
                <c:formatCode>General</c:formatCode>
                <c:ptCount val="7"/>
                <c:pt idx="0">
                  <c:v>585372.6</c:v>
                </c:pt>
                <c:pt idx="1">
                  <c:v>33006.199999999997</c:v>
                </c:pt>
                <c:pt idx="2">
                  <c:v>301528.5</c:v>
                </c:pt>
                <c:pt idx="3">
                  <c:v>569395.19999999995</c:v>
                </c:pt>
                <c:pt idx="4">
                  <c:v>210805.4</c:v>
                </c:pt>
                <c:pt idx="5">
                  <c:v>165545.20000000001</c:v>
                </c:pt>
                <c:pt idx="6">
                  <c:v>773811.4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34"/>
        <c:overlap val="-45"/>
        <c:axId val="176880648"/>
        <c:axId val="176881040"/>
      </c:barChart>
      <c:catAx>
        <c:axId val="176880648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900">
                <a:solidFill>
                  <a:schemeClr val="accent1">
                    <a:lumMod val="50000"/>
                  </a:schemeClr>
                </a:solidFill>
                <a:latin typeface="Antique Olive" pitchFamily="34" charset="0"/>
              </a:defRPr>
            </a:pPr>
            <a:endParaRPr lang="ru-RU"/>
          </a:p>
        </c:txPr>
        <c:crossAx val="176881040"/>
        <c:crosses val="autoZero"/>
        <c:auto val="1"/>
        <c:lblAlgn val="ctr"/>
        <c:lblOffset val="100"/>
        <c:noMultiLvlLbl val="0"/>
      </c:catAx>
      <c:valAx>
        <c:axId val="176881040"/>
        <c:scaling>
          <c:orientation val="minMax"/>
        </c:scaling>
        <c:delete val="0"/>
        <c:axPos val="b"/>
        <c:majorGridlines>
          <c:spPr>
            <a:ln w="28575"/>
          </c:spPr>
        </c:majorGridlines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+mj-lt"/>
              </a:defRPr>
            </a:pPr>
            <a:endParaRPr lang="ru-RU"/>
          </a:p>
        </c:txPr>
        <c:crossAx val="176880648"/>
        <c:crosses val="autoZero"/>
        <c:crossBetween val="between"/>
      </c:valAx>
      <c:spPr>
        <a:gradFill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</c:spPr>
    </c:plotArea>
    <c:legend>
      <c:legendPos val="r"/>
      <c:layout>
        <c:manualLayout>
          <c:xMode val="edge"/>
          <c:yMode val="edge"/>
          <c:x val="0.75279504098997418"/>
          <c:y val="0.48774137881168833"/>
          <c:w val="0.23702053938451267"/>
          <c:h val="0.13649001706402394"/>
        </c:manualLayout>
      </c:layout>
      <c:overlay val="0"/>
      <c:txPr>
        <a:bodyPr/>
        <a:lstStyle/>
        <a:p>
          <a:pPr>
            <a:defRPr sz="1400">
              <a:solidFill>
                <a:schemeClr val="tx2">
                  <a:lumMod val="50000"/>
                </a:schemeClr>
              </a:solidFill>
              <a:latin typeface="+mj-lt"/>
            </a:defRPr>
          </a:pPr>
          <a:endParaRPr lang="ru-RU"/>
        </a:p>
      </c:txPr>
    </c:legend>
    <c:plotVisOnly val="1"/>
    <c:dispBlanksAs val="gap"/>
    <c:showDLblsOverMax val="0"/>
  </c:chart>
  <c:spPr>
    <a:noFill/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0"/>
    </c:view3D>
    <c:floor>
      <c:thickness val="0"/>
    </c:floor>
    <c:sideWall>
      <c:thickness val="0"/>
      <c:spPr>
        <a:pattFill prst="pct60">
          <a:fgClr>
            <a:schemeClr val="accent1"/>
          </a:fgClr>
          <a:bgClr>
            <a:schemeClr val="bg1"/>
          </a:bgClr>
        </a:pattFill>
      </c:spPr>
    </c:sideWall>
    <c:backWall>
      <c:thickness val="0"/>
      <c:spPr>
        <a:pattFill prst="pct60">
          <a:fgClr>
            <a:schemeClr val="accent1"/>
          </a:fgClr>
          <a:bgClr>
            <a:schemeClr val="bg1"/>
          </a:bgClr>
        </a:pattFill>
      </c:spPr>
    </c:backWall>
    <c:plotArea>
      <c:layout>
        <c:manualLayout>
          <c:layoutTarget val="inner"/>
          <c:xMode val="edge"/>
          <c:yMode val="edge"/>
          <c:x val="0.19028763596618295"/>
          <c:y val="2.0495829138939031E-2"/>
          <c:w val="0.62330736399659292"/>
          <c:h val="0.82257367850527663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2015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3.2334370255156904E-2"/>
                  <c:y val="5.75066562822626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Налоговые доходы (млн.руб.)</c:v>
                </c:pt>
              </c:strCache>
            </c:strRef>
          </c:cat>
          <c:val>
            <c:numRef>
              <c:f>Лист1!$B$2</c:f>
              <c:numCache>
                <c:formatCode>#\ ##0.0</c:formatCode>
                <c:ptCount val="1"/>
                <c:pt idx="0">
                  <c:v>1483.6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2016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7.3487205125356475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Налоговые доходы (млн.руб.)</c:v>
                </c:pt>
              </c:strCache>
            </c:strRef>
          </c:cat>
          <c:val>
            <c:numRef>
              <c:f>Лист1!$C$2</c:f>
              <c:numCache>
                <c:formatCode>#\ ##0.0</c:formatCode>
                <c:ptCount val="1"/>
                <c:pt idx="0">
                  <c:v>1383.7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2017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5.9399650038884567E-2"/>
                  <c:y val="6.779743879778019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Налоговые доходы (млн.руб.)</c:v>
                </c:pt>
              </c:strCache>
            </c:strRef>
          </c:cat>
          <c:val>
            <c:numRef>
              <c:f>Лист1!$D$2</c:f>
              <c:numCache>
                <c:formatCode>#\ ##0.0</c:formatCode>
                <c:ptCount val="1"/>
                <c:pt idx="0">
                  <c:v>1543.7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76881824"/>
        <c:axId val="176882216"/>
        <c:axId val="221686984"/>
      </c:bar3DChart>
      <c:catAx>
        <c:axId val="17688182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600">
                <a:solidFill>
                  <a:schemeClr val="tx2">
                    <a:lumMod val="50000"/>
                  </a:schemeClr>
                </a:solidFill>
              </a:defRPr>
            </a:pPr>
            <a:endParaRPr lang="ru-RU"/>
          </a:p>
        </c:txPr>
        <c:crossAx val="176882216"/>
        <c:crosses val="autoZero"/>
        <c:auto val="1"/>
        <c:lblAlgn val="ctr"/>
        <c:lblOffset val="100"/>
        <c:noMultiLvlLbl val="0"/>
      </c:catAx>
      <c:valAx>
        <c:axId val="176882216"/>
        <c:scaling>
          <c:orientation val="minMax"/>
        </c:scaling>
        <c:delete val="0"/>
        <c:axPos val="l"/>
        <c:majorGridlines/>
        <c:numFmt formatCode="#\ ##0.0" sourceLinked="1"/>
        <c:majorTickMark val="out"/>
        <c:minorTickMark val="none"/>
        <c:tickLblPos val="nextTo"/>
        <c:txPr>
          <a:bodyPr/>
          <a:lstStyle/>
          <a:p>
            <a:pPr>
              <a:defRPr sz="1400" b="1">
                <a:solidFill>
                  <a:schemeClr val="bg2">
                    <a:lumMod val="50000"/>
                  </a:schemeClr>
                </a:solidFill>
              </a:defRPr>
            </a:pPr>
            <a:endParaRPr lang="ru-RU"/>
          </a:p>
        </c:txPr>
        <c:crossAx val="176881824"/>
        <c:crosses val="autoZero"/>
        <c:crossBetween val="between"/>
      </c:valAx>
      <c:serAx>
        <c:axId val="22168698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600" b="1">
                <a:solidFill>
                  <a:schemeClr val="bg2">
                    <a:lumMod val="50000"/>
                  </a:schemeClr>
                </a:solidFill>
              </a:defRPr>
            </a:pPr>
            <a:endParaRPr lang="ru-RU"/>
          </a:p>
        </c:txPr>
        <c:crossAx val="176882216"/>
        <c:crosses val="autoZero"/>
      </c:serAx>
    </c:plotArea>
    <c:legend>
      <c:legendPos val="r"/>
      <c:layout>
        <c:manualLayout>
          <c:xMode val="edge"/>
          <c:yMode val="edge"/>
          <c:x val="0.76126823856303838"/>
          <c:y val="0.29221589394461328"/>
          <c:w val="0.20056950370894638"/>
          <c:h val="0.2263937440002898"/>
        </c:manualLayout>
      </c:layout>
      <c:overlay val="0"/>
      <c:spPr>
        <a:solidFill>
          <a:schemeClr val="lt1"/>
        </a:solidFill>
        <a:ln w="19050" cap="flat" cmpd="sng" algn="ctr">
          <a:solidFill>
            <a:schemeClr val="accent1"/>
          </a:solidFill>
          <a:prstDash val="solid"/>
        </a:ln>
        <a:effectLst/>
      </c:spPr>
      <c:txPr>
        <a:bodyPr/>
        <a:lstStyle/>
        <a:p>
          <a:pPr>
            <a:defRPr>
              <a:solidFill>
                <a:schemeClr val="dk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0"/>
    </c:view3D>
    <c:floor>
      <c:thickness val="0"/>
    </c:floor>
    <c:sideWall>
      <c:thickness val="0"/>
      <c:spPr>
        <a:pattFill prst="pct70">
          <a:fgClr>
            <a:schemeClr val="accent1"/>
          </a:fgClr>
          <a:bgClr>
            <a:schemeClr val="bg1"/>
          </a:bgClr>
        </a:pattFill>
      </c:spPr>
    </c:sideWall>
    <c:backWall>
      <c:thickness val="0"/>
      <c:spPr>
        <a:pattFill prst="pct70">
          <a:fgClr>
            <a:schemeClr val="accent1"/>
          </a:fgClr>
          <a:bgClr>
            <a:schemeClr val="bg1"/>
          </a:bgClr>
        </a:pattFill>
      </c:spPr>
    </c:backWall>
    <c:plotArea>
      <c:layout>
        <c:manualLayout>
          <c:layoutTarget val="inner"/>
          <c:xMode val="edge"/>
          <c:yMode val="edge"/>
          <c:x val="0.18557017711133264"/>
          <c:y val="2.8864491727281703E-2"/>
          <c:w val="0.56371659367864602"/>
          <c:h val="0.85675966529993852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2015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0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          Неналоговые доходы(млн.руб.)</c:v>
                </c:pt>
              </c:strCache>
            </c:strRef>
          </c:cat>
          <c:val>
            <c:numRef>
              <c:f>Лист1!$B$2</c:f>
              <c:numCache>
                <c:formatCode>#\ ##0.0</c:formatCode>
                <c:ptCount val="1"/>
                <c:pt idx="0">
                  <c:v>708.4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2016</c:v>
                </c:pt>
              </c:strCache>
            </c:strRef>
          </c:tx>
          <c:invertIfNegative val="0"/>
          <c:dLbls>
            <c:dLbl>
              <c:idx val="0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          Неналоговые доходы(млн.руб.)</c:v>
                </c:pt>
              </c:strCache>
            </c:strRef>
          </c:cat>
          <c:val>
            <c:numRef>
              <c:f>Лист1!$C$2</c:f>
              <c:numCache>
                <c:formatCode>#\ ##0.0</c:formatCode>
                <c:ptCount val="1"/>
                <c:pt idx="0">
                  <c:v>947.8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2017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7.1803219781135436E-2"/>
                  <c:y val="4.4479623429203856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sz="1800" b="0" baseline="0">
                      <a:solidFill>
                        <a:schemeClr val="bg1"/>
                      </a:solidFill>
                      <a:latin typeface="Georgia" panose="02040502050405020303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          Неналоговые доходы(млн.руб.)</c:v>
                </c:pt>
              </c:strCache>
            </c:strRef>
          </c:cat>
          <c:val>
            <c:numRef>
              <c:f>Лист1!$D$2</c:f>
              <c:numCache>
                <c:formatCode>#\ ##0.0</c:formatCode>
                <c:ptCount val="1"/>
                <c:pt idx="0">
                  <c:v>1095.8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76883392"/>
        <c:axId val="177340624"/>
        <c:axId val="177352912"/>
      </c:bar3DChart>
      <c:catAx>
        <c:axId val="17688339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600">
                <a:solidFill>
                  <a:schemeClr val="tx2">
                    <a:lumMod val="50000"/>
                  </a:schemeClr>
                </a:solidFill>
              </a:defRPr>
            </a:pPr>
            <a:endParaRPr lang="ru-RU"/>
          </a:p>
        </c:txPr>
        <c:crossAx val="177340624"/>
        <c:crosses val="autoZero"/>
        <c:auto val="1"/>
        <c:lblAlgn val="ctr"/>
        <c:lblOffset val="100"/>
        <c:noMultiLvlLbl val="0"/>
      </c:catAx>
      <c:valAx>
        <c:axId val="177340624"/>
        <c:scaling>
          <c:orientation val="minMax"/>
        </c:scaling>
        <c:delete val="0"/>
        <c:axPos val="l"/>
        <c:majorGridlines/>
        <c:numFmt formatCode="#\ ##0.0" sourceLinked="1"/>
        <c:majorTickMark val="out"/>
        <c:minorTickMark val="none"/>
        <c:tickLblPos val="nextTo"/>
        <c:txPr>
          <a:bodyPr/>
          <a:lstStyle/>
          <a:p>
            <a:pPr>
              <a:defRPr sz="1600" b="1">
                <a:solidFill>
                  <a:schemeClr val="bg2">
                    <a:lumMod val="50000"/>
                  </a:schemeClr>
                </a:solidFill>
              </a:defRPr>
            </a:pPr>
            <a:endParaRPr lang="ru-RU"/>
          </a:p>
        </c:txPr>
        <c:crossAx val="176883392"/>
        <c:crosses val="autoZero"/>
        <c:crossBetween val="between"/>
      </c:valAx>
      <c:serAx>
        <c:axId val="17735291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600" b="1">
                <a:solidFill>
                  <a:schemeClr val="bg2">
                    <a:lumMod val="50000"/>
                  </a:schemeClr>
                </a:solidFill>
              </a:defRPr>
            </a:pPr>
            <a:endParaRPr lang="ru-RU"/>
          </a:p>
        </c:txPr>
        <c:crossAx val="177340624"/>
        <c:crosses val="autoZero"/>
      </c:serAx>
    </c:plotArea>
    <c:legend>
      <c:legendPos val="r"/>
      <c:layout>
        <c:manualLayout>
          <c:xMode val="edge"/>
          <c:yMode val="edge"/>
          <c:x val="0.78054326429007892"/>
          <c:y val="0.28837108847825982"/>
          <c:w val="0.20275763630429958"/>
          <c:h val="0.23347809641221062"/>
        </c:manualLayout>
      </c:layout>
      <c:overlay val="0"/>
      <c:spPr>
        <a:solidFill>
          <a:schemeClr val="lt1"/>
        </a:solidFill>
        <a:ln w="19050" cap="flat" cmpd="sng" algn="ctr">
          <a:solidFill>
            <a:schemeClr val="accent1"/>
          </a:solidFill>
          <a:prstDash val="solid"/>
        </a:ln>
        <a:effectLst/>
      </c:spPr>
      <c:txPr>
        <a:bodyPr/>
        <a:lstStyle/>
        <a:p>
          <a:pPr>
            <a:defRPr>
              <a:solidFill>
                <a:schemeClr val="dk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4.4092323075213911E-3"/>
          <c:y val="0.1176255569385399"/>
          <c:w val="0.65129204099732796"/>
          <c:h val="0.87365386015114765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расходы</c:v>
                </c:pt>
              </c:strCache>
            </c:strRef>
          </c:tx>
          <c:explosion val="24"/>
          <c:dLbls>
            <c:dLbl>
              <c:idx val="0"/>
              <c:layout>
                <c:manualLayout>
                  <c:x val="2.1599914824278796E-2"/>
                  <c:y val="-0.11711742848549797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9.4638790134428438E-3"/>
                  <c:y val="-0.13355652837485416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5.8744398770507078E-2"/>
                  <c:y val="-0.12726489102475777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4.622738677184015E-2"/>
                  <c:y val="0.10867952063802612"/>
                </c:manualLayout>
              </c:layout>
              <c:tx>
                <c:rich>
                  <a:bodyPr/>
                  <a:lstStyle/>
                  <a:p>
                    <a:pPr>
                      <a:defRPr sz="1200">
                        <a:solidFill>
                          <a:srgbClr val="00206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defRPr>
                    </a:pPr>
                    <a:fld id="{9253BA67-7CEA-426D-9E1E-0CC155100D79}" type="VALUE">
                      <a:rPr lang="en-US">
                        <a:solidFill>
                          <a:schemeClr val="tx1"/>
                        </a:solidFill>
                      </a:rPr>
                      <a:pPr>
                        <a:defRPr sz="1200">
                          <a:solidFill>
                            <a:srgbClr val="00206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pPr>
                      <a:t>[ЗНАЧЕНИЕ]</a:t>
                    </a:fld>
                    <a:endParaRPr lang="ru-RU"/>
                  </a:p>
                </c:rich>
              </c:tx>
              <c:numFmt formatCode="_-* #,##0.0_р_._-;\-* #,##0.0_р_._-;_-* &quot;-&quot;?_р_._-;_-@_-" sourceLinked="0"/>
              <c:spPr>
                <a:noFill/>
                <a:ln>
                  <a:noFill/>
                </a:ln>
                <a:effectLst/>
              </c:sp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4"/>
              <c:layout>
                <c:manualLayout>
                  <c:x val="-0.11068191497241049"/>
                  <c:y val="0.1345965894967559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0.10020495407917641"/>
                  <c:y val="1.9727514972622762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8.8495606969596005E-2"/>
                  <c:y val="-6.2909964673628194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1.6542259193422955E-2"/>
                  <c:y val="-5.3960495072756236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-3.040819538569792E-2"/>
                  <c:y val="-0.11902771680490658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>
                <c:manualLayout>
                  <c:x val="1.6434285079435621E-2"/>
                  <c:y val="-0.11715153260239131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0"/>
              <c:layout>
                <c:manualLayout>
                  <c:x val="2.7698716346331888E-2"/>
                  <c:y val="-6.4149958319733663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9 067,6</a:t>
                    </a:r>
                    <a:endParaRPr lang="en-US" dirty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915886660741398E-2"/>
                      <c:h val="5.7832113443568207E-2"/>
                    </c:manualLayout>
                  </c15:layout>
                </c:ext>
              </c:extLst>
            </c:dLbl>
            <c:dLbl>
              <c:idx val="11"/>
              <c:layout>
                <c:manualLayout>
                  <c:x val="9.4108987890234447E-2"/>
                  <c:y val="-0.11140121227546788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_-* #,##0.0_р_._-;\-* #,##0.0_р_._-;_-* &quot;-&quot;?_р_._-;_-@_-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solidFill>
                      <a:schemeClr val="bg2">
                        <a:lumMod val="25000"/>
                      </a:schemeClr>
                    </a:solidFill>
                    <a:latin typeface="Arial Unicode MS" pitchFamily="34" charset="-128"/>
                    <a:ea typeface="Arial Unicode MS" pitchFamily="34" charset="-128"/>
                    <a:cs typeface="Arial Unicode MS" pitchFamily="34" charset="-128"/>
                  </a:defRPr>
                </a:pPr>
                <a:endParaRPr lang="ru-RU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Лист1!$A$2:$A$13</c:f>
              <c:strCache>
                <c:ptCount val="12"/>
                <c:pt idx="0">
                  <c:v>общегосударственные вопросы</c:v>
                </c:pt>
                <c:pt idx="1">
                  <c:v>национальная безопасность</c:v>
                </c:pt>
                <c:pt idx="2">
                  <c:v>национальная экономика</c:v>
                </c:pt>
                <c:pt idx="3">
                  <c:v>жилищно-коммунальное хозяйство</c:v>
                </c:pt>
                <c:pt idx="4">
                  <c:v>охрана окружающей среды</c:v>
                </c:pt>
                <c:pt idx="5">
                  <c:v>образование</c:v>
                </c:pt>
                <c:pt idx="6">
                  <c:v>культура</c:v>
                </c:pt>
                <c:pt idx="7">
                  <c:v>здравоохранение</c:v>
                </c:pt>
                <c:pt idx="8">
                  <c:v>социальная политика</c:v>
                </c:pt>
                <c:pt idx="9">
                  <c:v>физическая культура и спорт</c:v>
                </c:pt>
                <c:pt idx="10">
                  <c:v>средства массовой информации</c:v>
                </c:pt>
                <c:pt idx="11">
                  <c:v>обслуживание гос. и мун. долга</c:v>
                </c:pt>
              </c:strCache>
            </c:strRef>
          </c:cat>
          <c:val>
            <c:numRef>
              <c:f>Лист1!$B$2:$B$13</c:f>
              <c:numCache>
                <c:formatCode>#\ ##0.0</c:formatCode>
                <c:ptCount val="12"/>
                <c:pt idx="0">
                  <c:v>590774.4</c:v>
                </c:pt>
                <c:pt idx="1">
                  <c:v>82567.399999999994</c:v>
                </c:pt>
                <c:pt idx="2">
                  <c:v>586355.6</c:v>
                </c:pt>
                <c:pt idx="3">
                  <c:v>361982.6</c:v>
                </c:pt>
                <c:pt idx="4">
                  <c:v>1131.7</c:v>
                </c:pt>
                <c:pt idx="5">
                  <c:v>2130103.2999999998</c:v>
                </c:pt>
                <c:pt idx="6">
                  <c:v>249829.3</c:v>
                </c:pt>
                <c:pt idx="7">
                  <c:v>226156.2</c:v>
                </c:pt>
                <c:pt idx="8">
                  <c:v>89891.1</c:v>
                </c:pt>
                <c:pt idx="9">
                  <c:v>145932.29999999999</c:v>
                </c:pt>
                <c:pt idx="10">
                  <c:v>9067.6</c:v>
                </c:pt>
                <c:pt idx="11">
                  <c:v>66232.3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68216934229530068"/>
          <c:y val="1.4822702080625784E-3"/>
          <c:w val="0.3119516852176516"/>
          <c:h val="0.96944912009089679"/>
        </c:manualLayout>
      </c:layout>
      <c:overlay val="0"/>
      <c:spPr>
        <a:solidFill>
          <a:schemeClr val="bg2">
            <a:lumMod val="90000"/>
          </a:schemeClr>
        </a:solidFill>
        <a:effectLst>
          <a:outerShdw blurRad="50800" dist="38100" dir="13500000" algn="br" rotWithShape="0">
            <a:schemeClr val="accent1">
              <a:lumMod val="50000"/>
              <a:alpha val="40000"/>
            </a:schemeClr>
          </a:outerShdw>
        </a:effectLst>
      </c:spPr>
      <c:txPr>
        <a:bodyPr/>
        <a:lstStyle/>
        <a:p>
          <a:pPr>
            <a:defRPr sz="1200">
              <a:solidFill>
                <a:schemeClr val="tx2">
                  <a:lumMod val="50000"/>
                </a:schemeClr>
              </a:solidFill>
              <a:latin typeface="+mj-lt"/>
            </a:defRPr>
          </a:pPr>
          <a:endParaRPr lang="ru-RU"/>
        </a:p>
      </c:txPr>
    </c:legend>
    <c:plotVisOnly val="1"/>
    <c:dispBlanksAs val="zero"/>
    <c:showDLblsOverMax val="0"/>
  </c:chart>
  <c:spPr>
    <a:scene3d>
      <a:camera prst="orthographicFront"/>
      <a:lightRig rig="threePt" dir="t"/>
    </a:scene3d>
    <a:sp3d>
      <a:bevelT/>
    </a:sp3d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</a:lstStyle>
          <a:p>
            <a:fld id="{BEF7A24B-554D-4B99-A3CC-7667F56D1027}" type="datetimeFigureOut">
              <a:rPr lang="en-US" smtClean="0"/>
              <a:pPr/>
              <a:t>11/8/2017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</a:lstStyle>
          <a:p>
            <a:fld id="{10672D4C-A99E-49DD-8A16-1D19942316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83034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</a:lstStyle>
          <a:p>
            <a:fld id="{0391B76B-D742-4BD2-BF24-F4C760DB831C}" type="datetimeFigureOut">
              <a:rPr lang="en-US" smtClean="0"/>
              <a:pPr/>
              <a:t>11/8/2017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</a:lstStyle>
          <a:p>
            <a:fld id="{5257B995-136A-4A15-87A5-26420C3C102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1911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57B995-136A-4A15-87A5-26420C3C1021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64939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57B995-136A-4A15-87A5-26420C3C1021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65189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57B995-136A-4A15-87A5-26420C3C1021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10020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57B995-136A-4A15-87A5-26420C3C1021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86585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57B995-136A-4A15-87A5-26420C3C1021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163494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57B995-136A-4A15-87A5-26420C3C1021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5331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57B995-136A-4A15-87A5-26420C3C1021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9125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E30E2307-1E40-4E12-8716-25BFDA8E7013}" type="datetime1">
              <a:rPr lang="en-US" smtClean="0"/>
              <a:pPr/>
              <a:t>11/8/2017</a:t>
            </a:fld>
            <a:endParaRPr lang="en-US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EFC2E-847F-4CF8-8289-FAA88B334687}" type="datetimeFigureOut">
              <a:rPr lang="en-US" sz="1000" smtClean="0">
                <a:solidFill>
                  <a:schemeClr val="tx2"/>
                </a:solidFill>
                <a:latin typeface="+mj-lt"/>
              </a:rPr>
              <a:pPr/>
              <a:t>11/8/2017</a:t>
            </a:fld>
            <a:endParaRPr lang="en-US" sz="1000">
              <a:solidFill>
                <a:schemeClr val="tx2"/>
              </a:solidFill>
              <a:latin typeface="+mj-lt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z="1000">
              <a:solidFill>
                <a:schemeClr val="tx2"/>
              </a:solidFill>
              <a:latin typeface="+mj-lt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25215-7382-4C1B-86B1-E9DB9649FF55}" type="slidenum">
              <a:rPr lang="en-US" sz="1000" smtClean="0">
                <a:solidFill>
                  <a:schemeClr val="tx2"/>
                </a:solidFill>
                <a:latin typeface="+mj-lt"/>
              </a:rPr>
              <a:pPr/>
              <a:t>‹#›</a:t>
            </a:fld>
            <a:endParaRPr lang="en-US" sz="1000">
              <a:solidFill>
                <a:schemeClr val="tx2"/>
              </a:solidFill>
              <a:latin typeface="+mj-lt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EFC2E-847F-4CF8-8289-FAA88B334687}" type="datetimeFigureOut">
              <a:rPr lang="en-US" sz="1000" smtClean="0">
                <a:solidFill>
                  <a:schemeClr val="tx2"/>
                </a:solidFill>
                <a:latin typeface="+mj-lt"/>
              </a:rPr>
              <a:pPr/>
              <a:t>11/8/2017</a:t>
            </a:fld>
            <a:endParaRPr lang="en-US" sz="1000">
              <a:solidFill>
                <a:schemeClr val="tx2"/>
              </a:solidFill>
              <a:latin typeface="+mj-lt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z="1000">
              <a:solidFill>
                <a:schemeClr val="tx2"/>
              </a:solidFill>
              <a:latin typeface="+mj-lt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25215-7382-4C1B-86B1-E9DB9649FF55}" type="slidenum">
              <a:rPr lang="en-US" sz="1000" smtClean="0">
                <a:solidFill>
                  <a:schemeClr val="tx2"/>
                </a:solidFill>
                <a:latin typeface="+mj-lt"/>
              </a:rPr>
              <a:pPr/>
              <a:t>‹#›</a:t>
            </a:fld>
            <a:endParaRPr lang="en-US" sz="1000">
              <a:solidFill>
                <a:schemeClr val="tx2"/>
              </a:solidFill>
              <a:latin typeface="+mj-lt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EFC2E-847F-4CF8-8289-FAA88B334687}" type="datetimeFigureOut">
              <a:rPr lang="en-US" smtClean="0"/>
              <a:pPr/>
              <a:t>11/8/2017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25215-7382-4C1B-86B1-E9DB9649FF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AEBBE-F8B2-42CF-9895-E86A608384EB}" type="datetime1">
              <a:rPr lang="en-US" smtClean="0"/>
              <a:pPr/>
              <a:t>11/8/2017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EFC2E-847F-4CF8-8289-FAA88B334687}" type="datetimeFigureOut">
              <a:rPr lang="en-US" smtClean="0"/>
              <a:pPr/>
              <a:t>11/8/2017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25215-7382-4C1B-86B1-E9DB9649FF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51EFC2E-847F-4CF8-8289-FAA88B334687}" type="datetimeFigureOut">
              <a:rPr lang="en-US" smtClean="0"/>
              <a:pPr/>
              <a:t>11/8/2017</a:t>
            </a:fld>
            <a:endParaRPr lang="en-US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3325215-7382-4C1B-86B1-E9DB9649FF5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B51EFC2E-847F-4CF8-8289-FAA88B334687}" type="datetimeFigureOut">
              <a:rPr lang="en-US" smtClean="0"/>
              <a:pPr/>
              <a:t>11/8/2017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53325215-7382-4C1B-86B1-E9DB9649FF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14818-984F-4759-BF72-A33BDC1963BD}" type="datetime1">
              <a:rPr lang="en-US" smtClean="0"/>
              <a:pPr/>
              <a:t>11/8/2017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EFC2E-847F-4CF8-8289-FAA88B334687}" type="datetimeFigureOut">
              <a:rPr lang="en-US" smtClean="0"/>
              <a:pPr/>
              <a:t>11/8/2017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25215-7382-4C1B-86B1-E9DB9649FF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EFC2E-847F-4CF8-8289-FAA88B334687}" type="datetimeFigureOut">
              <a:rPr lang="en-US" smtClean="0"/>
              <a:pPr/>
              <a:t>11/8/2017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25215-7382-4C1B-86B1-E9DB9649FF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B51EFC2E-847F-4CF8-8289-FAA88B334687}" type="datetimeFigureOut">
              <a:rPr lang="en-US" sz="1000" smtClean="0">
                <a:solidFill>
                  <a:schemeClr val="tx2"/>
                </a:solidFill>
                <a:latin typeface="+mj-lt"/>
              </a:rPr>
              <a:pPr/>
              <a:t>11/8/2017</a:t>
            </a:fld>
            <a:endParaRPr lang="en-US" sz="1000">
              <a:solidFill>
                <a:schemeClr val="tx2"/>
              </a:solidFill>
              <a:latin typeface="+mj-lt"/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 sz="1000">
              <a:solidFill>
                <a:schemeClr val="tx2"/>
              </a:solidFill>
              <a:latin typeface="+mj-lt"/>
            </a:endParaRPr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53325215-7382-4C1B-86B1-E9DB9649FF55}" type="slidenum">
              <a:rPr lang="en-US" sz="1000" smtClean="0">
                <a:solidFill>
                  <a:schemeClr val="tx2"/>
                </a:solidFill>
                <a:latin typeface="+mj-lt"/>
              </a:rPr>
              <a:pPr/>
              <a:t>‹#›</a:t>
            </a:fld>
            <a:endParaRPr lang="en-US" sz="1000">
              <a:solidFill>
                <a:schemeClr val="tx2"/>
              </a:solidFill>
              <a:latin typeface="+mj-l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9" r:id="rId1"/>
    <p:sldLayoutId id="2147483840" r:id="rId2"/>
    <p:sldLayoutId id="2147483841" r:id="rId3"/>
    <p:sldLayoutId id="2147483842" r:id="rId4"/>
    <p:sldLayoutId id="2147483843" r:id="rId5"/>
    <p:sldLayoutId id="2147483844" r:id="rId6"/>
    <p:sldLayoutId id="2147483845" r:id="rId7"/>
    <p:sldLayoutId id="2147483846" r:id="rId8"/>
    <p:sldLayoutId id="2147483847" r:id="rId9"/>
    <p:sldLayoutId id="2147483848" r:id="rId10"/>
    <p:sldLayoutId id="214748384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4" Type="http://schemas.openxmlformats.org/officeDocument/2006/relationships/chart" Target="../charts/char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Grp="1"/>
          </p:cNvSpPr>
          <p:nvPr>
            <p:ph type="subTitle" idx="1"/>
          </p:nvPr>
        </p:nvSpPr>
        <p:spPr>
          <a:xfrm>
            <a:off x="0" y="1556792"/>
            <a:ext cx="9144000" cy="1752600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Основные параметры исполнения бюджета города Сочи  на 01</a:t>
            </a:r>
            <a:r>
              <a:rPr lang="en-US" sz="2800" b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 </a:t>
            </a:r>
            <a:r>
              <a:rPr lang="ru-RU" sz="2800" b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июня  2017 года</a:t>
            </a:r>
            <a:endParaRPr lang="en-US" sz="2800" b="1" dirty="0">
              <a:solidFill>
                <a:schemeClr val="accent4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915816" y="5877272"/>
            <a:ext cx="59766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</a:rPr>
              <a:t>Департамент по финансам и бюджету администрации города Сочи</a:t>
            </a:r>
            <a:endParaRPr lang="ru-RU" sz="20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>
                <a:lumMod val="8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3437902"/>
              </p:ext>
            </p:extLst>
          </p:nvPr>
        </p:nvGraphicFramePr>
        <p:xfrm>
          <a:off x="395535" y="1124744"/>
          <a:ext cx="8424937" cy="54726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6105"/>
                <a:gridCol w="3672408"/>
                <a:gridCol w="1368152"/>
                <a:gridCol w="1368152"/>
                <a:gridCol w="1080120"/>
              </a:tblGrid>
              <a:tr h="88517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код</a:t>
                      </a:r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Наименование муниципальной программы/подпрограммы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Плановые назначения                   </a:t>
                      </a:r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2017 </a:t>
                      </a:r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года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Исполнение по состоянию на </a:t>
                      </a:r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01.06.20</a:t>
                      </a:r>
                      <a:r>
                        <a:rPr lang="en-US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1</a:t>
                      </a:r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7г</a:t>
                      </a:r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.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% исполнения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59011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0900000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Муниципальная программа города Сочи "Обеспечение доступным жильем жителей муниципального образования город-курорт Сочи"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459 149,90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7 998,46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1,74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77783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1000000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Муниципальная программа города Сочи "Поддержка и развитие объектов жилищно-коммунального хозяйства и благоустройства муниципального образования город-курорт Сочи"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458 752,10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95 188,11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20,75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58815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1200000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Муниципальная программа города Сочи "Дорожная деятельность на территории муниципального образования город-курорт Сочи"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650</a:t>
                      </a:r>
                      <a:r>
                        <a:rPr lang="ru-RU" sz="1200" b="0" i="0" u="none" strike="noStrike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 774,30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78 619,35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12,08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75717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1300000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Муниципальная программа города Сочи "Информационное освещение деятельности органов местного самоуправления муниципального образования  город-курорт Сочи"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29 550,00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9 067,58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30,69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74230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1400000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Муниципальная программа города Сочи "Обеспечение безопасности на территории муниципального образования город-курорт Сочи"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311 296,20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82</a:t>
                      </a:r>
                      <a:r>
                        <a:rPr lang="ru-RU" sz="1200" b="0" i="0" u="none" strike="noStrike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 567,45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26,52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113185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1500000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Муниципальная программа города Сочи "Поддержка районных социально ориентированных казачьих обществ Черноморского окружного казачьего общества Кубанского войскового казачьего общества города Сочи"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34 345,40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13 144,94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38,27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39552" y="582081"/>
            <a:ext cx="81369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/>
              <a:t>Информация о расходовании бюджетных средств в рамках муниципальных программ города Сочи по состоянию на </a:t>
            </a:r>
            <a:r>
              <a:rPr lang="ru-RU" sz="1400" b="1" dirty="0" smtClean="0"/>
              <a:t>01.06.2017 </a:t>
            </a:r>
            <a:r>
              <a:rPr lang="ru-RU" sz="1400" b="1" dirty="0"/>
              <a:t>года</a:t>
            </a:r>
            <a:r>
              <a:rPr lang="ru-RU" sz="1400" dirty="0"/>
              <a:t> </a:t>
            </a:r>
            <a:r>
              <a:rPr lang="en-US" sz="1400" dirty="0" smtClean="0"/>
              <a:t>(</a:t>
            </a:r>
            <a:r>
              <a:rPr lang="ru-RU" sz="1400" dirty="0" smtClean="0"/>
              <a:t>продолжение)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32607842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>
                <a:lumMod val="8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4384789"/>
              </p:ext>
            </p:extLst>
          </p:nvPr>
        </p:nvGraphicFramePr>
        <p:xfrm>
          <a:off x="357158" y="1142984"/>
          <a:ext cx="8424936" cy="54444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52385"/>
                <a:gridCol w="3443235"/>
                <a:gridCol w="1391946"/>
                <a:gridCol w="1391946"/>
                <a:gridCol w="1245424"/>
              </a:tblGrid>
              <a:tr h="55782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 </a:t>
                      </a:r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код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lbertus MT" panose="020E06020303040203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Наименование муниципальной программы/подпрограммы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Плановые назначения                   </a:t>
                      </a:r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2017 </a:t>
                      </a:r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года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Исполнение по состоянию на </a:t>
                      </a:r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01.06.2017г</a:t>
                      </a:r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.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% исполнения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86409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1600000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Муниципальная программа города Сочи "Постолимпийское использование олимпийских объектов и развития Имеретинской низменности города-курорта Сочи"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583 475,60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142 909,45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24,49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1700000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Муниципальная программа города Сочи "Транспортное обслуживание населения муниципального образования город-курорт Сочи"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503 389,20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317 666,25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63,11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57606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1800000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Муниципальная программа города Сочи "Управление муниципальным имуществом города-курорта Сочи"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61 863,40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19 466,35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31,47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1900000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Муниципальная программа города Сочи "Поддержка малого и среднего предпринимательства в городе Сочи»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1 000,00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0,00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0,00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96713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2000000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Муниципальная программа города Сочи "Развитие международных, внешнеэкономических, внутренних связей и городских </a:t>
                      </a:r>
                      <a:r>
                        <a:rPr lang="ru-RU" sz="1200" b="0" i="0" u="none" strike="noStrike" dirty="0" err="1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имиджевых</a:t>
                      </a:r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 мероприятий муниципального образования город-курорт Сочи"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0" i="0" u="none" strike="noStrike" dirty="0" smtClean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16 027,00</a:t>
                      </a:r>
                    </a:p>
                    <a:p>
                      <a:pPr algn="ctr" fontAlgn="ctr"/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2 373,68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14,81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67910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2100000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Муниципальная программа города Сочи "Развитие территориального общественного самоуправления в муниципальном образовании город-курорт Сочи"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12 336,70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3 505,00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28,41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2200000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Муниципальная программа города Сочи "Социальная поддержка граждан"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210 764,80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80 207,15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38,06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00034" y="571480"/>
            <a:ext cx="81369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/>
              <a:t>Информация о расходовании бюджетных средств в рамках муниципальных программ города Сочи по состоянию на </a:t>
            </a:r>
            <a:r>
              <a:rPr lang="ru-RU" sz="1400" b="1" dirty="0" smtClean="0"/>
              <a:t>01.06.2017 </a:t>
            </a:r>
            <a:r>
              <a:rPr lang="ru-RU" sz="1400" b="1" dirty="0"/>
              <a:t>года</a:t>
            </a:r>
            <a:r>
              <a:rPr lang="ru-RU" sz="1400" dirty="0"/>
              <a:t> </a:t>
            </a:r>
            <a:r>
              <a:rPr lang="en-US" sz="1400" dirty="0" smtClean="0"/>
              <a:t>(</a:t>
            </a:r>
            <a:r>
              <a:rPr lang="ru-RU" sz="1400" dirty="0" smtClean="0"/>
              <a:t>продолжение)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12300005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>
                <a:lumMod val="8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2953074"/>
              </p:ext>
            </p:extLst>
          </p:nvPr>
        </p:nvGraphicFramePr>
        <p:xfrm>
          <a:off x="395537" y="1124744"/>
          <a:ext cx="8568952" cy="55522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0119"/>
                <a:gridCol w="3672408"/>
                <a:gridCol w="1296144"/>
                <a:gridCol w="1368152"/>
                <a:gridCol w="1152129"/>
              </a:tblGrid>
              <a:tr h="57606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 </a:t>
                      </a:r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код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lbertus MT" panose="020E06020303040203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Наименование муниципальной программы/подпрограммы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Плановые назначения                   </a:t>
                      </a:r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2017 </a:t>
                      </a:r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года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Исполнение по состоянию на </a:t>
                      </a:r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01.06.2017г</a:t>
                      </a:r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.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% исполнения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71730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2300000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Муниципальная программа города Сочи "Обеспечение разработки градостроительной и землеустроительной документации муниципального образования город-курорт Сочи"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80 875,70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14 879,31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18,40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61062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2400000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Муниципальная программа  города Сочи "Развитие инфраструктуры муниципального образования город-курорт Сочи"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299 969,50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27 378,92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9,13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71730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2500000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Муниципальная программа города Сочи "Развитие информационного общества и формирование электронного правительства в муниципальном образовании город-курорт Сочи"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193</a:t>
                      </a:r>
                      <a:r>
                        <a:rPr lang="ru-RU" sz="1200" b="0" i="0" u="none" strike="noStrike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 117,90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60 916,05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31,54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53999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2600000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Муниципальная программа города Сочи "Благоустройство территории муниципального образования город-курорт Сочи"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514 906,60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126 096,59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24,49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45118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2700000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Муниципальная программа города Сочи "Развитие и поддержка сельского хозяйства в городе Сочи"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3 373,90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555,51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16,46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53999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2800000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Муниципальная программа города Сочи "Развитие здравоохранения  города-курорта Сочи"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433 748,60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 smtClean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144 430,40</a:t>
                      </a:r>
                    </a:p>
                    <a:p>
                      <a:pPr algn="ctr" fontAlgn="ctr"/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33,30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53999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2900000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F497D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Antique Olive" panose="020B0603020204030204" pitchFamily="34" charset="0"/>
                          <a:ea typeface="+mn-ea"/>
                          <a:cs typeface="+mn-cs"/>
                        </a:rPr>
                        <a:t>Муниципальная программа города Сочи «Обеспечение участия города Сочи в подготовке и проведении Кубка конфедераций в 2017 году и чемпионата мира по футболу 2018 года в Российской Федерации»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409 565,30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171 472,15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41,87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401585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  <a:r>
                        <a:rPr lang="ru-RU" sz="1400" b="1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Итого расходов</a:t>
                      </a:r>
                      <a:endParaRPr lang="ru-RU" sz="14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11 513 384,40</a:t>
                      </a:r>
                      <a:endParaRPr lang="ru-RU" sz="14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3 924 939,57</a:t>
                      </a:r>
                      <a:endParaRPr lang="ru-RU" sz="14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34,09</a:t>
                      </a:r>
                      <a:endParaRPr lang="ru-RU" sz="14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67544" y="548680"/>
            <a:ext cx="81369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/>
              <a:t>Информация о расходовании бюджетных средств в рамках муниципальных программ города Сочи по состоянию на </a:t>
            </a:r>
            <a:r>
              <a:rPr lang="ru-RU" sz="1400" b="1" dirty="0" smtClean="0"/>
              <a:t>01.06.2017 </a:t>
            </a:r>
            <a:r>
              <a:rPr lang="ru-RU" sz="1400" b="1" dirty="0"/>
              <a:t>года</a:t>
            </a:r>
            <a:r>
              <a:rPr lang="ru-RU" sz="1400" dirty="0"/>
              <a:t> </a:t>
            </a:r>
            <a:r>
              <a:rPr lang="en-US" sz="1400" dirty="0" smtClean="0"/>
              <a:t>(</a:t>
            </a:r>
            <a:r>
              <a:rPr lang="ru-RU" sz="1400" dirty="0" smtClean="0"/>
              <a:t>окончание)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37855794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6917888"/>
              </p:ext>
            </p:extLst>
          </p:nvPr>
        </p:nvGraphicFramePr>
        <p:xfrm>
          <a:off x="598280" y="2060848"/>
          <a:ext cx="8064896" cy="1838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52328"/>
                <a:gridCol w="2016224"/>
                <a:gridCol w="1728192"/>
                <a:gridCol w="1368152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solidFill>
                          <a:schemeClr val="tx2">
                            <a:lumMod val="50000"/>
                          </a:schemeClr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План 2017 года </a:t>
                      </a:r>
                    </a:p>
                    <a:p>
                      <a:pPr algn="ctr"/>
                      <a:r>
                        <a:rPr lang="ru-RU" sz="14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(в </a:t>
                      </a:r>
                      <a:r>
                        <a:rPr lang="ru-RU" sz="1400" b="0" dirty="0" err="1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тыс.рублей</a:t>
                      </a:r>
                      <a:r>
                        <a:rPr lang="ru-RU" sz="14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)</a:t>
                      </a:r>
                      <a:endParaRPr lang="ru-RU" sz="1400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Исполнено,</a:t>
                      </a:r>
                      <a:r>
                        <a:rPr lang="ru-RU" sz="1400" b="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</a:p>
                    <a:p>
                      <a:pPr algn="ctr"/>
                      <a:r>
                        <a:rPr lang="ru-RU" sz="1400" b="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(в </a:t>
                      </a:r>
                      <a:r>
                        <a:rPr lang="ru-RU" sz="1400" b="0" baseline="0" dirty="0" err="1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тыс.рублей</a:t>
                      </a:r>
                      <a:r>
                        <a:rPr lang="ru-RU" sz="1400" b="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)</a:t>
                      </a:r>
                      <a:endParaRPr lang="ru-RU" sz="1400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% исполнения</a:t>
                      </a:r>
                      <a:endParaRPr lang="ru-RU" sz="1400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Налоговые и неналоговые доходы</a:t>
                      </a:r>
                      <a:endParaRPr lang="ru-RU" sz="1600" dirty="0">
                        <a:solidFill>
                          <a:schemeClr val="tx2">
                            <a:lumMod val="50000"/>
                          </a:schemeClr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6 620 000,0</a:t>
                      </a:r>
                      <a:endParaRPr lang="ru-RU" sz="1600" dirty="0">
                        <a:solidFill>
                          <a:schemeClr val="tx2">
                            <a:lumMod val="50000"/>
                          </a:schemeClr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2 639</a:t>
                      </a:r>
                      <a:r>
                        <a:rPr lang="ru-RU" sz="160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464,5</a:t>
                      </a:r>
                      <a:endParaRPr lang="ru-RU" sz="1600" dirty="0">
                        <a:solidFill>
                          <a:schemeClr val="tx2">
                            <a:lumMod val="50000"/>
                          </a:schemeClr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39,9</a:t>
                      </a:r>
                      <a:endParaRPr lang="ru-RU" sz="1600" dirty="0">
                        <a:solidFill>
                          <a:schemeClr val="tx2">
                            <a:lumMod val="50000"/>
                          </a:schemeClr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Безвозмездные поступления</a:t>
                      </a:r>
                      <a:endParaRPr lang="ru-RU" sz="1600" dirty="0">
                        <a:solidFill>
                          <a:schemeClr val="tx2">
                            <a:lumMod val="50000"/>
                          </a:schemeClr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5</a:t>
                      </a:r>
                      <a:r>
                        <a:rPr lang="ru-RU" sz="160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586 598,6</a:t>
                      </a:r>
                      <a:endParaRPr lang="ru-RU" sz="1600" dirty="0">
                        <a:solidFill>
                          <a:schemeClr val="tx2">
                            <a:lumMod val="50000"/>
                          </a:schemeClr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1 820 168,6</a:t>
                      </a:r>
                      <a:endParaRPr lang="ru-RU" sz="1600" dirty="0">
                        <a:solidFill>
                          <a:schemeClr val="tx2">
                            <a:lumMod val="50000"/>
                          </a:schemeClr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32,6</a:t>
                      </a:r>
                      <a:endParaRPr lang="ru-RU" sz="1600" dirty="0">
                        <a:solidFill>
                          <a:schemeClr val="tx2">
                            <a:lumMod val="50000"/>
                          </a:schemeClr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Всего доходов</a:t>
                      </a:r>
                      <a:endParaRPr lang="ru-RU" sz="1600" dirty="0">
                        <a:solidFill>
                          <a:schemeClr val="tx2">
                            <a:lumMod val="50000"/>
                          </a:schemeClr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12 206 598,6</a:t>
                      </a:r>
                      <a:endParaRPr lang="ru-RU" sz="1600" dirty="0">
                        <a:solidFill>
                          <a:schemeClr val="tx2">
                            <a:lumMod val="50000"/>
                          </a:schemeClr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4 459 633,1</a:t>
                      </a:r>
                      <a:endParaRPr lang="ru-RU" sz="1600" dirty="0">
                        <a:solidFill>
                          <a:schemeClr val="tx2">
                            <a:lumMod val="50000"/>
                          </a:schemeClr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36,5</a:t>
                      </a:r>
                      <a:endParaRPr lang="ru-RU" sz="1600" dirty="0">
                        <a:solidFill>
                          <a:schemeClr val="tx2">
                            <a:lumMod val="50000"/>
                          </a:schemeClr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98280" y="1569274"/>
            <a:ext cx="20162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доходы</a:t>
            </a:r>
            <a:endParaRPr lang="ru-RU" sz="2400" dirty="0">
              <a:solidFill>
                <a:schemeClr val="accent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98280" y="4653136"/>
            <a:ext cx="20162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расходы</a:t>
            </a:r>
            <a:endParaRPr lang="ru-RU" sz="2400" dirty="0">
              <a:solidFill>
                <a:schemeClr val="accent1">
                  <a:lumMod val="50000"/>
                </a:schemeClr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graphicFrame>
        <p:nvGraphicFramePr>
          <p:cNvPr id="15" name="Таблица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0069063"/>
              </p:ext>
            </p:extLst>
          </p:nvPr>
        </p:nvGraphicFramePr>
        <p:xfrm>
          <a:off x="2123728" y="4590420"/>
          <a:ext cx="6552728" cy="9954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2288"/>
                <a:gridCol w="2592288"/>
                <a:gridCol w="1368152"/>
              </a:tblGrid>
              <a:tr h="566772"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План 2017 года </a:t>
                      </a:r>
                    </a:p>
                    <a:p>
                      <a:pPr algn="ctr"/>
                      <a:r>
                        <a:rPr lang="ru-RU" sz="14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(в </a:t>
                      </a:r>
                      <a:r>
                        <a:rPr lang="ru-RU" sz="1400" b="0" dirty="0" err="1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тыс.рублей</a:t>
                      </a:r>
                      <a:r>
                        <a:rPr lang="ru-RU" sz="14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)</a:t>
                      </a:r>
                      <a:endParaRPr lang="ru-RU" sz="1400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Исполнено,</a:t>
                      </a:r>
                      <a:r>
                        <a:rPr lang="ru-RU" sz="1400" b="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</a:p>
                    <a:p>
                      <a:pPr algn="ctr"/>
                      <a:r>
                        <a:rPr lang="ru-RU" sz="1400" b="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(в </a:t>
                      </a:r>
                      <a:r>
                        <a:rPr lang="ru-RU" sz="1400" b="0" baseline="0" dirty="0" err="1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тыс.рублей</a:t>
                      </a:r>
                      <a:r>
                        <a:rPr lang="ru-RU" sz="1400" b="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)</a:t>
                      </a:r>
                      <a:endParaRPr lang="ru-RU" sz="1400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% исполнения</a:t>
                      </a:r>
                      <a:endParaRPr lang="ru-RU" sz="1400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</a:tr>
              <a:tr h="42870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13 020 772,0</a:t>
                      </a:r>
                      <a:endParaRPr lang="ru-RU" sz="1600" dirty="0">
                        <a:solidFill>
                          <a:schemeClr val="tx2">
                            <a:lumMod val="50000"/>
                          </a:schemeClr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4 540 023,8</a:t>
                      </a:r>
                      <a:endParaRPr lang="ru-RU" sz="1600" dirty="0">
                        <a:solidFill>
                          <a:schemeClr val="tx2">
                            <a:lumMod val="50000"/>
                          </a:schemeClr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34,9</a:t>
                      </a:r>
                      <a:endParaRPr lang="ru-RU" sz="1600" dirty="0">
                        <a:solidFill>
                          <a:schemeClr val="tx2">
                            <a:lumMod val="50000"/>
                          </a:schemeClr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6" name="Прямоугольник 15"/>
          <p:cNvSpPr/>
          <p:nvPr/>
        </p:nvSpPr>
        <p:spPr>
          <a:xfrm>
            <a:off x="215440" y="764704"/>
            <a:ext cx="871296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u="sng" dirty="0">
                <a:solidFill>
                  <a:schemeClr val="accent1">
                    <a:lumMod val="50000"/>
                  </a:schemeClr>
                </a:solidFill>
              </a:rPr>
              <a:t>Основные параметры исполнения бюджета города Сочи </a:t>
            </a:r>
            <a:endParaRPr lang="ru-RU" b="1" u="sng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ru-RU" b="1" u="sng" dirty="0" smtClean="0">
                <a:solidFill>
                  <a:schemeClr val="accent1">
                    <a:lumMod val="50000"/>
                  </a:schemeClr>
                </a:solidFill>
              </a:rPr>
              <a:t>на 01.06.2017 </a:t>
            </a:r>
            <a:r>
              <a:rPr lang="ru-RU" b="1" u="sng" dirty="0">
                <a:solidFill>
                  <a:schemeClr val="accent1">
                    <a:lumMod val="50000"/>
                  </a:schemeClr>
                </a:solidFill>
              </a:rPr>
              <a:t>год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251520" y="836712"/>
            <a:ext cx="8568952" cy="1066800"/>
          </a:xfrm>
        </p:spPr>
        <p:txBody>
          <a:bodyPr>
            <a:normAutofit/>
          </a:bodyPr>
          <a:lstStyle/>
          <a:p>
            <a:pPr algn="ctr"/>
            <a:r>
              <a:rPr lang="ru-RU" sz="1800" dirty="0" smtClean="0"/>
              <a:t>Структура доходной части бюджета города Сочи на 01.06.2017 год (тыс. руб.)</a:t>
            </a:r>
            <a:endParaRPr lang="ru-RU" sz="1800" dirty="0"/>
          </a:p>
        </p:txBody>
      </p:sp>
      <p:graphicFrame>
        <p:nvGraphicFramePr>
          <p:cNvPr id="9" name="Содержимое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60528148"/>
              </p:ext>
            </p:extLst>
          </p:nvPr>
        </p:nvGraphicFramePr>
        <p:xfrm>
          <a:off x="251520" y="1772816"/>
          <a:ext cx="8568952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53586815"/>
              </p:ext>
            </p:extLst>
          </p:nvPr>
        </p:nvGraphicFramePr>
        <p:xfrm>
          <a:off x="283136" y="2690232"/>
          <a:ext cx="8753360" cy="41490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79768" y="727015"/>
            <a:ext cx="85689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Показатели исполнения доходной части бюджета города Сочи </a:t>
            </a:r>
          </a:p>
          <a:p>
            <a:pPr algn="ctr"/>
            <a:r>
              <a:rPr lang="ru-RU" b="1" u="sng" dirty="0" smtClean="0">
                <a:solidFill>
                  <a:schemeClr val="accent1">
                    <a:lumMod val="50000"/>
                  </a:schemeClr>
                </a:solidFill>
              </a:rPr>
              <a:t>налоговые и неналоговые доходы (тыс.руб.)</a:t>
            </a:r>
            <a:endParaRPr lang="ru-RU" b="1" u="sng" dirty="0">
              <a:solidFill>
                <a:schemeClr val="accent1">
                  <a:lumMod val="50000"/>
                </a:schemeClr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729299"/>
              </p:ext>
            </p:extLst>
          </p:nvPr>
        </p:nvGraphicFramePr>
        <p:xfrm>
          <a:off x="1403647" y="1556792"/>
          <a:ext cx="6768753" cy="8890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467775"/>
                <a:gridCol w="2371454"/>
                <a:gridCol w="192952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j-lt"/>
                        </a:rPr>
                        <a:t>Исполнено на</a:t>
                      </a:r>
                    </a:p>
                    <a:p>
                      <a:pPr algn="ctr"/>
                      <a:r>
                        <a:rPr lang="ru-RU" sz="14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j-lt"/>
                        </a:rPr>
                        <a:t> 01.</a:t>
                      </a:r>
                      <a:r>
                        <a:rPr lang="en-US" sz="14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j-lt"/>
                        </a:rPr>
                        <a:t>0</a:t>
                      </a:r>
                      <a:r>
                        <a:rPr lang="ru-RU" sz="14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j-lt"/>
                        </a:rPr>
                        <a:t>6.2017 года</a:t>
                      </a:r>
                      <a:endParaRPr lang="ru-RU" sz="14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  <a:gradFill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j-lt"/>
                        </a:rPr>
                        <a:t>Исполнено на 01.</a:t>
                      </a:r>
                      <a:r>
                        <a:rPr lang="en-US" sz="14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j-lt"/>
                        </a:rPr>
                        <a:t>0</a:t>
                      </a:r>
                      <a:r>
                        <a:rPr lang="ru-RU" sz="14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j-lt"/>
                        </a:rPr>
                        <a:t>6.</a:t>
                      </a:r>
                      <a:r>
                        <a:rPr lang="ru-RU" sz="1400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j-lt"/>
                        </a:rPr>
                        <a:t>2016 года</a:t>
                      </a:r>
                      <a:endParaRPr lang="ru-RU" sz="14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  <a:gradFill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j-lt"/>
                        </a:rPr>
                        <a:t>% динамики</a:t>
                      </a:r>
                      <a:endParaRPr lang="ru-RU" sz="14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  <a:gradFill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</a:gra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2 639 464,5</a:t>
                      </a:r>
                      <a:endParaRPr lang="ru-RU" sz="16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gradFill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2 331 538,1</a:t>
                      </a:r>
                      <a:endParaRPr lang="ru-RU" sz="16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gradFill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113,2</a:t>
                      </a:r>
                      <a:endParaRPr lang="ru-RU" sz="16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gradFill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</a:gradFill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67544" y="2492896"/>
            <a:ext cx="43204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i="1" dirty="0" smtClean="0">
                <a:solidFill>
                  <a:schemeClr val="accent2">
                    <a:lumMod val="50000"/>
                  </a:schemeClr>
                </a:solidFill>
              </a:rPr>
              <a:t>В том числе в разрезе доходных источников</a:t>
            </a:r>
            <a:endParaRPr lang="ru-RU" sz="1400" i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849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143008"/>
          </a:xfrm>
        </p:spPr>
        <p:txBody>
          <a:bodyPr>
            <a:normAutofit/>
          </a:bodyPr>
          <a:lstStyle/>
          <a:p>
            <a:pPr algn="ctr"/>
            <a:r>
              <a:rPr lang="ru-RU" sz="1800" b="1" dirty="0" smtClean="0"/>
              <a:t>Динамика поступления доходов в бюджет города Сочи </a:t>
            </a:r>
            <a:br>
              <a:rPr lang="ru-RU" sz="1800" b="1" dirty="0" smtClean="0"/>
            </a:br>
            <a:r>
              <a:rPr lang="ru-RU" sz="1800" b="1" dirty="0" smtClean="0"/>
              <a:t>за январь-май 2015-2017 г.г.</a:t>
            </a:r>
            <a:endParaRPr lang="ru-RU" sz="1800" b="1" dirty="0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634612381"/>
              </p:ext>
            </p:extLst>
          </p:nvPr>
        </p:nvGraphicFramePr>
        <p:xfrm>
          <a:off x="0" y="2060848"/>
          <a:ext cx="4860032" cy="49291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Содержимое 7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934415093"/>
              </p:ext>
            </p:extLst>
          </p:nvPr>
        </p:nvGraphicFramePr>
        <p:xfrm>
          <a:off x="4427984" y="2143116"/>
          <a:ext cx="4716016" cy="45720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38029483"/>
              </p:ext>
            </p:extLst>
          </p:nvPr>
        </p:nvGraphicFramePr>
        <p:xfrm>
          <a:off x="265900" y="2148139"/>
          <a:ext cx="8640960" cy="43689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0" y="620688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u="sng" dirty="0" smtClean="0">
                <a:solidFill>
                  <a:schemeClr val="tx2">
                    <a:lumMod val="50000"/>
                  </a:schemeClr>
                </a:solidFill>
              </a:rPr>
              <a:t>Показатели исполнения расходной части бюджета города Сочи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73912" y="1020568"/>
            <a:ext cx="84249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Сумма расходов бюджета города по состоянию на 01.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0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6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.2017 года </a:t>
            </a:r>
          </a:p>
          <a:p>
            <a:pPr algn="ctr"/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составила – 4 540 023,8тыс.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рублей</a:t>
            </a:r>
            <a:endParaRPr lang="ru-RU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23528" y="1778807"/>
            <a:ext cx="30048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Структура расходов: </a:t>
            </a:r>
            <a:endParaRPr lang="ru-RU" b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6500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334783"/>
              </p:ext>
            </p:extLst>
          </p:nvPr>
        </p:nvGraphicFramePr>
        <p:xfrm>
          <a:off x="179512" y="1285858"/>
          <a:ext cx="8784974" cy="516943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432806"/>
                <a:gridCol w="850776"/>
                <a:gridCol w="1825308"/>
                <a:gridCol w="1338042"/>
                <a:gridCol w="1338042"/>
              </a:tblGrid>
              <a:tr h="70298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Расходы </a:t>
                      </a:r>
                      <a:r>
                        <a:rPr lang="ru-RU" sz="120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бюджета</a:t>
                      </a:r>
                      <a:endParaRPr lang="ru-RU" sz="12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Код</a:t>
                      </a:r>
                      <a:endParaRPr lang="ru-RU" sz="1200" b="1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Годовые назначения, тыс.руб.</a:t>
                      </a:r>
                      <a:endParaRPr lang="ru-RU" sz="1200" b="1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Исполнено, тыс.руб.</a:t>
                      </a:r>
                      <a:endParaRPr lang="ru-RU" sz="1200" b="1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Исполнено %</a:t>
                      </a:r>
                      <a:endParaRPr lang="ru-RU" sz="12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</a:tr>
              <a:tr h="270150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ОБЩЕГОСУДАРСТВЕННЫЕ ВОПРОСЫ</a:t>
                      </a:r>
                      <a:endParaRPr lang="ru-RU" sz="9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01 00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1 446 181,00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590 774,43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40,85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</a:tr>
              <a:tr h="540296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НАЦИОНАЛЬНАЯ БЕЗОПАСНОСТЬ И ПРАВООХРАНИТЕЛЬНАЯ ДЕЯТЕЛЬНОСТЬ</a:t>
                      </a:r>
                      <a:endParaRPr lang="ru-RU" sz="9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03 00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211 422,20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82 567,45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39,05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</a:tr>
              <a:tr h="487290">
                <a:tc>
                  <a:txBody>
                    <a:bodyPr/>
                    <a:lstStyle/>
                    <a:p>
                      <a:pPr algn="l" fontAlgn="ctr"/>
                      <a:endParaRPr lang="ru-RU" sz="900" u="none" strike="noStrike" dirty="0" smtClean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  <a:p>
                      <a:pPr algn="l" fontAlgn="ctr"/>
                      <a:r>
                        <a:rPr lang="ru-RU" sz="90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НАЦИОНАЛЬНАЯ ЭКОНОМИКА</a:t>
                      </a:r>
                    </a:p>
                    <a:p>
                      <a:pPr algn="l" fontAlgn="ctr"/>
                      <a:endParaRPr lang="ru-RU" sz="9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04 00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2 084 796,10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586 355,62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28,13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</a:tr>
              <a:tr h="392288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ЖИЛИЩНО-КОММУНАЛЬНОЕ ХОЗЯЙСТВО</a:t>
                      </a:r>
                      <a:endParaRPr lang="ru-RU" sz="9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05 00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1 621 821,20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361 982,60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22,32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ОХРАНА </a:t>
                      </a:r>
                      <a:r>
                        <a:rPr lang="ru-RU" sz="9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ОКРУЖАЮЩЕЙ </a:t>
                      </a:r>
                      <a:r>
                        <a:rPr lang="ru-RU" sz="90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СРЕДЫ</a:t>
                      </a:r>
                      <a:r>
                        <a:rPr lang="en-US" sz="90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endParaRPr lang="ru-RU" sz="9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06 00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3 897,90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1 131,74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29,03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</a:tr>
              <a:tr h="270150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ОБРАЗОВАНИЕ</a:t>
                      </a:r>
                      <a:endParaRPr lang="ru-RU" sz="900" b="0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07 00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5 577 209,30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2 130 103,26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38,19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</a:tr>
              <a:tr h="270150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КУЛЬТУРА, КИНЕМАТОГРАФИЯ</a:t>
                      </a:r>
                      <a:endParaRPr lang="ru-RU" sz="9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08 00</a:t>
                      </a:r>
                      <a:endParaRPr lang="ru-RU" sz="1200" b="0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639 156,10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249 829,25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39,09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</a:tr>
              <a:tr h="270150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ЗДРАВООХРАНЕНИЕ</a:t>
                      </a:r>
                      <a:endParaRPr lang="ru-RU" sz="900" b="0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09 00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514 888,70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226 156,20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43,92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</a:tr>
              <a:tr h="270150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СОЦИАЛЬНАЯ ПОЛИТИКА</a:t>
                      </a:r>
                      <a:endParaRPr lang="ru-RU" sz="9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10 00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262 912,50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89 891,07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34,19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</a:tr>
              <a:tr h="270150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ФИЗИЧЕСКАЯ КУЛЬТУРА И СПОРТ</a:t>
                      </a:r>
                      <a:endParaRPr lang="ru-RU" sz="900" b="0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11 00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402 264,40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145 932,34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36,28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</a:tr>
              <a:tr h="270150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СРЕДСТВА МАССОВОЙ ИНФОРМАЦИИ</a:t>
                      </a:r>
                      <a:endParaRPr lang="ru-RU" sz="9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12 00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29 550,00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9 067,58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30,69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</a:tr>
              <a:tr h="502927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ОБСЛУЖИВАНИЕ ГОСУДАРСТВЕННОГО И МУНИЦИПАЛЬНОГО ДОЛГА</a:t>
                      </a:r>
                      <a:endParaRPr lang="ru-RU" sz="9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13 00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226 672,60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66 232,31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29,22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</a:tr>
              <a:tr h="29256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Расходы </a:t>
                      </a:r>
                      <a:r>
                        <a:rPr lang="ru-RU" sz="160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всего</a:t>
                      </a:r>
                      <a:endParaRPr lang="ru-RU" sz="16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13 </a:t>
                      </a:r>
                      <a:r>
                        <a:rPr lang="ru-RU" sz="1200" b="1" i="0" u="none" strike="noStrike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020 772,00</a:t>
                      </a:r>
                      <a:endParaRPr lang="ru-RU" sz="12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4 540 023,85</a:t>
                      </a:r>
                      <a:endParaRPr lang="ru-RU" sz="12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34,87</a:t>
                      </a:r>
                      <a:endParaRPr lang="ru-RU" sz="12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79512" y="548680"/>
            <a:ext cx="87849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u="sng" dirty="0" smtClean="0">
                <a:solidFill>
                  <a:srgbClr val="002060"/>
                </a:solidFill>
              </a:rPr>
              <a:t>Исполнение расходной части бюджета города Сочи </a:t>
            </a:r>
          </a:p>
          <a:p>
            <a:pPr algn="ctr"/>
            <a:r>
              <a:rPr lang="ru-RU" b="1" u="sng" dirty="0" smtClean="0">
                <a:solidFill>
                  <a:srgbClr val="002060"/>
                </a:solidFill>
              </a:rPr>
              <a:t>по состоянию на 01.06.2017 года</a:t>
            </a:r>
            <a:endParaRPr lang="ru-RU" b="1" u="sng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  <a:alpha val="6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59101515"/>
              </p:ext>
            </p:extLst>
          </p:nvPr>
        </p:nvGraphicFramePr>
        <p:xfrm>
          <a:off x="179512" y="1268760"/>
          <a:ext cx="8784978" cy="52400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16224"/>
                <a:gridCol w="760949"/>
                <a:gridCol w="741098"/>
                <a:gridCol w="708404"/>
                <a:gridCol w="719302"/>
                <a:gridCol w="784693"/>
                <a:gridCol w="817388"/>
                <a:gridCol w="817388"/>
                <a:gridCol w="708404"/>
                <a:gridCol w="711128"/>
              </a:tblGrid>
              <a:tr h="32189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Направление</a:t>
                      </a:r>
                      <a:r>
                        <a:rPr lang="ru-RU" sz="1050" b="0" i="0" u="none" strike="noStrike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</a:p>
                    <a:p>
                      <a:pPr algn="ctr" fontAlgn="ctr"/>
                      <a:r>
                        <a:rPr lang="ru-RU" sz="1050" b="0" i="0" u="none" strike="noStrike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(раздел, подраздел)</a:t>
                      </a:r>
                      <a:endParaRPr lang="ru-RU" sz="105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558" marR="6558" marT="6558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на 1</a:t>
                      </a:r>
                      <a:r>
                        <a:rPr lang="ru-RU" sz="1400" u="none" strike="noStrike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июня</a:t>
                      </a:r>
                      <a:r>
                        <a:rPr lang="ru-RU" sz="140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2017 </a:t>
                      </a:r>
                      <a:r>
                        <a:rPr lang="ru-RU" sz="14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года</a:t>
                      </a:r>
                      <a:endParaRPr lang="ru-RU" sz="1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558" marR="6558" marT="6558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на 1 июня 2016 года</a:t>
                      </a:r>
                      <a:endParaRPr lang="ru-RU" sz="1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558" marR="6558" marT="6558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8085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j-lt"/>
                          <a:ea typeface="Arial Unicode MS" pitchFamily="34" charset="-128"/>
                          <a:cs typeface="Arial Unicode MS" pitchFamily="34" charset="-128"/>
                        </a:rPr>
                        <a:t>Уточненные годовые назначения, </a:t>
                      </a:r>
                      <a:r>
                        <a:rPr lang="ru-RU" sz="900" u="none" strike="noStrike" dirty="0" err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j-lt"/>
                          <a:ea typeface="Arial Unicode MS" pitchFamily="34" charset="-128"/>
                          <a:cs typeface="Arial Unicode MS" pitchFamily="34" charset="-128"/>
                        </a:rPr>
                        <a:t>млн.руб</a:t>
                      </a:r>
                      <a:r>
                        <a:rPr lang="ru-RU" sz="9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j-lt"/>
                          <a:ea typeface="Arial Unicode MS" pitchFamily="34" charset="-128"/>
                          <a:cs typeface="Arial Unicode MS" pitchFamily="34" charset="-128"/>
                        </a:rPr>
                        <a:t>.</a:t>
                      </a:r>
                      <a:endParaRPr lang="ru-RU" sz="9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+mj-lt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558" marR="6558" marT="6558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j-lt"/>
                          <a:ea typeface="Arial Unicode MS" pitchFamily="34" charset="-128"/>
                          <a:cs typeface="Arial Unicode MS" pitchFamily="34" charset="-128"/>
                        </a:rPr>
                        <a:t>Доля в общих расходах</a:t>
                      </a:r>
                      <a:endParaRPr lang="ru-RU" sz="9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+mj-lt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558" marR="6558" marT="6558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j-lt"/>
                          <a:ea typeface="Arial Unicode MS" pitchFamily="34" charset="-128"/>
                          <a:cs typeface="Arial Unicode MS" pitchFamily="34" charset="-128"/>
                        </a:rPr>
                        <a:t>Исполнено, </a:t>
                      </a:r>
                      <a:r>
                        <a:rPr lang="ru-RU" sz="900" u="none" strike="noStrike" dirty="0" err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j-lt"/>
                          <a:ea typeface="Arial Unicode MS" pitchFamily="34" charset="-128"/>
                          <a:cs typeface="Arial Unicode MS" pitchFamily="34" charset="-128"/>
                        </a:rPr>
                        <a:t>млн.руб</a:t>
                      </a:r>
                      <a:r>
                        <a:rPr lang="ru-RU" sz="9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j-lt"/>
                          <a:ea typeface="Arial Unicode MS" pitchFamily="34" charset="-128"/>
                          <a:cs typeface="Arial Unicode MS" pitchFamily="34" charset="-128"/>
                        </a:rPr>
                        <a:t>.</a:t>
                      </a:r>
                      <a:endParaRPr lang="ru-RU" sz="9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+mj-lt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558" marR="6558" marT="6558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j-lt"/>
                          <a:ea typeface="Arial Unicode MS" pitchFamily="34" charset="-128"/>
                          <a:cs typeface="Arial Unicode MS" pitchFamily="34" charset="-128"/>
                        </a:rPr>
                        <a:t>Доля в общих расходах</a:t>
                      </a:r>
                      <a:endParaRPr lang="ru-RU" sz="9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+mj-lt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558" marR="6558" marT="6558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j-lt"/>
                          <a:ea typeface="Arial Unicode MS" pitchFamily="34" charset="-128"/>
                          <a:cs typeface="Arial Unicode MS" pitchFamily="34" charset="-128"/>
                        </a:rPr>
                        <a:t>% Исполнения </a:t>
                      </a:r>
                      <a:endParaRPr lang="ru-RU" sz="9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+mj-lt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558" marR="6558" marT="6558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j-lt"/>
                          <a:ea typeface="Arial Unicode MS" pitchFamily="34" charset="-128"/>
                          <a:cs typeface="Arial Unicode MS" pitchFamily="34" charset="-128"/>
                        </a:rPr>
                        <a:t>Уточненные годовые назначения, </a:t>
                      </a:r>
                      <a:r>
                        <a:rPr lang="ru-RU" sz="900" u="none" strike="noStrike" dirty="0" err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j-lt"/>
                          <a:ea typeface="Arial Unicode MS" pitchFamily="34" charset="-128"/>
                          <a:cs typeface="Arial Unicode MS" pitchFamily="34" charset="-128"/>
                        </a:rPr>
                        <a:t>млн.руб</a:t>
                      </a:r>
                      <a:r>
                        <a:rPr lang="ru-RU" sz="9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j-lt"/>
                          <a:ea typeface="Arial Unicode MS" pitchFamily="34" charset="-128"/>
                          <a:cs typeface="Arial Unicode MS" pitchFamily="34" charset="-128"/>
                        </a:rPr>
                        <a:t>.</a:t>
                      </a:r>
                      <a:endParaRPr lang="ru-RU" sz="9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+mj-lt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558" marR="6558" marT="6558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j-lt"/>
                          <a:ea typeface="Arial Unicode MS" pitchFamily="34" charset="-128"/>
                          <a:cs typeface="Arial Unicode MS" pitchFamily="34" charset="-128"/>
                        </a:rPr>
                        <a:t>Исполнено прошлый год, </a:t>
                      </a:r>
                      <a:r>
                        <a:rPr lang="ru-RU" sz="900" u="none" strike="noStrike" dirty="0" err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j-lt"/>
                          <a:ea typeface="Arial Unicode MS" pitchFamily="34" charset="-128"/>
                          <a:cs typeface="Arial Unicode MS" pitchFamily="34" charset="-128"/>
                        </a:rPr>
                        <a:t>млн.руб</a:t>
                      </a:r>
                      <a:r>
                        <a:rPr lang="ru-RU" sz="9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j-lt"/>
                          <a:ea typeface="Arial Unicode MS" pitchFamily="34" charset="-128"/>
                          <a:cs typeface="Arial Unicode MS" pitchFamily="34" charset="-128"/>
                        </a:rPr>
                        <a:t>.</a:t>
                      </a:r>
                      <a:endParaRPr lang="ru-RU" sz="9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+mj-lt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558" marR="6558" marT="6558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ru-RU" sz="900" u="none" strike="noStrike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Arial Unicode MS" pitchFamily="34" charset="-128"/>
                          <a:cs typeface="Arial Unicode MS" pitchFamily="34" charset="-128"/>
                        </a:rPr>
                        <a:t>Доля в общих расходах</a:t>
                      </a:r>
                      <a:endParaRPr kumimoji="0" lang="ru-RU" sz="900" b="0" i="0" u="none" strike="noStrike" kern="12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+mn-lt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558" marR="6558" marT="6558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j-lt"/>
                          <a:ea typeface="Arial Unicode MS" pitchFamily="34" charset="-128"/>
                          <a:cs typeface="Arial Unicode MS" pitchFamily="34" charset="-128"/>
                        </a:rPr>
                        <a:t>% Исполнения </a:t>
                      </a:r>
                      <a:endParaRPr lang="ru-RU" sz="9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+mj-lt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558" marR="6558" marT="6558" marB="0" anchor="ctr">
                    <a:cell3D prstMaterial="dkEdge">
                      <a:bevel prst="cross"/>
                      <a:lightRig rig="flood" dir="t"/>
                    </a:cell3D>
                  </a:tcPr>
                </a:tc>
              </a:tr>
              <a:tr h="36499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Общегосударственные</a:t>
                      </a:r>
                      <a:r>
                        <a:rPr lang="ru-RU" sz="1050" b="0" i="0" u="none" strike="noStrike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вопросы</a:t>
                      </a:r>
                      <a:endParaRPr lang="ru-RU" sz="105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558" marR="6558" marT="6558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1 446,18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11,11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590,77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13,01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40,85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1 204,94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513,08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14,10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42,58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</a:tr>
              <a:tr h="40419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Национальная</a:t>
                      </a:r>
                      <a:r>
                        <a:rPr lang="ru-RU" sz="1050" u="none" strike="noStrike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r>
                        <a:rPr lang="ru-RU" sz="105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безопасность </a:t>
                      </a:r>
                      <a:endParaRPr lang="ru-RU" sz="105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558" marR="6558" marT="6558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211,42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1,62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82,57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1,82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39,05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195,67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89,53</a:t>
                      </a:r>
                      <a:endParaRPr lang="ru-RU" sz="11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2,46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45,75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</a:tr>
              <a:tr h="32639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Национальная</a:t>
                      </a:r>
                      <a:r>
                        <a:rPr lang="ru-RU" sz="1050" b="0" i="0" u="none" strike="noStrike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экономика</a:t>
                      </a:r>
                      <a:endParaRPr lang="ru-RU" sz="105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558" marR="6558" marT="6558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2 084,80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16,01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586,36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12,92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28,13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966,92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372,15</a:t>
                      </a:r>
                      <a:endParaRPr lang="ru-RU" sz="11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10,23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38,49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</a:tr>
              <a:tr h="36595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Жилищно-коммунальное</a:t>
                      </a:r>
                      <a:r>
                        <a:rPr lang="ru-RU" sz="1050" b="0" i="0" u="none" strike="noStrike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хозяйство</a:t>
                      </a:r>
                      <a:endParaRPr lang="ru-RU" sz="105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558" marR="6558" marT="6558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1 621,82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12,46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361,98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7,97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22,32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1 441,31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427,62</a:t>
                      </a:r>
                      <a:endParaRPr lang="ru-RU" sz="11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11,75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29,67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</a:tr>
              <a:tr h="2460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Охрана</a:t>
                      </a:r>
                      <a:r>
                        <a:rPr lang="ru-RU" sz="1050" b="0" i="0" u="none" strike="noStrike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окружающей среды</a:t>
                      </a:r>
                      <a:endParaRPr lang="ru-RU" sz="105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558" marR="6558" marT="6558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3,90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0,03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1,13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0,02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29,03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5,39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1,84</a:t>
                      </a:r>
                      <a:endParaRPr lang="ru-RU" sz="11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0,05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34,14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</a:tr>
              <a:tr h="2460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Образование</a:t>
                      </a:r>
                      <a:endParaRPr lang="ru-RU" sz="105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558" marR="6558" marT="6558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5 577,21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42,83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2 130,10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46,92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38,19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4 504,53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1 700,15</a:t>
                      </a:r>
                      <a:endParaRPr lang="ru-RU" sz="11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46,73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37,74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</a:tr>
              <a:tr h="2460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Культура</a:t>
                      </a:r>
                      <a:endParaRPr lang="ru-RU" sz="105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558" marR="6558" marT="6558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639,16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4,91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249,83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5,50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39,09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428,67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146,94</a:t>
                      </a:r>
                      <a:endParaRPr lang="ru-RU" sz="11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4,04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34,28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</a:tr>
              <a:tr h="2460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Здравоохранение</a:t>
                      </a:r>
                      <a:endParaRPr lang="ru-RU" sz="105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558" marR="6558" marT="6558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514,89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3,95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226,16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4,98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43,92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468,36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146,68</a:t>
                      </a:r>
                      <a:endParaRPr lang="ru-RU" sz="11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4,03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31,32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</a:tr>
              <a:tr h="2460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Социальная</a:t>
                      </a:r>
                      <a:r>
                        <a:rPr lang="ru-RU" sz="1050" b="0" i="0" u="none" strike="noStrike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политика</a:t>
                      </a:r>
                      <a:endParaRPr lang="ru-RU" sz="105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558" marR="6558" marT="6558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262,91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2,02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89,89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1,98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34,19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283,66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83,94</a:t>
                      </a:r>
                      <a:endParaRPr lang="ru-RU" sz="11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2,31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29,59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</a:tr>
              <a:tr h="2460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Физическая</a:t>
                      </a:r>
                      <a:r>
                        <a:rPr lang="ru-RU" sz="1050" u="none" strike="noStrike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r>
                        <a:rPr lang="ru-RU" sz="105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культура и спорт</a:t>
                      </a:r>
                      <a:endParaRPr lang="ru-RU" sz="105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558" marR="6558" marT="6558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402,26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3,09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145,93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3,21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36,28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117,73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39,24</a:t>
                      </a:r>
                      <a:endParaRPr lang="ru-RU" sz="11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1,08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33,33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</a:tr>
              <a:tr h="36499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Средства</a:t>
                      </a:r>
                      <a:r>
                        <a:rPr lang="ru-RU" sz="1050" u="none" strike="noStrike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массовой информации</a:t>
                      </a:r>
                      <a:endParaRPr lang="ru-RU" sz="105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558" marR="6558" marT="6558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29,55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0,23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9,07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0,20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30,69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24,74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8,44</a:t>
                      </a:r>
                      <a:endParaRPr lang="ru-RU" sz="11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0,23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34,13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</a:tr>
              <a:tr h="53604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Обслуживание муниципального</a:t>
                      </a:r>
                      <a:r>
                        <a:rPr lang="ru-RU" sz="1050" u="none" strike="noStrike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долга</a:t>
                      </a:r>
                      <a:endParaRPr lang="ru-RU" sz="105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558" marR="6558" marT="6558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226,67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1,74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66,23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1,46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29,22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155,92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108,40</a:t>
                      </a:r>
                      <a:endParaRPr lang="ru-RU" sz="11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2,98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69,52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</a:tr>
              <a:tr h="19853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Расходы Итого</a:t>
                      </a:r>
                      <a:endParaRPr lang="ru-RU" sz="105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558" marR="6558" marT="6558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13 020,77</a:t>
                      </a:r>
                      <a:endParaRPr lang="ru-RU" sz="11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100,0</a:t>
                      </a:r>
                      <a:endParaRPr lang="ru-RU" sz="11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4 540,02</a:t>
                      </a:r>
                      <a:endParaRPr lang="ru-RU" sz="11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100,0</a:t>
                      </a:r>
                      <a:endParaRPr lang="ru-RU" sz="11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34,87</a:t>
                      </a:r>
                      <a:endParaRPr lang="ru-RU" sz="11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9 797,83</a:t>
                      </a:r>
                      <a:endParaRPr lang="ru-RU" sz="11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3 638,00</a:t>
                      </a:r>
                      <a:endParaRPr lang="ru-RU" sz="11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100,0</a:t>
                      </a:r>
                      <a:endParaRPr lang="ru-RU" sz="11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37,13</a:t>
                      </a:r>
                      <a:endParaRPr lang="ru-RU" sz="11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67544" y="548680"/>
            <a:ext cx="82565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Показатели исполнения расходной части бюджета города Сочи в сравнении с аналогичным периодом прошлого года</a:t>
            </a:r>
            <a:endParaRPr lang="ru-RU" b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8262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>
                <a:lumMod val="8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8312231"/>
              </p:ext>
            </p:extLst>
          </p:nvPr>
        </p:nvGraphicFramePr>
        <p:xfrm>
          <a:off x="343926" y="1628800"/>
          <a:ext cx="8280920" cy="50603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6105"/>
                <a:gridCol w="3384376"/>
                <a:gridCol w="1368152"/>
                <a:gridCol w="1368152"/>
                <a:gridCol w="1224135"/>
              </a:tblGrid>
              <a:tr h="72008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код</a:t>
                      </a:r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Наименование муниципальной программы/подпрограммы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Плановые назначения                   </a:t>
                      </a:r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2017 </a:t>
                      </a:r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года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Исполнение по состоянию на </a:t>
                      </a:r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01.06.2017г</a:t>
                      </a:r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.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% исполнения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0100000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Муниципальная программа города Сочи "Развитие отрасли "Образование" города Сочи"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4 908 751,70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2 029 014,72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41,33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37579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0200000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Муниципальная программа города Сочи "Дети Сочи" </a:t>
                      </a:r>
                    </a:p>
                  </a:txBody>
                  <a:tcPr marL="7620" marR="7620" marT="7620" marB="0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26 835,90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1 696,74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6,32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49984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0300000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Муниципальная программа города Сочи "Развитие отрасли "Культура" города Сочи"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856 399,40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328 755,10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38,39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49250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0400000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Муниципальная программа  города Сочи "Молодежь Сочи"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32 137,20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8 620,48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26,82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51079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0500000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Муниципальная программа города Сочи "Развитие отрасли "Физическая культура и спорт" города Сочи"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372 535,00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145 287,15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39,00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43356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0600000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Муниципальная программа города Сочи "Доступная среда"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2 420,00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0,00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0,00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59803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0700000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Муниципальная программа города Сочи "Меры по профилактике наркомании, вредных зависимостей и пропаганде здорового образа жизни в городе Сочи"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7 299,80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1 463,20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20,04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72008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0800000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Муниципальная программа города Сочи "Развитие санаторно-курортного и туристского комплекса в муниципальном образовании город-курорт Сочи"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38 723,30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11 659,47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30,11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67544" y="836712"/>
            <a:ext cx="81369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/>
              <a:t>Информация о расходовании бюджетных средств в рамках муниципальных программ города Сочи по состоянию на </a:t>
            </a:r>
            <a:r>
              <a:rPr lang="ru-RU" sz="1400" b="1" dirty="0" smtClean="0"/>
              <a:t>01.06.2017 </a:t>
            </a:r>
            <a:r>
              <a:rPr lang="ru-RU" sz="1400" b="1" dirty="0"/>
              <a:t>года</a:t>
            </a:r>
            <a:r>
              <a:rPr lang="ru-RU" sz="1400" dirty="0"/>
              <a:t>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703840" y="1359932"/>
            <a:ext cx="144016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/>
              <a:t>В </a:t>
            </a:r>
            <a:r>
              <a:rPr lang="ru-RU" sz="1100" dirty="0" err="1" smtClean="0"/>
              <a:t>тыс.рублей</a:t>
            </a:r>
            <a:endParaRPr lang="ru-RU" sz="1100" dirty="0"/>
          </a:p>
        </p:txBody>
      </p:sp>
    </p:spTree>
    <p:extLst>
      <p:ext uri="{BB962C8B-B14F-4D97-AF65-F5344CB8AC3E}">
        <p14:creationId xmlns:p14="http://schemas.microsoft.com/office/powerpoint/2010/main" val="248366005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379FDC98-7AF7-4E72-BB26-8372763C822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0</TotalTime>
  <Words>1330</Words>
  <Application>Microsoft Office PowerPoint</Application>
  <PresentationFormat>Экран (4:3)</PresentationFormat>
  <Paragraphs>466</Paragraphs>
  <Slides>12</Slides>
  <Notes>7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22" baseType="lpstr">
      <vt:lpstr>Arial Unicode MS</vt:lpstr>
      <vt:lpstr>Albertus MT</vt:lpstr>
      <vt:lpstr>Albertus MT Lt</vt:lpstr>
      <vt:lpstr>Antique Olive</vt:lpstr>
      <vt:lpstr>Arial</vt:lpstr>
      <vt:lpstr>Calibri</vt:lpstr>
      <vt:lpstr>Georgia</vt:lpstr>
      <vt:lpstr>Trebuchet MS</vt:lpstr>
      <vt:lpstr>Wingdings 2</vt:lpstr>
      <vt:lpstr>Городская</vt:lpstr>
      <vt:lpstr>Презентация PowerPoint</vt:lpstr>
      <vt:lpstr>Презентация PowerPoint</vt:lpstr>
      <vt:lpstr>Структура доходной части бюджета города Сочи на 01.06.2017 год (тыс. руб.)</vt:lpstr>
      <vt:lpstr>Презентация PowerPoint</vt:lpstr>
      <vt:lpstr>Динамика поступления доходов в бюджет города Сочи  за январь-май 2015-2017 г.г.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2013-09-23T05:31:03Z</dcterms:created>
  <dcterms:modified xsi:type="dcterms:W3CDTF">2017-11-08T08:52:28Z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TC100819229990</vt:lpwstr>
  </property>
</Properties>
</file>