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9" r:id="rId3"/>
    <p:sldId id="270" r:id="rId4"/>
    <p:sldId id="258" r:id="rId5"/>
    <p:sldId id="263" r:id="rId6"/>
    <p:sldId id="259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61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48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3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584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39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48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67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19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54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6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7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3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32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2C420D6-618C-4C89-8739-CFC08E12BB3C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BFA221-DD6B-479A-8B58-77AFBAC12E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691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503" y="1819173"/>
            <a:ext cx="1219199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9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6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16400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4400" dirty="0" smtClean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16400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gradFill>
                  <a:gsLst>
                    <a:gs pos="10000">
                      <a:schemeClr val="bg2">
                        <a:tint val="97000"/>
                        <a:hueMod val="92000"/>
                        <a:satMod val="169000"/>
                        <a:lumMod val="0"/>
                      </a:schemeClr>
                    </a:gs>
                    <a:gs pos="100000">
                      <a:schemeClr val="bg2">
                        <a:shade val="96000"/>
                        <a:satMod val="120000"/>
                        <a:lumMod val="90000"/>
                      </a:schemeClr>
                    </a:gs>
                  </a:gsLst>
                  <a:lin ang="612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от 25 октября 2017 года</a:t>
            </a:r>
            <a:endParaRPr lang="ru-RU" sz="4000" b="1" dirty="0">
              <a:gradFill>
                <a:gsLst>
                  <a:gs pos="10000">
                    <a:schemeClr val="bg2">
                      <a:tint val="97000"/>
                      <a:hueMod val="92000"/>
                      <a:satMod val="169000"/>
                      <a:lumMod val="0"/>
                    </a:schemeClr>
                  </a:gs>
                  <a:gs pos="100000">
                    <a:schemeClr val="bg2">
                      <a:shade val="96000"/>
                      <a:satMod val="120000"/>
                      <a:lumMod val="90000"/>
                    </a:schemeClr>
                  </a:gs>
                </a:gsLst>
                <a:lin ang="612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45179" y="5621153"/>
            <a:ext cx="528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по финансам и бюджету администрации города Сочи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1443789" y="0"/>
            <a:ext cx="2165685" cy="1819173"/>
          </a:xfrm>
          <a:prstGeom prst="line">
            <a:avLst/>
          </a:prstGeom>
          <a:ln w="25400"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904775" y="0"/>
            <a:ext cx="2926080" cy="2473693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695074" y="0"/>
            <a:ext cx="1443789" cy="1260909"/>
          </a:xfrm>
          <a:prstGeom prst="line">
            <a:avLst/>
          </a:prstGeom>
          <a:ln w="19050">
            <a:solidFill>
              <a:schemeClr val="bg2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367816" y="0"/>
            <a:ext cx="1925051" cy="1703672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81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599" y="94344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52609" y="489300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00423"/>
              </p:ext>
            </p:extLst>
          </p:nvPr>
        </p:nvGraphicFramePr>
        <p:xfrm>
          <a:off x="637901" y="827854"/>
          <a:ext cx="11029406" cy="5748206"/>
        </p:xfrm>
        <a:graphic>
          <a:graphicData uri="http://schemas.openxmlformats.org/drawingml/2006/table">
            <a:tbl>
              <a:tblPr/>
              <a:tblGrid>
                <a:gridCol w="7601000"/>
                <a:gridCol w="1161442"/>
                <a:gridCol w="1152840"/>
                <a:gridCol w="1114124"/>
              </a:tblGrid>
              <a:tr h="4203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537 098,0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536 428,0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-670,0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55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Озеленение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175 640,6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175 195,6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 захоронения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10 048,3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исполнительно-распорядительного органа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816 483,1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824 763,7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8 280,6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9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функционирования местной администрации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614 467,1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621 347,7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6 880,6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56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Непрограммные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в рамках реализации отдельных функций местной администрации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199 980,2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201 380,2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57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Управление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финансами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6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(муниципального) долга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департамента по финансам и бюджету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353 793,4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356 070,4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2 277,0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Финансовое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непредвиденных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245 679,3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254 641,8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8 962,5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Формирование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резервного фонда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29 407,5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-6 685,5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0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функций управления финансового контроля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13 475,7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12 375,7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11 720,8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10 620,8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13 851 357,9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13 937 733,7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86 375,8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86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31838" y="1449758"/>
            <a:ext cx="174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640" y="367888"/>
            <a:ext cx="10633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Решением Городского Собрания Сочи от 25.10.2017 г. № 178 «О внесении изменений в решение Городского Собрания Сочи от 21.12.2016 г. № 187 «О бюджете города Сочи на 2017 год и на плановый период 2018 и 2019 годов», внесены следующие изменения: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18774"/>
              </p:ext>
            </p:extLst>
          </p:nvPr>
        </p:nvGraphicFramePr>
        <p:xfrm>
          <a:off x="1456492" y="1819090"/>
          <a:ext cx="9235459" cy="4626789"/>
        </p:xfrm>
        <a:graphic>
          <a:graphicData uri="http://schemas.openxmlformats.org/drawingml/2006/table">
            <a:tbl>
              <a:tblPr/>
              <a:tblGrid>
                <a:gridCol w="4905391"/>
                <a:gridCol w="1392889"/>
                <a:gridCol w="1392889"/>
                <a:gridCol w="1544290"/>
              </a:tblGrid>
              <a:tr h="88927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Доходы всего 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13 045 242,8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098 912,8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53 670,0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7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и неналоговые 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112 321,8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165 991,8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53 670,0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851 357,9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937 733,7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86 375,8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Дефицит (-)  Профицит (+)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-806 115,1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-838 820,9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-32 705,8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11637" y="1070041"/>
            <a:ext cx="1376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951121"/>
              </p:ext>
            </p:extLst>
          </p:nvPr>
        </p:nvGraphicFramePr>
        <p:xfrm>
          <a:off x="1148843" y="1439373"/>
          <a:ext cx="10391160" cy="4508581"/>
        </p:xfrm>
        <a:graphic>
          <a:graphicData uri="http://schemas.openxmlformats.org/drawingml/2006/table">
            <a:tbl>
              <a:tblPr/>
              <a:tblGrid>
                <a:gridCol w="5519240"/>
                <a:gridCol w="1567191"/>
                <a:gridCol w="1567191"/>
                <a:gridCol w="1737538"/>
              </a:tblGrid>
              <a:tr h="548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Налоговые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неналоговые доходы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6 932 921,0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Безвозмездные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поступления: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6 112 321,8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165 991,8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53 670,0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5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Субсидии бюджетам городских округов на реализацию федеральных целевых программ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394 046,3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393 873,0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7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бюджетам городских округов на выполнение передаваемых полномочий субъектов Российской Федерации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3 331 049,5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381 458,6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50 409,1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3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Субвенции бюджетам городских округов на содержание ребенка в семье опекуна и приемной семье, а также вознаграждение, причитающееся приемному родителю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75 636,7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79 136,7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83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Возврат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остатков субсидий, субвенций и иных межбюджетных трансфертов, имеющих целевое назначение, прошлых лет из бюджетов городских округов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-10 973,4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-11 039,2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-65,8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25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ВСЕГО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ДОХОДОВ</a:t>
                      </a: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13 045 242,8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098 912,8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53 670,0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82" marR="7282" marT="72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0019" y="320994"/>
            <a:ext cx="10249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города Сочи</a:t>
            </a:r>
            <a:endParaRPr lang="ru-RU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5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  <a:alpha val="1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2451" y="0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48761" y="632261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374356"/>
              </p:ext>
            </p:extLst>
          </p:nvPr>
        </p:nvGraphicFramePr>
        <p:xfrm>
          <a:off x="984067" y="970815"/>
          <a:ext cx="10528661" cy="5416711"/>
        </p:xfrm>
        <a:graphic>
          <a:graphicData uri="http://schemas.openxmlformats.org/drawingml/2006/table">
            <a:tbl>
              <a:tblPr/>
              <a:tblGrid>
                <a:gridCol w="5682098"/>
                <a:gridCol w="1559034"/>
                <a:gridCol w="1559034"/>
                <a:gridCol w="1728495"/>
              </a:tblGrid>
              <a:tr h="474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Общегосударственные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1 425 809,2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437 696,8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11 887,6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2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Функционирование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625 804,5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632 685,1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6 880,6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1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107 831,4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106 731,4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фонды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29 407,5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22 722,0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-6 685,5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610 571,9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623 364,4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12 792,5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20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безопасность и правоохранительная деятельность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222 425,7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238 866,6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16 440,9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2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Защита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221 165,7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237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606,6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16 440,9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Национальная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экономика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2 388 273,8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386 208,4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-2 065,4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Дорожное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 (дорожные фонды)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1 203 777,9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206 152,9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91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в области национальной экономики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470 175,4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465 735,0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-4 440,4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Жилищно-коммунальное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1 905 439,6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933 112,2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27 672,6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Жилищное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276 817,6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279 867,6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3 050,0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30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Коммунальное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хозяйство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493 019,5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512 612,1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19 592,6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5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6781" y="160582"/>
            <a:ext cx="9711891" cy="830997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по разделам и подразделам классификации расходов бюджета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3089" y="935505"/>
            <a:ext cx="1511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45077"/>
              </p:ext>
            </p:extLst>
          </p:nvPr>
        </p:nvGraphicFramePr>
        <p:xfrm>
          <a:off x="1010420" y="1352437"/>
          <a:ext cx="10424612" cy="5057072"/>
        </p:xfrm>
        <a:graphic>
          <a:graphicData uri="http://schemas.openxmlformats.org/drawingml/2006/table">
            <a:tbl>
              <a:tblPr/>
              <a:tblGrid>
                <a:gridCol w="5537005"/>
                <a:gridCol w="1572237"/>
                <a:gridCol w="1572237"/>
                <a:gridCol w="1743133"/>
              </a:tblGrid>
              <a:tr h="2464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Благоустройство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792 257,8</a:t>
                      </a: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797 287,8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5 030,0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59" marR="5259" marT="52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Образование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5 787 242,7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839 225,7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51 983,0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Общее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2 973 774,8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023 319,3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49 544,5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 детей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661 771,4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664 209,9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2 438,5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03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кинематография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684 048,1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688 343,6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4 295,5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3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Культура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585 256,0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586 756,0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98 792,1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101 587,6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2 795,5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085" marR="6085" marT="6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политика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264 974,9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265 961,6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986,7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населения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63 723,0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61 209,7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-2 513,3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94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Охрана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семьи и детства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123 519,3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127 019,3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9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 и 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413 433,9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417 608,8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Физическая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348 455,5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352 570,4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4 114,9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Другие вопросы в области физической культуры и спорта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31 889,1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31 949,1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162 973,4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-29 000,0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Обслуживание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государственного внутреннего и муниципального долга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191 973,4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162 973,4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-29 000,0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13 851 357,9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937 733,7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86 375,8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70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3000">
              <a:schemeClr val="tx2">
                <a:lumMod val="40000"/>
                <a:lumOff val="60000"/>
              </a:schemeClr>
            </a:gs>
            <a:gs pos="2186">
              <a:schemeClr val="tx2">
                <a:lumMod val="20000"/>
                <a:lumOff val="80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7" y="13687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64836" y="518187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159251"/>
              </p:ext>
            </p:extLst>
          </p:nvPr>
        </p:nvGraphicFramePr>
        <p:xfrm>
          <a:off x="820968" y="843102"/>
          <a:ext cx="10731568" cy="5788471"/>
        </p:xfrm>
        <a:graphic>
          <a:graphicData uri="http://schemas.openxmlformats.org/drawingml/2006/table">
            <a:tbl>
              <a:tblPr/>
              <a:tblGrid>
                <a:gridCol w="7112541"/>
                <a:gridCol w="1280160"/>
                <a:gridCol w="1227908"/>
                <a:gridCol w="1110959"/>
              </a:tblGrid>
              <a:tr h="4893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3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"Образование"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5 112 390,2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5 182 754,1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70 363,9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134 535,3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154 620,1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20 084,8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субсидий бюджетным, автономным учреждениям и иным некоммерческим организациям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66 757,8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67 002,8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4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государственных полномочий по финансовому обеспечению государственных гарантий реализации прав на получение общедоступного и бесплатного образования в муниципальных дошкольных и общеобразовательных организациях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2 799 289,3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2 848 688,8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49 399,5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предоставлению социальной поддержки отдельным категориям работников муниципальных физкультурно-спортивных организаций, осуществляющих подготовку спортивного резерва, и муниципальных образовательных организаций дополнительного образования детей Краснодарского края отраслей "Образование" и "Физическая культура и спорт"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8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"Культура"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893 471,7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879 386,3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-14 085,4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465 126,6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453 759,2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-11 367,4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Приобретение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учреждениями движимого имущества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3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учреждениями капитального ремонта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-134,3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6744" y="0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03875" y="359173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894056"/>
              </p:ext>
            </p:extLst>
          </p:nvPr>
        </p:nvGraphicFramePr>
        <p:xfrm>
          <a:off x="848741" y="642703"/>
          <a:ext cx="10676017" cy="5962888"/>
        </p:xfrm>
        <a:graphic>
          <a:graphicData uri="http://schemas.openxmlformats.org/drawingml/2006/table">
            <a:tbl>
              <a:tblPr/>
              <a:tblGrid>
                <a:gridCol w="7346025"/>
                <a:gridCol w="1045028"/>
                <a:gridCol w="1201783"/>
                <a:gridCol w="1083181"/>
              </a:tblGrid>
              <a:tr h="4408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 муниципальной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62 173,1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44 744,2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-17 428,9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Поэтапное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повышение уровня средней заработной платы работников муниципальных учреждений Краснодарского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55 362,1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66 688,8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11 326,7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8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Подготовка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организация, проведение и оформление официальных городских культурно-массовых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66 375,5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69 171,0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2 795,5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отрасли "Физическая культура и спорт" города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380 704,5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384 879,5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обеспечение деятельности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310 012,0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313 812,0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предоставлению социальной поддержки отдельным категориям работников муниципальных физкультурно-спортивных организаций, осуществляющих подготовку спортивного резерва, и муниципальных образовательных организаций дополнительного образования детей Краснодарского края отраслей "Образование" и "Физическая культура и спорт"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1 608,0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"Доступная среда"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7 320,0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уровня доступности приоритетных объектов и услуг в приоритетных сферах жизнедеятельности инвалидов и других маломобильных групп населения в городе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7 320,0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9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468 317,6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468 144,3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47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подпрограммы "Обеспечение жильем молодых семей" федеральной целевой программы "Жилище" на 2015 - 2020 годы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175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7767" y="82425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22280" y="513312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560622"/>
              </p:ext>
            </p:extLst>
          </p:nvPr>
        </p:nvGraphicFramePr>
        <p:xfrm>
          <a:off x="535578" y="851866"/>
          <a:ext cx="11164389" cy="5645572"/>
        </p:xfrm>
        <a:graphic>
          <a:graphicData uri="http://schemas.openxmlformats.org/drawingml/2006/table">
            <a:tbl>
              <a:tblPr/>
              <a:tblGrid>
                <a:gridCol w="7206342"/>
                <a:gridCol w="1358537"/>
                <a:gridCol w="1349829"/>
                <a:gridCol w="1249681"/>
              </a:tblGrid>
              <a:tr h="278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42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662 333,8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685 019,9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22 686,1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 муниципального жилищного фонда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31 231,0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31 581,0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Содержание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жилищного фонда, находящегося в муниципальной собственности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5 014,5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2 714,5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-2 300,0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7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Взносы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проведение капитального ремонта многоквартирных домов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14 979,4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19 979,4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88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области коммунального хозяйства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24 085,0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43 721,1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19 636,1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5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954 720,1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957 095,1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Капитальный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ремонт и содержание автомобильных дорог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354 003,5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356 378,5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1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325 189,7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341 630,6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16 440,9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65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Резервный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фонд администрации города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65 944,9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72 630,4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6 685,5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7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 муниципальных учреждений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146 242,4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155 997,8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9 755,4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"Постолимпийское использование олимпийских объектов и развитие Имеретинской низменности города-курорта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662 021,7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662 778,2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Постолимпийское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использование олимпийских объектов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68 475,2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69 231,7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68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"Управление муниципальным имуществом города-курорта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61 773,7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64 703,7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87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5424" y="88744"/>
            <a:ext cx="88000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города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 программ</a:t>
            </a:r>
            <a:endParaRPr lang="ru-RU" sz="2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05434" y="342835"/>
            <a:ext cx="1376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771847"/>
              </p:ext>
            </p:extLst>
          </p:nvPr>
        </p:nvGraphicFramePr>
        <p:xfrm>
          <a:off x="659014" y="681389"/>
          <a:ext cx="11092830" cy="5942235"/>
        </p:xfrm>
        <a:graphic>
          <a:graphicData uri="http://schemas.openxmlformats.org/drawingml/2006/table">
            <a:tbl>
              <a:tblPr/>
              <a:tblGrid>
                <a:gridCol w="7889967"/>
                <a:gridCol w="1053737"/>
                <a:gridCol w="1088571"/>
                <a:gridCol w="1060555"/>
              </a:tblGrid>
              <a:tr h="442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учетом изменений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Изменения</a:t>
                      </a:r>
                    </a:p>
                  </a:txBody>
                  <a:tcPr marL="4350" marR="4350" marT="4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67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выплаты персоналу в целях обеспечения выполнения функций государственными (муниципальными) органами, казенными учреждениями, органами управления государственными внебюджетными фондами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41 570,1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44 500,1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2 930,0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имиджевых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16 027,0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15 527,0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19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участия муниципального образования в выставках и форумах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2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"Социальная поддержка граждан"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209 214,8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210 374,8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1 160,0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7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Социальные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выплаты физическим лицам на оплату первоначального взноса или части процентной ставки по кредитам на ремонт (реконструкцию) и покраску фасадов зданий, строений и сооружений, кровли и других отдельных элементов, расположенных на территории дворовых хозяйств в зоне особого градостроительного и архитектурного контроля (зона международного гостеприимства)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1 050,4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Дополнительная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поддержка и помощь отдельным категориям граждан, проживающих на территории муниципального образования город-курорт Сочи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44 614,3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42 414,3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-2 200,0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08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отдельных государственных полномочий по выплате ежемесячного вознаграждения, причитающегося приемным родителям за оказание услуг по воспитанию приемных детей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16 867,4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20 367,4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31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Муниципальная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80 875,7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76 435,2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-4 440,5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540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Разработка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градостроительной и землеустроительной документации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38 392,1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33 951,6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-4 440,5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501914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2939</TotalTime>
  <Words>1801</Words>
  <Application>Microsoft Office PowerPoint</Application>
  <PresentationFormat>Широкоэкранный</PresentationFormat>
  <Paragraphs>443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Зюзько</dc:creator>
  <cp:lastModifiedBy>Елена Зюзько</cp:lastModifiedBy>
  <cp:revision>124</cp:revision>
  <cp:lastPrinted>2017-11-09T11:57:31Z</cp:lastPrinted>
  <dcterms:created xsi:type="dcterms:W3CDTF">2017-06-14T12:54:59Z</dcterms:created>
  <dcterms:modified xsi:type="dcterms:W3CDTF">2018-01-11T14:50:58Z</dcterms:modified>
</cp:coreProperties>
</file>