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3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8" r:id="rId4"/>
    <p:sldId id="271" r:id="rId5"/>
    <p:sldId id="282" r:id="rId6"/>
    <p:sldId id="272" r:id="rId7"/>
    <p:sldId id="280" r:id="rId8"/>
    <p:sldId id="261" r:id="rId9"/>
    <p:sldId id="270" r:id="rId10"/>
    <p:sldId id="273" r:id="rId11"/>
    <p:sldId id="276" r:id="rId12"/>
    <p:sldId id="277" r:id="rId13"/>
    <p:sldId id="278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C78"/>
    <a:srgbClr val="F9966F"/>
    <a:srgbClr val="A6DF89"/>
    <a:srgbClr val="1783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28" autoAdjust="0"/>
  </p:normalViewPr>
  <p:slideViewPr>
    <p:cSldViewPr>
      <p:cViewPr varScale="1">
        <p:scale>
          <a:sx n="110" d="100"/>
          <a:sy n="110" d="100"/>
        </p:scale>
        <p:origin x="160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1.5687275201710926E-3"/>
                  <c:y val="-7.71658168279626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2388138012676488E-3"/>
                  <c:y val="-0.123373750955776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9565575813705114E-2"/>
                  <c:y val="0.117548417822856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829493535530297E-3"/>
                  <c:y val="0.114019448009527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8580246913580277E-4"/>
                  <c:y val="-5.0296576364077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35063672596481E-3"/>
                  <c:y val="-0.118533883705065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5.7845764071157782E-2"/>
                  <c:y val="-6.04074600807058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_р_.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Albertus MT Lt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rgbClr val="C00000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прибыль</c:v>
                </c:pt>
                <c:pt idx="1">
                  <c:v>Налог на доходы физ.лиц</c:v>
                </c:pt>
                <c:pt idx="2">
                  <c:v>Налоги на имущество</c:v>
                </c:pt>
                <c:pt idx="3">
                  <c:v>Налоги на совокупный доход</c:v>
                </c:pt>
                <c:pt idx="4">
                  <c:v>Аренда земли</c:v>
                </c:pt>
                <c:pt idx="5">
                  <c:v>Доходы от сдачи в аренду имущества</c:v>
                </c:pt>
                <c:pt idx="6">
                  <c:v>Прочие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18451.8</c:v>
                </c:pt>
                <c:pt idx="1">
                  <c:v>249940.6</c:v>
                </c:pt>
                <c:pt idx="2">
                  <c:v>129287</c:v>
                </c:pt>
                <c:pt idx="3">
                  <c:v>132089.1</c:v>
                </c:pt>
                <c:pt idx="4">
                  <c:v>124318.1</c:v>
                </c:pt>
                <c:pt idx="5">
                  <c:v>12748.3</c:v>
                </c:pt>
                <c:pt idx="6">
                  <c:v>278442.2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121046801283788"/>
          <c:y val="6.8320788095320703E-2"/>
          <c:w val="0.33983250596429809"/>
          <c:h val="0.863358423809358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830780408894426E-2"/>
          <c:y val="2.8663221726262216E-2"/>
          <c:w val="0.84656474770830858"/>
          <c:h val="0.7559659169814475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01.03.2016г.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1.1569271685387147E-2"/>
                  <c:y val="-3.0611605464344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2">
                        <a:lumMod val="50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прочие налоговые и неналоговые доходы</c:v>
                </c:pt>
                <c:pt idx="1">
                  <c:v>доходы от сдачи в аренду имущества</c:v>
                </c:pt>
                <c:pt idx="2">
                  <c:v>налоги на совокупный доход</c:v>
                </c:pt>
                <c:pt idx="3">
                  <c:v>арендная плата за землю</c:v>
                </c:pt>
                <c:pt idx="4">
                  <c:v>налоги на имущество</c:v>
                </c:pt>
                <c:pt idx="5">
                  <c:v>налог на прибыль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91303.81</c:v>
                </c:pt>
                <c:pt idx="1">
                  <c:v>9481.5300000000007</c:v>
                </c:pt>
                <c:pt idx="2">
                  <c:v>121969.5</c:v>
                </c:pt>
                <c:pt idx="3">
                  <c:v>117541.46</c:v>
                </c:pt>
                <c:pt idx="4">
                  <c:v>187605.73</c:v>
                </c:pt>
                <c:pt idx="5">
                  <c:v>-29599.63</c:v>
                </c:pt>
                <c:pt idx="6">
                  <c:v>220483.7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01.03.2017г.</c:v>
                </c:pt>
              </c:strCache>
            </c:strRef>
          </c:tx>
          <c:invertIfNegative val="0"/>
          <c:dLbls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2">
                        <a:lumMod val="50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прочие налоговые и неналоговые доходы</c:v>
                </c:pt>
                <c:pt idx="1">
                  <c:v>доходы от сдачи в аренду имущества</c:v>
                </c:pt>
                <c:pt idx="2">
                  <c:v>налоги на совокупный доход</c:v>
                </c:pt>
                <c:pt idx="3">
                  <c:v>арендная плата за землю</c:v>
                </c:pt>
                <c:pt idx="4">
                  <c:v>налоги на имущество</c:v>
                </c:pt>
                <c:pt idx="5">
                  <c:v>налог на прибыль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278442.25</c:v>
                </c:pt>
                <c:pt idx="1">
                  <c:v>12748.3</c:v>
                </c:pt>
                <c:pt idx="2">
                  <c:v>132089.1</c:v>
                </c:pt>
                <c:pt idx="3">
                  <c:v>124318.1</c:v>
                </c:pt>
                <c:pt idx="4">
                  <c:v>129286.95</c:v>
                </c:pt>
                <c:pt idx="5">
                  <c:v>18451.8</c:v>
                </c:pt>
                <c:pt idx="6">
                  <c:v>249940.6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34"/>
        <c:overlap val="-45"/>
        <c:axId val="224728776"/>
        <c:axId val="224729952"/>
      </c:barChart>
      <c:catAx>
        <c:axId val="2247287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accent1">
                    <a:lumMod val="50000"/>
                  </a:schemeClr>
                </a:solidFill>
                <a:latin typeface="Antique Olive" pitchFamily="34" charset="0"/>
              </a:defRPr>
            </a:pPr>
            <a:endParaRPr lang="ru-RU"/>
          </a:p>
        </c:txPr>
        <c:crossAx val="224729952"/>
        <c:crosses val="autoZero"/>
        <c:auto val="1"/>
        <c:lblAlgn val="ctr"/>
        <c:lblOffset val="100"/>
        <c:noMultiLvlLbl val="0"/>
      </c:catAx>
      <c:valAx>
        <c:axId val="224729952"/>
        <c:scaling>
          <c:orientation val="minMax"/>
        </c:scaling>
        <c:delete val="0"/>
        <c:axPos val="b"/>
        <c:majorGridlines>
          <c:spPr>
            <a:ln w="28575"/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ru-RU"/>
          </a:p>
        </c:txPr>
        <c:crossAx val="224728776"/>
        <c:crosses val="autoZero"/>
        <c:crossBetween val="between"/>
      </c:valAx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71217064075966252"/>
          <c:y val="0.17552758683852809"/>
          <c:w val="0.23702053938451267"/>
          <c:h val="0.13649001706402394"/>
        </c:manualLayout>
      </c:layout>
      <c:overlay val="0"/>
      <c:txPr>
        <a:bodyPr/>
        <a:lstStyle/>
        <a:p>
          <a:pPr>
            <a:defRPr sz="1400">
              <a:solidFill>
                <a:schemeClr val="tx2">
                  <a:lumMod val="50000"/>
                </a:schemeClr>
              </a:solidFill>
              <a:latin typeface="+mj-lt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pattFill prst="pct60">
          <a:fgClr>
            <a:schemeClr val="accent1"/>
          </a:fgClr>
          <a:bgClr>
            <a:schemeClr val="bg1"/>
          </a:bgClr>
        </a:pattFill>
      </c:spPr>
    </c:sideWall>
    <c:backWall>
      <c:thickness val="0"/>
      <c:spPr>
        <a:pattFill prst="pct60">
          <a:fgClr>
            <a:schemeClr val="accent1"/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7722197533607376"/>
          <c:y val="7.0512443172556213E-2"/>
          <c:w val="0.62330736399659292"/>
          <c:h val="0.8225736785052766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2334370255156897E-2"/>
                  <c:y val="5.7506656282262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     Налоговые доходы (млн.руб.)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532.9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348720512535646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     Налоговые доходы (млн.руб.)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522.9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467350849905555E-2"/>
                  <c:y val="2.0036541631196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     Налоговые доходы (млн.руб.)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556.9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4730736"/>
        <c:axId val="77527704"/>
        <c:axId val="179780576"/>
      </c:bar3DChart>
      <c:catAx>
        <c:axId val="2247307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77527704"/>
        <c:crosses val="autoZero"/>
        <c:auto val="1"/>
        <c:lblAlgn val="ctr"/>
        <c:lblOffset val="100"/>
        <c:noMultiLvlLbl val="0"/>
      </c:catAx>
      <c:valAx>
        <c:axId val="77527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224730736"/>
        <c:crosses val="autoZero"/>
        <c:crossBetween val="between"/>
      </c:valAx>
      <c:serAx>
        <c:axId val="179780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77527704"/>
        <c:crosses val="autoZero"/>
      </c:serAx>
    </c:plotArea>
    <c:legend>
      <c:legendPos val="r"/>
      <c:layout>
        <c:manualLayout>
          <c:xMode val="edge"/>
          <c:yMode val="edge"/>
          <c:x val="0.77956037292152724"/>
          <c:y val="0.29479247794823499"/>
          <c:w val="0.20056950370894641"/>
          <c:h val="0.2263937440002898"/>
        </c:manualLayout>
      </c:layout>
      <c:overlay val="0"/>
      <c:spPr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pattFill prst="pct70">
          <a:fgClr>
            <a:schemeClr val="accent1"/>
          </a:fgClr>
          <a:bgClr>
            <a:schemeClr val="bg1"/>
          </a:bgClr>
        </a:pattFill>
      </c:spPr>
    </c:sideWall>
    <c:backWall>
      <c:thickness val="0"/>
      <c:spPr>
        <a:pattFill prst="pct70">
          <a:fgClr>
            <a:schemeClr val="accent1"/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8557017711133261"/>
          <c:y val="2.8864491727281703E-2"/>
          <c:w val="0.56371659367864602"/>
          <c:h val="0.8567596652999384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132.1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196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1803219781135436E-2"/>
                  <c:y val="4.44796234292038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800" b="0" baseline="0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atin typeface="Georgia" panose="02040502050405020303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388.4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4593288"/>
        <c:axId val="224593680"/>
        <c:axId val="179782272"/>
      </c:bar3DChart>
      <c:catAx>
        <c:axId val="224593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224593680"/>
        <c:crosses val="autoZero"/>
        <c:auto val="1"/>
        <c:lblAlgn val="ctr"/>
        <c:lblOffset val="100"/>
        <c:noMultiLvlLbl val="0"/>
      </c:catAx>
      <c:valAx>
        <c:axId val="224593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224593288"/>
        <c:crosses val="autoZero"/>
        <c:crossBetween val="between"/>
      </c:valAx>
      <c:serAx>
        <c:axId val="1797822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224593680"/>
        <c:crosses val="autoZero"/>
      </c:serAx>
    </c:plotArea>
    <c:legend>
      <c:legendPos val="r"/>
      <c:layout>
        <c:manualLayout>
          <c:xMode val="edge"/>
          <c:yMode val="edge"/>
          <c:x val="0.78054326429007892"/>
          <c:y val="0.28837108847825982"/>
          <c:w val="0.20275763630429955"/>
          <c:h val="0.23347809641221057"/>
        </c:manualLayout>
      </c:layout>
      <c:overlay val="0"/>
      <c:spPr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092323075213893E-3"/>
          <c:y val="0.11762555693853986"/>
          <c:w val="0.65129204099732796"/>
          <c:h val="0.873653860151147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2.1599914824278789E-2"/>
                  <c:y val="-0.1171174284854979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3267993371106914E-2"/>
                  <c:y val="-0.1393702503150625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1078769025663808E-2"/>
                  <c:y val="-0.1272648910247577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7408922156797392E-2"/>
                  <c:y val="0.10867952063802612"/>
                </c:manualLayout>
              </c:layout>
              <c:numFmt formatCode="_-* #,##0.0_р_._-;\-* #,##0.0_р_._-;_-* &quot;-&quot;?_р_._-;_-@_-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>
                      <a:solidFill>
                        <a:srgbClr val="002060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1068191497241048"/>
                  <c:y val="0.1345965894967558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002049540791764"/>
                  <c:y val="1.972751497262275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8495606969595991E-2"/>
                  <c:y val="-6.29099646736281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6542259193422951E-2"/>
                  <c:y val="-5.396049507275622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0408195385697917E-2"/>
                  <c:y val="-0.1190277168049065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6434285079435618E-2"/>
                  <c:y val="-0.1171515326023913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3.4312564807613966E-2"/>
                  <c:y val="-0.1193803167517133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    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931169684849825E-2"/>
                      <c:h val="5.7832113443568207E-2"/>
                    </c:manualLayout>
                  </c15:layout>
                </c:ext>
              </c:extLst>
            </c:dLbl>
            <c:dLbl>
              <c:idx val="11"/>
              <c:layout>
                <c:manualLayout>
                  <c:x val="7.6472058660148876E-2"/>
                  <c:y val="-4.745027093317564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2">
                        <a:lumMod val="25000"/>
                      </a:schemeClr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гос. и мун. долга</c:v>
                </c:pt>
              </c:strCache>
            </c:strRef>
          </c:cat>
          <c:val>
            <c:numRef>
              <c:f>Лист1!$B$2:$B$13</c:f>
              <c:numCache>
                <c:formatCode>#\ ##0.0</c:formatCode>
                <c:ptCount val="12"/>
                <c:pt idx="0">
                  <c:v>124814.65</c:v>
                </c:pt>
                <c:pt idx="1">
                  <c:v>10530.93</c:v>
                </c:pt>
                <c:pt idx="2">
                  <c:v>251344.23</c:v>
                </c:pt>
                <c:pt idx="3">
                  <c:v>30927.14</c:v>
                </c:pt>
                <c:pt idx="4">
                  <c:v>229.23</c:v>
                </c:pt>
                <c:pt idx="5">
                  <c:v>613524.79</c:v>
                </c:pt>
                <c:pt idx="6">
                  <c:v>70817.64</c:v>
                </c:pt>
                <c:pt idx="7">
                  <c:v>34946.33</c:v>
                </c:pt>
                <c:pt idx="8">
                  <c:v>26472.84</c:v>
                </c:pt>
                <c:pt idx="9">
                  <c:v>54518.28</c:v>
                </c:pt>
                <c:pt idx="10">
                  <c:v>0</c:v>
                </c:pt>
                <c:pt idx="11">
                  <c:v>26381.53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216934229530068"/>
          <c:y val="1.4822702080625784E-3"/>
          <c:w val="0.31195168521765143"/>
          <c:h val="0.96944912009089657"/>
        </c:manualLayout>
      </c:layout>
      <c:overlay val="0"/>
      <c:spPr>
        <a:solidFill>
          <a:schemeClr val="bg2">
            <a:lumMod val="90000"/>
          </a:schemeClr>
        </a:solidFill>
        <a:effectLst>
          <a:outerShdw blurRad="50800" dist="38100" dir="13500000" algn="br" rotWithShape="0">
            <a:schemeClr val="accent1">
              <a:lumMod val="50000"/>
              <a:alpha val="40000"/>
            </a:schemeClr>
          </a:outerShdw>
        </a:effectLst>
      </c:spPr>
      <c:txPr>
        <a:bodyPr/>
        <a:lstStyle/>
        <a:p>
          <a:pPr>
            <a:defRPr sz="1200">
              <a:solidFill>
                <a:schemeClr val="tx2">
                  <a:lumMod val="50000"/>
                </a:schemeClr>
              </a:solidFill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BEF7A24B-554D-4B99-A3CC-7667F56D1027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0672D4C-A99E-49DD-8A16-1D1994231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03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0391B76B-D742-4BD2-BF24-F4C760DB831C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257B995-136A-4A15-87A5-26420C3C1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9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93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18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02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58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34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3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12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30E2307-1E40-4E12-8716-25BFDA8E7013}" type="datetime1">
              <a:rPr lang="en-US" smtClean="0"/>
              <a:pPr/>
              <a:t>4/12/2017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4/12/2017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4/12/2017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1EFC2E-847F-4CF8-8289-FAA88B334687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51EFC2E-847F-4CF8-8289-FAA88B334687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4/12/2017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4/12/2017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9144000" cy="1752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Основные параметры исполнения бюджета города Сочи  на 01</a:t>
            </a: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марта  2017 года</a:t>
            </a:r>
            <a:endParaRPr lang="en-US" sz="28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15816" y="5877272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Департамент по финансам и бюджету администрации города Сочи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791798"/>
              </p:ext>
            </p:extLst>
          </p:nvPr>
        </p:nvGraphicFramePr>
        <p:xfrm>
          <a:off x="395535" y="1124744"/>
          <a:ext cx="8424937" cy="5472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672408"/>
                <a:gridCol w="1368152"/>
                <a:gridCol w="1368152"/>
                <a:gridCol w="1080120"/>
              </a:tblGrid>
              <a:tr h="885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01.03.20</a:t>
                      </a:r>
                      <a:r>
                        <a:rPr lang="en-US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1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901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0900000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доступным жильем жителей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48 494,2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2 565,0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5,29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778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и развитие объектов жилищно-коммунального хозяйства и благоустройства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282 530,2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7 328,67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2,59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881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"Дорожная деятельность на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339 222,5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10 280,49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3,03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57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"Информационное освещение деятельности органов местного самоуправления муниципального образования 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29 550,0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423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безопасности на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266 305,7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10 530,93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3,95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11318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районных социально ориентированных казачьих обществ Черноморского окружного казачьего общества Кубанского войскового казачьего общества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34 345,4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3 462,32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10,08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582081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01.03.2017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продолжение)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60784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117877"/>
              </p:ext>
            </p:extLst>
          </p:nvPr>
        </p:nvGraphicFramePr>
        <p:xfrm>
          <a:off x="357158" y="1142984"/>
          <a:ext cx="8424936" cy="5939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385"/>
                <a:gridCol w="3443235"/>
                <a:gridCol w="1391946"/>
                <a:gridCol w="1391946"/>
                <a:gridCol w="1245424"/>
              </a:tblGrid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lbertus MT" panose="020E06020303040203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01.03.2017г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"Постолимпийское использование олимпийских объектов и развития Имеретинской низменности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324 661,4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1 991,41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0,61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"Транспортное обслуживание населения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320 926,5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210 889,45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65,71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"Управление муниципальным имуществом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61 863,4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5 771,64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9,33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890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малого и среднего предпринимательства в городе Сочи»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1 000,0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международных, внешнеэкономических, внутренних связей и городских </a:t>
                      </a:r>
                      <a:r>
                        <a:rPr lang="ru-RU" sz="1200" b="0" i="0" u="none" strike="noStrik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имиджевых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мероприятий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14 700,0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1 185,0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8,06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территориального общественного самоуправления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12 336,7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575,0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4,66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"Социальная поддержка граждан"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208 964,8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26 422,44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12,64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0034" y="57148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01.03.2017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продолжение)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30000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448563"/>
              </p:ext>
            </p:extLst>
          </p:nvPr>
        </p:nvGraphicFramePr>
        <p:xfrm>
          <a:off x="395537" y="1124744"/>
          <a:ext cx="8568952" cy="6307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19"/>
                <a:gridCol w="3672408"/>
                <a:gridCol w="1296144"/>
                <a:gridCol w="1368152"/>
                <a:gridCol w="1152129"/>
              </a:tblGrid>
              <a:tr h="1059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lbertus MT" panose="020E06020303040203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01.03.2017г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17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разработки градостроительной и землеустроительной документации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65 875,7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4 320,35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6,56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106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 города Сочи "Развитие инфраструктуры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209 211,5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4 667,5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2,23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17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информационного общества и формирование электронного правительства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193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117,9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17 101,84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8,86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"Благоустройство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437 112,2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20 314,44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4,65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и поддержка сельского хозяйства в городе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3 373,9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122,5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3,63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здравоохранения 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433 394,8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34 996,73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8,08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ntique Olive" panose="020B0603020204030204" pitchFamily="34" charset="0"/>
                          <a:ea typeface="+mn-ea"/>
                          <a:cs typeface="+mn-cs"/>
                        </a:rPr>
                        <a:t>Муниципальная программа города Сочи «Обеспечение участия города Сочи в подготовке и проведении Кубка конфедераций в 2017 году и чемпионата мира по футболу 2018 года в Российской Федерации»</a:t>
                      </a:r>
                    </a:p>
                    <a:p>
                      <a:pPr algn="l" fontAlgn="ctr"/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18 624,4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0158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Итого расходов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9 069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266,4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1 102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854,7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12,16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54868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01.03.2017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окончание)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85579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69904"/>
              </p:ext>
            </p:extLst>
          </p:nvPr>
        </p:nvGraphicFramePr>
        <p:xfrm>
          <a:off x="598280" y="2060848"/>
          <a:ext cx="8064896" cy="183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016224"/>
                <a:gridCol w="1728192"/>
                <a:gridCol w="13681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План 2017 года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Налоговые и неналоговые доходы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6 400 000,0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945 277,1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14,8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Безвозмездные поступления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4 208 782,1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355 604,8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8,4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Всего доходов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10 608 782,1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1 300 881,9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12,3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8280" y="156927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доходы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8280" y="465313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расходы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916873"/>
              </p:ext>
            </p:extLst>
          </p:nvPr>
        </p:nvGraphicFramePr>
        <p:xfrm>
          <a:off x="2123728" y="4590420"/>
          <a:ext cx="6552728" cy="99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1368152"/>
              </a:tblGrid>
              <a:tr h="56677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План 2017 года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287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10 443 924,3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1 244 507,6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11,9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15440" y="764704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Основные параметры исполнения бюджета города Сочи </a:t>
            </a:r>
            <a:endParaRPr lang="ru-RU" b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на 01.03.2017 </a:t>
            </a:r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836712"/>
            <a:ext cx="8568952" cy="106680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Структура доходной части бюджета города Сочи на 01.03.2017 год (тыс. руб.)</a:t>
            </a:r>
            <a:endParaRPr lang="ru-RU" sz="18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6571269"/>
              </p:ext>
            </p:extLst>
          </p:nvPr>
        </p:nvGraphicFramePr>
        <p:xfrm>
          <a:off x="251520" y="1772816"/>
          <a:ext cx="856895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6628778"/>
              </p:ext>
            </p:extLst>
          </p:nvPr>
        </p:nvGraphicFramePr>
        <p:xfrm>
          <a:off x="283136" y="2690232"/>
          <a:ext cx="8753360" cy="414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9768" y="727015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Показатели исполнения доходной части бюджета города Сочи </a:t>
            </a:r>
          </a:p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налоговые и неналоговые доходы (тыс.руб.)</a:t>
            </a:r>
            <a:endParaRPr lang="ru-RU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834401"/>
              </p:ext>
            </p:extLst>
          </p:nvPr>
        </p:nvGraphicFramePr>
        <p:xfrm>
          <a:off x="1403647" y="1556792"/>
          <a:ext cx="6768753" cy="889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67775"/>
                <a:gridCol w="2371454"/>
                <a:gridCol w="19295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Исполнено на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01.</a:t>
                      </a:r>
                      <a:r>
                        <a:rPr lang="en-U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0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3.2017 года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Исполнено на 01.</a:t>
                      </a:r>
                      <a:r>
                        <a:rPr lang="en-U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0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3.</a:t>
                      </a:r>
                      <a:r>
                        <a:rPr lang="ru-RU" sz="1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2016 года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% динамики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945 277,1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718 786,1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131,5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2492896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</a:rPr>
              <a:t>В том числе в разрезе доходных источников</a:t>
            </a:r>
            <a:endParaRPr lang="ru-RU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4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Динамика поступления доходов в бюджет города Сочи </a:t>
            </a:r>
            <a:br>
              <a:rPr lang="ru-RU" sz="1800" b="1" dirty="0" smtClean="0"/>
            </a:br>
            <a:r>
              <a:rPr lang="ru-RU" sz="1800" b="1" dirty="0" smtClean="0"/>
              <a:t>за январь-февраль 2015-2017 г.г.</a:t>
            </a:r>
            <a:endParaRPr lang="ru-RU" sz="18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68323830"/>
              </p:ext>
            </p:extLst>
          </p:nvPr>
        </p:nvGraphicFramePr>
        <p:xfrm>
          <a:off x="467544" y="2060848"/>
          <a:ext cx="4320480" cy="4416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86660858"/>
              </p:ext>
            </p:extLst>
          </p:nvPr>
        </p:nvGraphicFramePr>
        <p:xfrm>
          <a:off x="4427984" y="2204864"/>
          <a:ext cx="4608512" cy="4282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0441904"/>
              </p:ext>
            </p:extLst>
          </p:nvPr>
        </p:nvGraphicFramePr>
        <p:xfrm>
          <a:off x="265900" y="2148139"/>
          <a:ext cx="8640960" cy="4368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2068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tx2">
                    <a:lumMod val="50000"/>
                  </a:schemeClr>
                </a:solidFill>
              </a:rPr>
              <a:t>Показатели исполнения расходной части бюджета города Сочи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3912" y="1020568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Сумма расходов бюджета города по состоянию на 01.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3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.2017 года </a:t>
            </a:r>
          </a:p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составила – 1 244 507,58 тыс.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рублей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778807"/>
            <a:ext cx="3004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Структура расходов: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50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262510"/>
              </p:ext>
            </p:extLst>
          </p:nvPr>
        </p:nvGraphicFramePr>
        <p:xfrm>
          <a:off x="179512" y="1285858"/>
          <a:ext cx="8784974" cy="51694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2806"/>
                <a:gridCol w="850776"/>
                <a:gridCol w="1825308"/>
                <a:gridCol w="1338042"/>
                <a:gridCol w="1338042"/>
              </a:tblGrid>
              <a:tr h="7029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</a:t>
                      </a:r>
                      <a:r>
                        <a:rPr lang="ru-RU" sz="12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бюджета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Код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Годовые назначения, тыс.руб.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 тыс.руб.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 %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ОБЩЕГОСУДАРСТВЕННЫЕ ВОПРОСЫ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01 00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1 122 331,40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124 814,65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11,12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402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БЕЗОПАСНОСТЬ И ПРАВООХРАНИТЕЛЬНАЯ ДЕЯТЕЛЬНОСТЬ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03 00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166 431,70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10 530,93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6,33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487290">
                <a:tc>
                  <a:txBody>
                    <a:bodyPr/>
                    <a:lstStyle/>
                    <a:p>
                      <a:pPr algn="l" fontAlgn="ctr"/>
                      <a:endParaRPr lang="ru-RU" sz="90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ЭКОНОМИКА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04 00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1 139 726,00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251 344,23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22,05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922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ЖИЛИЩНО-КОММУНАЛЬНОЕ ХОЗЯЙСТВО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05 00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1 215 781,40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30 927,14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2,54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ОХРАНА 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ОКРУЖАЮЩЕЙ </a:t>
                      </a:r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СРЕДЫ</a:t>
                      </a:r>
                      <a:r>
                        <a:rPr lang="en-US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06 00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3 897,90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229,23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5,88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ОБРАЗОВАНИЕ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07 00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4 745 356,70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613 524,79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12,93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КУЛЬТУРА, КИНЕМАТОГРАФИЯ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08 00</a:t>
                      </a:r>
                      <a:endParaRPr lang="ru-RU" sz="12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591 498,80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70 817,64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11,97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ЗДРАВООХРАНЕНИЕ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09 00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435 799,30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34 946,33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8,02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СОЦИАЛЬНАЯ ПОЛИТИКА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260 236,50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26 472,84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10,17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ФИЗИЧЕСКАЯ КУЛЬТУРА И СПОРТ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360 545,60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54 518,28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15,12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СРЕДСТВА МАССОВОЙ ИНФОРМАЦИИ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29 550,00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029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ОБСЛУЖИВАНИЕ ГОСУДАРСТВЕННОГО И МУНИЦИПАЛЬНОГО ДОЛГА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372 769,00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26 381,53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7,08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92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</a:t>
                      </a:r>
                      <a:r>
                        <a:rPr lang="ru-RU" sz="16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всего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10 443 924,30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1 244 507,58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11,92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548680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Исполнение расходной части бюджета города Сочи </a:t>
            </a:r>
          </a:p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по состоянию на 01.03.2017 года</a:t>
            </a:r>
            <a:endParaRPr lang="ru-RU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3192052"/>
              </p:ext>
            </p:extLst>
          </p:nvPr>
        </p:nvGraphicFramePr>
        <p:xfrm>
          <a:off x="179512" y="1268760"/>
          <a:ext cx="8784978" cy="5240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4"/>
                <a:gridCol w="760949"/>
                <a:gridCol w="741098"/>
                <a:gridCol w="708404"/>
                <a:gridCol w="719302"/>
                <a:gridCol w="784693"/>
                <a:gridCol w="817388"/>
                <a:gridCol w="817388"/>
                <a:gridCol w="708404"/>
                <a:gridCol w="711128"/>
              </a:tblGrid>
              <a:tr h="3218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Направление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(раздел, подраздел)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1</a:t>
                      </a:r>
                      <a:r>
                        <a:rPr lang="ru-RU" sz="140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марта</a:t>
                      </a:r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2017 </a:t>
                      </a:r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года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1 марта 2016 года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0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Уточненные годовые назначения,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Исполнено,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% Исполнения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Уточненные годовые назначения,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Исполнено прошлый год,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900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kumimoji="0" lang="ru-RU" sz="900" b="0" i="0" u="none" strike="noStrike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% Исполнения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4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Общегосударственные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вопросы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1 122,33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10,75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124,81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10,03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11,12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1 225,19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127,49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13,40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10,41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4041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безопасность 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166,43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1,59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10,53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0,85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6,33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166,01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37,30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3,92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22,47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26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экономика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1 139,72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10,91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251,34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20,19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22,05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841,19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59,19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6,22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7,04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59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Жилищно-коммунальное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хозяйство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1 215,78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11,64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30,93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2,48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2,54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1 530,34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59,35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6,24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3,88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Охрана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окружающей среды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3,90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0,23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5,90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r>
                        <a:rPr lang="en-US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0,45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8,35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Образование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4 745,36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45,44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613,52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49,30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12,93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 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451</a:t>
                      </a:r>
                      <a:r>
                        <a:rPr lang="en-US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498,89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52,45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11,21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591,50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5,66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70,82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5,69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11,97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451</a:t>
                      </a:r>
                      <a:r>
                        <a:rPr lang="en-US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45,05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4,74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9,98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Здравоохранение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435,80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4,17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34,95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2,81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8,02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444</a:t>
                      </a:r>
                      <a:r>
                        <a:rPr lang="en-US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42,13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4,43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9,48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Социальная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политика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260,23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2,49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26,47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2,13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10,17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264</a:t>
                      </a:r>
                      <a:r>
                        <a:rPr lang="en-US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24,58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2,58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9,30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Физ.культура</a:t>
                      </a:r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и спорт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360,55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3,45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54,52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4,38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15,12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117</a:t>
                      </a:r>
                      <a:r>
                        <a:rPr lang="en-US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11,03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1,16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9,41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4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Средства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массовой информации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29,55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0,28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  <a:r>
                        <a:rPr lang="en-US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1,87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0,20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8,14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360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Обслуживание муниципального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долга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372,77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3,57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26,38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2,12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7,08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155</a:t>
                      </a:r>
                      <a:r>
                        <a:rPr lang="en-US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43,79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4,60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28,08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1985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Итого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10 443,92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1 244,51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11,92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 </a:t>
                      </a:r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676</a:t>
                      </a:r>
                      <a:r>
                        <a:rPr lang="en-US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951,12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9,83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548680"/>
            <a:ext cx="8256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Показатели исполнения расходной части бюджета города Сочи в сравнении с аналогичным периодом прошлого года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26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890095"/>
              </p:ext>
            </p:extLst>
          </p:nvPr>
        </p:nvGraphicFramePr>
        <p:xfrm>
          <a:off x="343926" y="1628800"/>
          <a:ext cx="8280920" cy="5150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384376"/>
                <a:gridCol w="1368152"/>
                <a:gridCol w="1368152"/>
                <a:gridCol w="1224135"/>
              </a:tblGrid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01.03.2017г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0100000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"Образование"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4 572 061,0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593 146,8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12,97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5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"Дети Сочи" </a:t>
                      </a:r>
                    </a:p>
                  </a:txBody>
                  <a:tcPr marL="7620" marR="7620" marT="762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26 841,1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998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"Культура"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746 017,1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88 940,9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11,92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10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 города Сочи "Молодежь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30 923,8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2 173,3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7,03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10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"Физическая культура и спорт"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359 276,5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54 518,3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15,17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335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"Доступная среда"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2 420,0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9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0700000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"Меры по профилактике наркомании, вредных зависимостей и пропаганде здорового образа жизни в городе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961,8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81,4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8,46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0800000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санаторно-курортного и туристского комплекса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25 153,9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1 468,3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5,84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83671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01.03.2017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03840" y="1359932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В </a:t>
            </a:r>
            <a:r>
              <a:rPr lang="ru-RU" sz="1100" dirty="0" err="1" smtClean="0"/>
              <a:t>тыс.рублей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483660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79FDC98-7AF7-4E72-BB26-8372763C82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1330</Words>
  <Application>Microsoft Office PowerPoint</Application>
  <PresentationFormat>Экран (4:3)</PresentationFormat>
  <Paragraphs>465</Paragraphs>
  <Slides>12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 Unicode MS</vt:lpstr>
      <vt:lpstr>Albertus MT</vt:lpstr>
      <vt:lpstr>Albertus MT Lt</vt:lpstr>
      <vt:lpstr>Antique Olive</vt:lpstr>
      <vt:lpstr>Arial</vt:lpstr>
      <vt:lpstr>Calibri</vt:lpstr>
      <vt:lpstr>Georgia</vt:lpstr>
      <vt:lpstr>Trebuchet MS</vt:lpstr>
      <vt:lpstr>Wingdings 2</vt:lpstr>
      <vt:lpstr>Городская</vt:lpstr>
      <vt:lpstr>Презентация PowerPoint</vt:lpstr>
      <vt:lpstr>Презентация PowerPoint</vt:lpstr>
      <vt:lpstr>Структура доходной части бюджета города Сочи на 01.03.2017 год (тыс. руб.)</vt:lpstr>
      <vt:lpstr>Презентация PowerPoint</vt:lpstr>
      <vt:lpstr>Динамика поступления доходов в бюджет города Сочи  за январь-февраль 2015-2017 г.г.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2013-09-23T05:31:03Z</dcterms:created>
  <dcterms:modified xsi:type="dcterms:W3CDTF">2017-04-12T13:04:31Z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TC100819229990</vt:lpwstr>
  </property>
</Properties>
</file>