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56" r:id="rId3"/>
    <p:sldId id="259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04.07.2017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2615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04.07.2017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0096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04.07.2017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57744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04.07.2017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254898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04.07.2017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33266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04.07.2017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658471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04.07.2017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80391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04.07.2017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51484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04.07.2017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6673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04.07.2017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9192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04.07.2017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932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04.07.2017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965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04.07.2017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3546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04.07.2017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3769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04.07.2017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5876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04.07.2017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2331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04.07.2017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3326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32C420D6-618C-4C89-8739-CFC08E12BB3C}" type="datetimeFigureOut">
              <a:rPr lang="ru-RU" smtClean="0"/>
              <a:t>04.07.2017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669101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5503" y="1819173"/>
            <a:ext cx="12191999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gradFill>
                  <a:gsLst>
                    <a:gs pos="10000">
                      <a:schemeClr val="bg2">
                        <a:tint val="97000"/>
                        <a:hueMod val="92000"/>
                        <a:satMod val="169000"/>
                        <a:lumMod val="0"/>
                      </a:schemeClr>
                    </a:gs>
                    <a:gs pos="100000">
                      <a:schemeClr val="bg2">
                        <a:shade val="96000"/>
                        <a:satMod val="120000"/>
                        <a:lumMod val="90000"/>
                      </a:schemeClr>
                    </a:gs>
                  </a:gsLst>
                  <a:lin ang="6120000" scaled="1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</a:t>
            </a:r>
            <a:r>
              <a:rPr lang="ru-RU" sz="6000" b="1" dirty="0" smtClean="0">
                <a:gradFill>
                  <a:gsLst>
                    <a:gs pos="10000">
                      <a:schemeClr val="bg2">
                        <a:tint val="97000"/>
                        <a:hueMod val="92000"/>
                        <a:satMod val="169000"/>
                        <a:lumMod val="164000"/>
                      </a:schemeClr>
                    </a:gs>
                    <a:gs pos="100000">
                      <a:schemeClr val="bg2">
                        <a:shade val="96000"/>
                        <a:satMod val="120000"/>
                        <a:lumMod val="90000"/>
                      </a:schemeClr>
                    </a:gs>
                  </a:gsLst>
                  <a:lin ang="6120000" scaled="1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000" b="1" dirty="0" smtClean="0">
                <a:gradFill>
                  <a:gsLst>
                    <a:gs pos="10000">
                      <a:schemeClr val="bg2">
                        <a:tint val="97000"/>
                        <a:hueMod val="92000"/>
                        <a:satMod val="169000"/>
                        <a:lumMod val="0"/>
                      </a:schemeClr>
                    </a:gs>
                    <a:gs pos="100000">
                      <a:schemeClr val="bg2">
                        <a:shade val="96000"/>
                        <a:satMod val="120000"/>
                        <a:lumMod val="90000"/>
                      </a:schemeClr>
                    </a:gs>
                  </a:gsLst>
                  <a:lin ang="6120000" scaled="1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для</a:t>
            </a:r>
            <a:r>
              <a:rPr lang="ru-RU" sz="6000" b="1" dirty="0" smtClean="0">
                <a:gradFill>
                  <a:gsLst>
                    <a:gs pos="10000">
                      <a:schemeClr val="bg2">
                        <a:tint val="97000"/>
                        <a:hueMod val="92000"/>
                        <a:satMod val="169000"/>
                        <a:lumMod val="164000"/>
                      </a:schemeClr>
                    </a:gs>
                    <a:gs pos="100000">
                      <a:schemeClr val="bg2">
                        <a:shade val="96000"/>
                        <a:satMod val="120000"/>
                        <a:lumMod val="90000"/>
                      </a:schemeClr>
                    </a:gs>
                  </a:gsLst>
                  <a:lin ang="6120000" scaled="1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000" b="1" dirty="0" smtClean="0">
                <a:gradFill>
                  <a:gsLst>
                    <a:gs pos="10000">
                      <a:schemeClr val="bg2">
                        <a:tint val="97000"/>
                        <a:hueMod val="92000"/>
                        <a:satMod val="169000"/>
                        <a:lumMod val="9000"/>
                      </a:schemeClr>
                    </a:gs>
                    <a:gs pos="100000">
                      <a:schemeClr val="bg2">
                        <a:shade val="96000"/>
                        <a:satMod val="120000"/>
                        <a:lumMod val="90000"/>
                      </a:schemeClr>
                    </a:gs>
                  </a:gsLst>
                  <a:lin ang="6120000" scaled="1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</a:t>
            </a:r>
            <a:r>
              <a:rPr lang="ru-RU" sz="6000" b="1" dirty="0" smtClean="0">
                <a:gradFill>
                  <a:gsLst>
                    <a:gs pos="10000">
                      <a:schemeClr val="bg2">
                        <a:tint val="97000"/>
                        <a:hueMod val="92000"/>
                        <a:satMod val="169000"/>
                        <a:lumMod val="164000"/>
                      </a:schemeClr>
                    </a:gs>
                    <a:gs pos="100000">
                      <a:schemeClr val="bg2">
                        <a:shade val="96000"/>
                        <a:satMod val="120000"/>
                        <a:lumMod val="90000"/>
                      </a:schemeClr>
                    </a:gs>
                  </a:gsLst>
                  <a:lin ang="6120000" scaled="1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endParaRPr lang="ru-RU" sz="4400" dirty="0" smtClean="0">
              <a:gradFill>
                <a:gsLst>
                  <a:gs pos="10000">
                    <a:schemeClr val="bg2">
                      <a:tint val="97000"/>
                      <a:hueMod val="92000"/>
                      <a:satMod val="169000"/>
                      <a:lumMod val="164000"/>
                    </a:schemeClr>
                  </a:gs>
                  <a:gs pos="100000">
                    <a:schemeClr val="bg2">
                      <a:shade val="96000"/>
                      <a:satMod val="120000"/>
                      <a:lumMod val="90000"/>
                    </a:schemeClr>
                  </a:gs>
                </a:gsLst>
                <a:lin ang="6120000" scaled="1"/>
              </a:gra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4000" b="1" dirty="0" smtClean="0">
                <a:gradFill>
                  <a:gsLst>
                    <a:gs pos="10000">
                      <a:schemeClr val="bg2">
                        <a:tint val="97000"/>
                        <a:hueMod val="92000"/>
                        <a:satMod val="169000"/>
                        <a:lumMod val="0"/>
                      </a:schemeClr>
                    </a:gs>
                    <a:gs pos="100000">
                      <a:schemeClr val="bg2">
                        <a:shade val="96000"/>
                        <a:satMod val="120000"/>
                        <a:lumMod val="90000"/>
                      </a:schemeClr>
                    </a:gs>
                  </a:gsLst>
                  <a:lin ang="6120000" scaled="1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с учетом изменений от 12 мая 2017 года</a:t>
            </a:r>
            <a:endParaRPr lang="ru-RU" sz="4000" b="1" dirty="0">
              <a:gradFill>
                <a:gsLst>
                  <a:gs pos="10000">
                    <a:schemeClr val="bg2">
                      <a:tint val="97000"/>
                      <a:hueMod val="92000"/>
                      <a:satMod val="169000"/>
                      <a:lumMod val="0"/>
                    </a:schemeClr>
                  </a:gs>
                  <a:gs pos="100000">
                    <a:schemeClr val="bg2">
                      <a:shade val="96000"/>
                      <a:satMod val="120000"/>
                      <a:lumMod val="90000"/>
                    </a:schemeClr>
                  </a:gs>
                </a:gsLst>
                <a:lin ang="6120000" scaled="1"/>
              </a:gra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545179" y="5621153"/>
            <a:ext cx="528426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dirty="0">
                <a:solidFill>
                  <a:schemeClr val="bg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Департамент по финансам и бюджету администрации города Сочи</a:t>
            </a: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V="1">
            <a:off x="1443789" y="0"/>
            <a:ext cx="2165685" cy="1819173"/>
          </a:xfrm>
          <a:prstGeom prst="line">
            <a:avLst/>
          </a:prstGeom>
          <a:ln w="25400">
            <a:solidFill>
              <a:schemeClr val="bg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H="1">
            <a:off x="904775" y="0"/>
            <a:ext cx="2926080" cy="2473693"/>
          </a:xfrm>
          <a:prstGeom prst="line">
            <a:avLst/>
          </a:prstGeom>
          <a:ln>
            <a:solidFill>
              <a:schemeClr val="bg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H="1">
            <a:off x="2695074" y="0"/>
            <a:ext cx="1443789" cy="1260909"/>
          </a:xfrm>
          <a:prstGeom prst="line">
            <a:avLst/>
          </a:prstGeom>
          <a:ln w="19050">
            <a:solidFill>
              <a:schemeClr val="bg2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H="1">
            <a:off x="2367816" y="0"/>
            <a:ext cx="1925051" cy="1703672"/>
          </a:xfrm>
          <a:prstGeom prst="line">
            <a:avLst/>
          </a:prstGeom>
          <a:ln>
            <a:solidFill>
              <a:schemeClr val="bg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2481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2000">
              <a:schemeClr val="tx2">
                <a:lumMod val="60000"/>
                <a:lumOff val="40000"/>
              </a:schemeClr>
            </a:gs>
            <a:gs pos="0">
              <a:schemeClr val="tx2">
                <a:lumMod val="20000"/>
                <a:lumOff val="80000"/>
              </a:schemeClr>
            </a:gs>
            <a:gs pos="100000">
              <a:schemeClr val="bg2">
                <a:lumMod val="75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127038" y="1913754"/>
            <a:ext cx="17421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7642" y="615006"/>
            <a:ext cx="1063316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Решением Городского Собрания Сочи от 12.05.2017 г. № 90 «О внесении изменений в решение Городского Собрания Сочи от 21.12.2016 г. № 187 «О бюджете города Сочи на 2017 год и на плановый период 2018 и 2019 годов», внесены следующие изменения: 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1114210"/>
              </p:ext>
            </p:extLst>
          </p:nvPr>
        </p:nvGraphicFramePr>
        <p:xfrm>
          <a:off x="1662357" y="2267109"/>
          <a:ext cx="8753094" cy="3911170"/>
        </p:xfrm>
        <a:graphic>
          <a:graphicData uri="http://schemas.openxmlformats.org/drawingml/2006/table">
            <a:tbl>
              <a:tblPr/>
              <a:tblGrid>
                <a:gridCol w="4686704"/>
                <a:gridCol w="1330793"/>
                <a:gridCol w="1330793"/>
                <a:gridCol w="1404804"/>
              </a:tblGrid>
              <a:tr h="82052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Сумма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 учетом изменений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Изменения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5394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Доходы</a:t>
                      </a:r>
                      <a:r>
                        <a:rPr lang="ru-RU" sz="1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всего</a:t>
                      </a:r>
                    </a:p>
                    <a:p>
                      <a:pPr algn="just" fontAlgn="ctr"/>
                      <a:r>
                        <a:rPr lang="ru-RU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в том числе: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12 206 598,6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12 206 598,6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906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Налоговые и неналоговые доходы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6 620 000,0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6 620 000,0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5394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Безвозмездные поступления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5 586 598,6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5 586 598,6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5394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Расходы -</a:t>
                      </a:r>
                      <a:r>
                        <a:rPr lang="ru-RU" sz="1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всего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13 001 410,1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13 001 410,1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539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Дефицит (-)  Профицит (+)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-794 811,5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-794 811,5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48793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43000">
              <a:schemeClr val="tx2">
                <a:lumMod val="40000"/>
                <a:lumOff val="60000"/>
              </a:schemeClr>
            </a:gs>
            <a:gs pos="2186">
              <a:schemeClr val="tx2">
                <a:lumMod val="20000"/>
                <a:lumOff val="80000"/>
              </a:schemeClr>
            </a:gs>
            <a:gs pos="100000">
              <a:schemeClr val="bg2">
                <a:lumMod val="60000"/>
                <a:lumOff val="4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86746" y="30892"/>
            <a:ext cx="880001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 города </a:t>
            </a:r>
            <a:r>
              <a:rPr lang="ru-RU" sz="2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Сочи в </a:t>
            </a:r>
            <a:r>
              <a:rPr lang="ru-RU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рамках </a:t>
            </a:r>
            <a:r>
              <a:rPr lang="ru-RU" sz="2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муниципальных  программ</a:t>
            </a:r>
            <a:endParaRPr lang="ru-RU" sz="22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320343" y="488129"/>
            <a:ext cx="13764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</a:t>
            </a:r>
            <a:endParaRPr lang="ru-RU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9393938"/>
              </p:ext>
            </p:extLst>
          </p:nvPr>
        </p:nvGraphicFramePr>
        <p:xfrm>
          <a:off x="979026" y="800333"/>
          <a:ext cx="10415451" cy="5886225"/>
        </p:xfrm>
        <a:graphic>
          <a:graphicData uri="http://schemas.openxmlformats.org/drawingml/2006/table">
            <a:tbl>
              <a:tblPr/>
              <a:tblGrid>
                <a:gridCol w="6351089"/>
                <a:gridCol w="1408248"/>
                <a:gridCol w="1393371"/>
                <a:gridCol w="1262743"/>
              </a:tblGrid>
              <a:tr h="23303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3785" marR="3785" marT="37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Сумма</a:t>
                      </a:r>
                    </a:p>
                  </a:txBody>
                  <a:tcPr marL="3785" marR="3785" marT="37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 учетом изменений</a:t>
                      </a:r>
                    </a:p>
                  </a:txBody>
                  <a:tcPr marL="3785" marR="3785" marT="37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Изменения</a:t>
                      </a:r>
                    </a:p>
                  </a:txBody>
                  <a:tcPr marL="3785" marR="3785" marT="37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259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Муниципальная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программа города Сочи "Поддержка и развитие объектов жилищно-коммунального хозяйства и благоустройства муниципального образования город-курорт Сочи"</a:t>
                      </a:r>
                    </a:p>
                  </a:txBody>
                  <a:tcPr marL="3785" marR="3785" marT="37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432 718,5</a:t>
                      </a:r>
                    </a:p>
                  </a:txBody>
                  <a:tcPr marL="3785" marR="3785" marT="37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458 752,1</a:t>
                      </a:r>
                    </a:p>
                  </a:txBody>
                  <a:tcPr marL="3785" marR="3785" marT="37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26 033,6</a:t>
                      </a:r>
                    </a:p>
                  </a:txBody>
                  <a:tcPr marL="3785" marR="3785" marT="37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98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Взносы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 проведение капитального ремонта многоквартирных домов</a:t>
                      </a:r>
                    </a:p>
                  </a:txBody>
                  <a:tcPr marL="3785" marR="3785" marT="37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36 779,4</a:t>
                      </a:r>
                    </a:p>
                  </a:txBody>
                  <a:tcPr marL="3785" marR="3785" marT="37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11 779,4</a:t>
                      </a:r>
                    </a:p>
                  </a:txBody>
                  <a:tcPr marL="3785" marR="3785" marT="37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-25 000,0</a:t>
                      </a:r>
                    </a:p>
                  </a:txBody>
                  <a:tcPr marL="3785" marR="3785" marT="37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7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Субсидии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 возмещение затрат организаций, осуществляющих сбор и вывоз твердых коммунальных отходов</a:t>
                      </a:r>
                    </a:p>
                  </a:txBody>
                  <a:tcPr marL="3785" marR="3785" marT="37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3785" marR="3785" marT="37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65 000,0</a:t>
                      </a:r>
                    </a:p>
                  </a:txBody>
                  <a:tcPr marL="3785" marR="3785" marT="37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65 000,0</a:t>
                      </a:r>
                    </a:p>
                  </a:txBody>
                  <a:tcPr marL="3785" marR="3785" marT="37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96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Субсидии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 оказание финансовой помощи в целях предупреждения банкротства муниципального унитарного предприятия города Сочи "Водосток"</a:t>
                      </a:r>
                    </a:p>
                  </a:txBody>
                  <a:tcPr marL="3785" marR="3785" marT="37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3785" marR="3785" marT="37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26 033,6</a:t>
                      </a:r>
                    </a:p>
                  </a:txBody>
                  <a:tcPr marL="3785" marR="3785" marT="37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26 033,6</a:t>
                      </a:r>
                    </a:p>
                  </a:txBody>
                  <a:tcPr marL="3785" marR="3785" marT="37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343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Обеспечение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мероприятий по переселению граждан из аварийного жилищного фонда, в том числе переселению граждан из аварийного жилищного фонда с учетом необходимости развития малоэтажного жилищного строительства</a:t>
                      </a:r>
                    </a:p>
                  </a:txBody>
                  <a:tcPr marL="3785" marR="3785" marT="37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43 106,3</a:t>
                      </a:r>
                    </a:p>
                  </a:txBody>
                  <a:tcPr marL="3785" marR="3785" marT="37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3 106,3</a:t>
                      </a:r>
                    </a:p>
                  </a:txBody>
                  <a:tcPr marL="3785" marR="3785" marT="37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-40 000,0</a:t>
                      </a:r>
                    </a:p>
                  </a:txBody>
                  <a:tcPr marL="3785" marR="3785" marT="37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67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Муниципальная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программа города Сочи "Постолимпийское использование олимпийских объектов и развитие Имеретинской низменности города-курорта Сочи"</a:t>
                      </a:r>
                    </a:p>
                  </a:txBody>
                  <a:tcPr marL="3785" marR="3785" marT="37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609 509,2</a:t>
                      </a:r>
                    </a:p>
                  </a:txBody>
                  <a:tcPr marL="3785" marR="3785" marT="37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583 475,6</a:t>
                      </a:r>
                    </a:p>
                  </a:txBody>
                  <a:tcPr marL="3785" marR="3785" marT="37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-26 033,6</a:t>
                      </a:r>
                    </a:p>
                  </a:txBody>
                  <a:tcPr marL="3785" marR="3785" marT="37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765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Субсидии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 возмещение затрат или недополученных доходов организаций, осуществляющих содержание и эксплуатацию объектов и имущества, принятых в муниципальную собственность в рамках реализации Программы постолимпийского использования олимпийских объектов</a:t>
                      </a:r>
                    </a:p>
                  </a:txBody>
                  <a:tcPr marL="3785" marR="3785" marT="37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39 190,1</a:t>
                      </a:r>
                    </a:p>
                  </a:txBody>
                  <a:tcPr marL="3785" marR="3785" marT="37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13 156,5</a:t>
                      </a:r>
                    </a:p>
                  </a:txBody>
                  <a:tcPr marL="3785" marR="3785" marT="37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-26 033,6</a:t>
                      </a:r>
                    </a:p>
                  </a:txBody>
                  <a:tcPr marL="3785" marR="3785" marT="37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5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3785" marR="3785" marT="37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13 001 410,1</a:t>
                      </a:r>
                    </a:p>
                  </a:txBody>
                  <a:tcPr marL="3785" marR="3785" marT="37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13 001 410,1</a:t>
                      </a:r>
                    </a:p>
                  </a:txBody>
                  <a:tcPr marL="3785" marR="3785" marT="37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3785" marR="3785" marT="37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5981548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1160</TotalTime>
  <Words>337</Words>
  <Application>Microsoft Office PowerPoint</Application>
  <PresentationFormat>Широкоэкранный</PresentationFormat>
  <Paragraphs>69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Century Gothic</vt:lpstr>
      <vt:lpstr>Times New Roman</vt:lpstr>
      <vt:lpstr>Wingdings 3</vt:lpstr>
      <vt:lpstr>Сектор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 Зюзько</dc:creator>
  <cp:lastModifiedBy>Елена Зюзько</cp:lastModifiedBy>
  <cp:revision>69</cp:revision>
  <dcterms:created xsi:type="dcterms:W3CDTF">2017-06-14T12:54:59Z</dcterms:created>
  <dcterms:modified xsi:type="dcterms:W3CDTF">2017-07-04T07:24:14Z</dcterms:modified>
</cp:coreProperties>
</file>