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27.06.2017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2615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27.06.2017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0096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27.06.2017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57744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27.06.2017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254898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27.06.2017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33266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27.06.2017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658471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27.06.2017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80391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27.06.2017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51484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27.06.2017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6673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27.06.2017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9192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27.06.2017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932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27.06.2017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965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27.06.2017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546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27.06.2017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3769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27.06.2017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5876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27.06.2017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331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27.06.2017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3326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2C420D6-618C-4C89-8739-CFC08E12BB3C}" type="datetimeFigureOut">
              <a:rPr lang="ru-RU" smtClean="0"/>
              <a:t>27.06.2017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66910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5503" y="1819173"/>
            <a:ext cx="12191999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gradFill>
                  <a:gsLst>
                    <a:gs pos="10000">
                      <a:schemeClr val="bg2">
                        <a:tint val="97000"/>
                        <a:hueMod val="92000"/>
                        <a:satMod val="169000"/>
                        <a:lumMod val="0"/>
                      </a:schemeClr>
                    </a:gs>
                    <a:gs pos="100000">
                      <a:schemeClr val="bg2">
                        <a:shade val="96000"/>
                        <a:satMod val="120000"/>
                        <a:lumMod val="90000"/>
                      </a:schemeClr>
                    </a:gs>
                  </a:gsLst>
                  <a:lin ang="612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r>
              <a:rPr lang="ru-RU" sz="6000" b="1" dirty="0" smtClean="0">
                <a:gradFill>
                  <a:gsLst>
                    <a:gs pos="10000">
                      <a:schemeClr val="bg2">
                        <a:tint val="97000"/>
                        <a:hueMod val="92000"/>
                        <a:satMod val="169000"/>
                        <a:lumMod val="164000"/>
                      </a:schemeClr>
                    </a:gs>
                    <a:gs pos="100000">
                      <a:schemeClr val="bg2">
                        <a:shade val="96000"/>
                        <a:satMod val="120000"/>
                        <a:lumMod val="90000"/>
                      </a:schemeClr>
                    </a:gs>
                  </a:gsLst>
                  <a:lin ang="612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b="1" dirty="0" smtClean="0">
                <a:gradFill>
                  <a:gsLst>
                    <a:gs pos="10000">
                      <a:schemeClr val="bg2">
                        <a:tint val="97000"/>
                        <a:hueMod val="92000"/>
                        <a:satMod val="169000"/>
                        <a:lumMod val="0"/>
                      </a:schemeClr>
                    </a:gs>
                    <a:gs pos="100000">
                      <a:schemeClr val="bg2">
                        <a:shade val="96000"/>
                        <a:satMod val="120000"/>
                        <a:lumMod val="90000"/>
                      </a:schemeClr>
                    </a:gs>
                  </a:gsLst>
                  <a:lin ang="612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ru-RU" sz="6000" b="1" dirty="0" smtClean="0">
                <a:gradFill>
                  <a:gsLst>
                    <a:gs pos="10000">
                      <a:schemeClr val="bg2">
                        <a:tint val="97000"/>
                        <a:hueMod val="92000"/>
                        <a:satMod val="169000"/>
                        <a:lumMod val="164000"/>
                      </a:schemeClr>
                    </a:gs>
                    <a:gs pos="100000">
                      <a:schemeClr val="bg2">
                        <a:shade val="96000"/>
                        <a:satMod val="120000"/>
                        <a:lumMod val="90000"/>
                      </a:schemeClr>
                    </a:gs>
                  </a:gsLst>
                  <a:lin ang="612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b="1" dirty="0" smtClean="0">
                <a:gradFill>
                  <a:gsLst>
                    <a:gs pos="10000">
                      <a:schemeClr val="bg2">
                        <a:tint val="97000"/>
                        <a:hueMod val="92000"/>
                        <a:satMod val="169000"/>
                        <a:lumMod val="9000"/>
                      </a:schemeClr>
                    </a:gs>
                    <a:gs pos="100000">
                      <a:schemeClr val="bg2">
                        <a:shade val="96000"/>
                        <a:satMod val="120000"/>
                        <a:lumMod val="90000"/>
                      </a:schemeClr>
                    </a:gs>
                  </a:gsLst>
                  <a:lin ang="612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</a:t>
            </a:r>
            <a:r>
              <a:rPr lang="ru-RU" sz="6000" b="1" dirty="0" smtClean="0">
                <a:gradFill>
                  <a:gsLst>
                    <a:gs pos="10000">
                      <a:schemeClr val="bg2">
                        <a:tint val="97000"/>
                        <a:hueMod val="92000"/>
                        <a:satMod val="169000"/>
                        <a:lumMod val="164000"/>
                      </a:schemeClr>
                    </a:gs>
                    <a:gs pos="100000">
                      <a:schemeClr val="bg2">
                        <a:shade val="96000"/>
                        <a:satMod val="120000"/>
                        <a:lumMod val="90000"/>
                      </a:schemeClr>
                    </a:gs>
                  </a:gsLst>
                  <a:lin ang="612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ru-RU" sz="4400" dirty="0" smtClean="0">
              <a:gradFill>
                <a:gsLst>
                  <a:gs pos="10000">
                    <a:schemeClr val="bg2">
                      <a:tint val="97000"/>
                      <a:hueMod val="92000"/>
                      <a:satMod val="169000"/>
                      <a:lumMod val="164000"/>
                    </a:schemeClr>
                  </a:gs>
                  <a:gs pos="100000">
                    <a:schemeClr val="bg2">
                      <a:shade val="96000"/>
                      <a:satMod val="120000"/>
                      <a:lumMod val="90000"/>
                    </a:schemeClr>
                  </a:gs>
                </a:gsLst>
                <a:lin ang="6120000" scaled="1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000" b="1" dirty="0" smtClean="0">
                <a:gradFill>
                  <a:gsLst>
                    <a:gs pos="10000">
                      <a:schemeClr val="bg2">
                        <a:tint val="97000"/>
                        <a:hueMod val="92000"/>
                        <a:satMod val="169000"/>
                        <a:lumMod val="0"/>
                      </a:schemeClr>
                    </a:gs>
                    <a:gs pos="100000">
                      <a:schemeClr val="bg2">
                        <a:shade val="96000"/>
                        <a:satMod val="120000"/>
                        <a:lumMod val="90000"/>
                      </a:schemeClr>
                    </a:gs>
                  </a:gsLst>
                  <a:lin ang="612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изменений от 27 января 2017 года</a:t>
            </a:r>
            <a:endParaRPr lang="ru-RU" sz="4000" b="1" dirty="0">
              <a:gradFill>
                <a:gsLst>
                  <a:gs pos="10000">
                    <a:schemeClr val="bg2">
                      <a:tint val="97000"/>
                      <a:hueMod val="92000"/>
                      <a:satMod val="169000"/>
                      <a:lumMod val="0"/>
                    </a:schemeClr>
                  </a:gs>
                  <a:gs pos="100000">
                    <a:schemeClr val="bg2">
                      <a:shade val="96000"/>
                      <a:satMod val="120000"/>
                      <a:lumMod val="90000"/>
                    </a:schemeClr>
                  </a:gs>
                </a:gsLst>
                <a:lin ang="6120000" scaled="1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45179" y="5621153"/>
            <a:ext cx="52842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по финансам и бюджету администрации города Сочи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1443789" y="0"/>
            <a:ext cx="2165685" cy="1819173"/>
          </a:xfrm>
          <a:prstGeom prst="line">
            <a:avLst/>
          </a:prstGeom>
          <a:ln w="25400"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904775" y="0"/>
            <a:ext cx="2926080" cy="2473693"/>
          </a:xfrm>
          <a:prstGeom prst="line">
            <a:avLst/>
          </a:prstGeom>
          <a:ln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2695074" y="0"/>
            <a:ext cx="1443789" cy="1260909"/>
          </a:xfrm>
          <a:prstGeom prst="line">
            <a:avLst/>
          </a:prstGeom>
          <a:ln w="19050">
            <a:solidFill>
              <a:schemeClr val="bg2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2367816" y="0"/>
            <a:ext cx="1925051" cy="1703672"/>
          </a:xfrm>
          <a:prstGeom prst="line">
            <a:avLst/>
          </a:prstGeom>
          <a:ln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2481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2000">
              <a:schemeClr val="tx2">
                <a:lumMod val="60000"/>
                <a:lumOff val="40000"/>
              </a:schemeClr>
            </a:gs>
            <a:gs pos="0">
              <a:schemeClr val="tx2">
                <a:lumMod val="20000"/>
                <a:lumOff val="80000"/>
              </a:schemeClr>
            </a:gs>
            <a:gs pos="100000">
              <a:schemeClr val="bg2">
                <a:lumMod val="75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166450"/>
              </p:ext>
            </p:extLst>
          </p:nvPr>
        </p:nvGraphicFramePr>
        <p:xfrm>
          <a:off x="1790983" y="2283086"/>
          <a:ext cx="8566485" cy="3877850"/>
        </p:xfrm>
        <a:graphic>
          <a:graphicData uri="http://schemas.openxmlformats.org/drawingml/2006/table">
            <a:tbl>
              <a:tblPr firstRow="1" bandRow="1"/>
              <a:tblGrid>
                <a:gridCol w="3070459"/>
                <a:gridCol w="1993583"/>
                <a:gridCol w="2007770"/>
                <a:gridCol w="1494673"/>
              </a:tblGrid>
              <a:tr h="3993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6" marR="7546" marT="7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46" marR="7546" marT="7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46" marR="7546" marT="7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855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Доходы всего</a:t>
                      </a:r>
                    </a:p>
                    <a:p>
                      <a:pPr algn="just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в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том числе: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10 117 975,1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10 443 924,3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325 949,2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071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Налоговые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 неналоговые доходы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6 400 000,0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6 400 000,0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707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Безвозмездные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поступления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3 717 975,1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4 043 924,3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325 949,2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76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Расходы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 всего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10 117 975,1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10 443 924,3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325 949,2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85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Дефицит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(-)  </a:t>
                      </a:r>
                      <a:endParaRPr lang="ru-RU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Профицит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(+)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127038" y="1913754"/>
            <a:ext cx="17421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7642" y="615006"/>
            <a:ext cx="106331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Решением Городского Собрания Сочи от 27.01.2017 г. № 5 «О внесении изменений в решение Городского Собрания Сочи от 21.12.2016 г. № 187 «О бюджете города Сочи на 2017 год и на плановый период 2018 и 2019 годов», внесены следующие изменения: 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4879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  <a:alpha val="21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0440662"/>
              </p:ext>
            </p:extLst>
          </p:nvPr>
        </p:nvGraphicFramePr>
        <p:xfrm>
          <a:off x="1434163" y="1086029"/>
          <a:ext cx="9486385" cy="5449177"/>
        </p:xfrm>
        <a:graphic>
          <a:graphicData uri="http://schemas.openxmlformats.org/drawingml/2006/table">
            <a:tbl>
              <a:tblPr/>
              <a:tblGrid>
                <a:gridCol w="4252532"/>
                <a:gridCol w="1797839"/>
                <a:gridCol w="1718007"/>
                <a:gridCol w="1718007"/>
              </a:tblGrid>
              <a:tr h="3155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7546" marR="7546" marT="7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6" marR="7546" marT="7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46" marR="7546" marT="7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46" marR="7546" marT="7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63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Безвозмездные </a:t>
                      </a:r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поступления:</a:t>
                      </a:r>
                    </a:p>
                  </a:txBody>
                  <a:tcPr marL="7546" marR="7546" marT="7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3 717 975,1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46" marR="7546" marT="7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4 043 924,3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46" marR="7546" marT="7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325 949,2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46" marR="7546" marT="7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00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Прочие субсидии бюджетам городских округов</a:t>
                      </a:r>
                    </a:p>
                  </a:txBody>
                  <a:tcPr marL="7546" marR="7546" marT="7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295 625,9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46" marR="7546" marT="7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621 766,6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46" marR="7546" marT="7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326 140,7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46" marR="7546" marT="7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191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Субвенции бюджетам бюджетной системы Российской Федерации, в </a:t>
                      </a:r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том</a:t>
                      </a:r>
                      <a:r>
                        <a:rPr lang="ru-RU" sz="15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числе: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46" marR="7546" marT="7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3 422 349,2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46" marR="7546" marT="7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3 422 157,7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46" marR="7546" marT="7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-191,5</a:t>
                      </a:r>
                    </a:p>
                  </a:txBody>
                  <a:tcPr marL="7546" marR="7546" marT="7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569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Субвенции бюджетам городских округов на выполнение передаваемых полномочий субъектов Российской Федерации</a:t>
                      </a:r>
                    </a:p>
                  </a:txBody>
                  <a:tcPr marL="7546" marR="7546" marT="7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3 294 767,8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46" marR="7546" marT="7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3 284 348,6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46" marR="7546" marT="7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10 419,2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46" marR="7546" marT="7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287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Субвенции бюджетам городских округов на возмещение части процентной ставки по долгосрочным, среднесрочным и краткосрочным кредитам, взятым малыми формами 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хозяйствования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46" marR="7546" marT="7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128,3</a:t>
                      </a:r>
                    </a:p>
                  </a:txBody>
                  <a:tcPr marL="7546" marR="7546" marT="7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7546" marR="7546" marT="7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-128,3</a:t>
                      </a:r>
                    </a:p>
                  </a:txBody>
                  <a:tcPr marL="7546" marR="7546" marT="7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434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Субвенции бюджетам городских округов на предоставление жилых помещений детям-сиротам и детям, оставшимся без попечения родителей, лицам из их числа по договорам найма специализированных жилых помещений</a:t>
                      </a:r>
                    </a:p>
                  </a:txBody>
                  <a:tcPr marL="7546" marR="7546" marT="7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5 753,4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46" marR="7546" marT="7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16 109,4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46" marR="7546" marT="7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10 356,0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46" marR="7546" marT="7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 ДОХОДОВ:</a:t>
                      </a:r>
                    </a:p>
                  </a:txBody>
                  <a:tcPr marL="7546" marR="7546" marT="7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10 117 975,1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46" marR="7546" marT="7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10 443 924,3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46" marR="7546" marT="7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325 949,2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46" marR="7546" marT="7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653222" y="716697"/>
            <a:ext cx="1328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09104" y="166618"/>
            <a:ext cx="93365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поступлений доходов в бюджет города Сочи</a:t>
            </a:r>
            <a:endParaRPr lang="ru-RU" sz="2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462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  <a:alpha val="18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3928708"/>
              </p:ext>
            </p:extLst>
          </p:nvPr>
        </p:nvGraphicFramePr>
        <p:xfrm>
          <a:off x="1280161" y="1424538"/>
          <a:ext cx="9606930" cy="4854344"/>
        </p:xfrm>
        <a:graphic>
          <a:graphicData uri="http://schemas.openxmlformats.org/drawingml/2006/table">
            <a:tbl>
              <a:tblPr/>
              <a:tblGrid>
                <a:gridCol w="4302718"/>
                <a:gridCol w="1706250"/>
                <a:gridCol w="1706250"/>
                <a:gridCol w="1891712"/>
              </a:tblGrid>
              <a:tr h="6412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6" marR="7546" marT="7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46" marR="7546" marT="7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46" marR="7546" marT="7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99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Общегосударственные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вопросы: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1 388 737,4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1 122 737,4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266 000,0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99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Резервные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фонды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80 000,0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45 230,4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34 769,6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99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Другие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общегосударственные вопросы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535 943,8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304 713,4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231 230,4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9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Национальная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экономика: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952 267,5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1 148 076,0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195 808,5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99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Сельское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хозяйство и рыболовство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3 565,4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3 373,9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-191,5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99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Транспорт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133 620,6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329 620,6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196 000,0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9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Жилищно-коммунальное хозяйство: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1 144 931,4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1 214 931,4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70 000,0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99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Коммунальное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хозяйство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224 576,8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294 576,8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70 000,0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56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Образование: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4 472 561,7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4 798 702,4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326 140,7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99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Дошкольное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1 325 282,8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1 453 516,9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128 234,1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92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Общее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2 050 894,2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2 248 800,8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197 906,6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6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 расходов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10 117 975,1</a:t>
                      </a:r>
                      <a:endParaRPr lang="ru-RU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10 443 924,3</a:t>
                      </a:r>
                      <a:endParaRPr lang="ru-RU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325 949,2</a:t>
                      </a:r>
                      <a:endParaRPr lang="ru-RU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366787" y="375385"/>
            <a:ext cx="9711891" cy="830997"/>
          </a:xfrm>
          <a:prstGeom prst="rect">
            <a:avLst/>
          </a:prstGeom>
          <a:noFill/>
          <a:ln>
            <a:solidFill>
              <a:schemeClr val="accent1">
                <a:alpha val="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бюджетных ассигнований по разделам и подразделам классификации расходов бюджета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38935" y="1085984"/>
            <a:ext cx="15111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4357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43000">
              <a:schemeClr val="tx2">
                <a:lumMod val="40000"/>
                <a:lumOff val="60000"/>
              </a:schemeClr>
            </a:gs>
            <a:gs pos="2186">
              <a:schemeClr val="tx2">
                <a:lumMod val="20000"/>
                <a:lumOff val="80000"/>
              </a:schemeClr>
            </a:gs>
            <a:gs pos="100000">
              <a:schemeClr val="bg2">
                <a:lumMod val="60000"/>
                <a:lumOff val="4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8282526"/>
              </p:ext>
            </p:extLst>
          </p:nvPr>
        </p:nvGraphicFramePr>
        <p:xfrm>
          <a:off x="481264" y="808521"/>
          <a:ext cx="11174930" cy="5866406"/>
        </p:xfrm>
        <a:graphic>
          <a:graphicData uri="http://schemas.openxmlformats.org/drawingml/2006/table">
            <a:tbl>
              <a:tblPr/>
              <a:tblGrid>
                <a:gridCol w="7007191"/>
                <a:gridCol w="1424539"/>
                <a:gridCol w="1472665"/>
                <a:gridCol w="1270535"/>
              </a:tblGrid>
              <a:tr h="365761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</a:t>
                      </a:r>
                    </a:p>
                  </a:txBody>
                  <a:tcPr marL="3723" marR="3723" marT="3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6" marR="7546" marT="7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46" marR="7546" marT="7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46" marR="7546" marT="7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9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Муниципальная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"Развитие отрасли "Образование" города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Сочи":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3" marR="3723" marT="3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4 245 920,3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3" marR="3723" marT="3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4 572 061,0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3" marR="3723" marT="3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326 140,7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3" marR="3723" marT="3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86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Капитальные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вложения в объекты государственной (муниципальной) собственности</a:t>
                      </a:r>
                    </a:p>
                  </a:txBody>
                  <a:tcPr marL="3723" marR="3723" marT="3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723" marR="3723" marT="3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326 140,7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3" marR="3723" marT="3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326 140,7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3" marR="3723" marT="3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65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Муниципальная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"Поддержка и развитие объектов жилищно-коммунального хозяйства и благоустройства муниципального образования город-курорт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Сочи":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3" marR="3723" marT="3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208 045,8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3" marR="3723" marT="3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278 045,8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3" marR="3723" marT="3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70 000,0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3" marR="3723" marT="3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2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Субсидии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 возмещение затрат, связанных с технически и (или) технологически сложным ремонтом и восстановлением объектов коммунального хозяйства в целях обеспечения охраны окружающей среды</a:t>
                      </a:r>
                    </a:p>
                  </a:txBody>
                  <a:tcPr marL="3723" marR="3723" marT="3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723" marR="3723" marT="3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70 000,0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3" marR="3723" marT="3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70 000,0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3" marR="3723" marT="3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6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"Транспортное обслуживание населения муниципального образования город-курорт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Сочи":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3" marR="3723" marT="3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124 926,5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3" marR="3723" marT="3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320 926,5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3" marR="3723" marT="3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196 000,0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3" marR="3723" marT="3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2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Предоставление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субсидий на оказание финансовой помощи в целях предупреждения банкротства муниципального унитарного предприятия города Сочи "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Сочиавтотранс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</a:p>
                  </a:txBody>
                  <a:tcPr marL="3723" marR="3723" marT="3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723" marR="3723" marT="3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196 000,0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3" marR="3723" marT="3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196 000,0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3" marR="3723" marT="3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9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Муниципальная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"Развитие и поддержка сельского хозяйства в городе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Сочи":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3" marR="3723" marT="3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3 565,4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3" marR="3723" marT="3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3 373,9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3" marR="3723" marT="3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-191,5</a:t>
                      </a:r>
                    </a:p>
                  </a:txBody>
                  <a:tcPr marL="3723" marR="3723" marT="3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58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Осуществление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отдельных государственных полномочий по поддержке сельскохозяйственного производства в Краснодарском крае в части возмещения части процентной ставки по долгосрочным, среднесрочным и краткосрочным кредитам, взятым малыми формами хозяйствования</a:t>
                      </a:r>
                    </a:p>
                  </a:txBody>
                  <a:tcPr marL="3723" marR="3723" marT="3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191,5</a:t>
                      </a:r>
                    </a:p>
                  </a:txBody>
                  <a:tcPr marL="3723" marR="3723" marT="3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723" marR="3723" marT="3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-191,5</a:t>
                      </a:r>
                    </a:p>
                  </a:txBody>
                  <a:tcPr marL="3723" marR="3723" marT="3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9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Обеспечение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функций департамента по финансам и бюджету администрации города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Сочи: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3" marR="3723" marT="3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421 773,6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3" marR="3723" marT="3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155 773,6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3" marR="3723" marT="3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266 000,0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3" marR="3723" marT="3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6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Финансовое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обеспечение непредвиденных расходов</a:t>
                      </a:r>
                    </a:p>
                  </a:txBody>
                  <a:tcPr marL="3723" marR="3723" marT="3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271 887,0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3" marR="3723" marT="3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40 656,6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3" marR="3723" marT="3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231 230,4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3" marR="3723" marT="3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6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Формирование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резервного фонда администрации города Сочи</a:t>
                      </a:r>
                    </a:p>
                  </a:txBody>
                  <a:tcPr marL="3723" marR="3723" marT="3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80 000,0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3" marR="3723" marT="3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45 230,4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3" marR="3723" marT="3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34 769,6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3" marR="3723" marT="3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310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3723" marR="3723" marT="3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10 117 975,1</a:t>
                      </a:r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3" marR="3723" marT="3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10 443 924,3</a:t>
                      </a:r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3" marR="3723" marT="3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325 949,2</a:t>
                      </a:r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23" marR="3723" marT="3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25641" y="55907"/>
            <a:ext cx="108284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города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Сочи в </a:t>
            </a: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 программ</a:t>
            </a:r>
            <a:endParaRPr lang="ru-RU" sz="2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515829" y="469967"/>
            <a:ext cx="13764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5981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chemeClr val="tx2">
                <a:lumMod val="40000"/>
                <a:lumOff val="6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7544016"/>
              </p:ext>
            </p:extLst>
          </p:nvPr>
        </p:nvGraphicFramePr>
        <p:xfrm>
          <a:off x="1105988" y="1036318"/>
          <a:ext cx="10014857" cy="5065604"/>
        </p:xfrm>
        <a:graphic>
          <a:graphicData uri="http://schemas.openxmlformats.org/drawingml/2006/table">
            <a:tbl>
              <a:tblPr/>
              <a:tblGrid>
                <a:gridCol w="5328102"/>
                <a:gridCol w="1504695"/>
                <a:gridCol w="1504695"/>
                <a:gridCol w="1677365"/>
              </a:tblGrid>
              <a:tr h="599621">
                <a:tc gridSpan="4"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тыс. рублей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43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объекта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6" marR="7546" marT="7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46" marR="7546" marT="7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46" marR="7546" marT="7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13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Дошкольное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учреждение с.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Лоо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ул. Астраханская, строительство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10 232,2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198 118,1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187 885,9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53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Реконструкция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школы N 88 в пос. Верхняя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Беранда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Лазаревского района г. Сочи, строительство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34 635,1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147 498,1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112 863,0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13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Строительство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блока начальной школы на территории МОБУ СОШ N 100 на 400 мест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20 628,0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264 972,7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244 344,7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13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Строительство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комплексной спортивно-игровой площадки на территории СОШ N 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2 600,0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2 400,0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13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Строительство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комплексной спортивно-игровой площадки на территории СОШ N 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2 600,0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2 400,0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3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91 298,2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635 991,8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544 693,6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105988" y="304800"/>
            <a:ext cx="1001485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Капитальные вложения в объекты муниципальной </a:t>
            </a:r>
          </a:p>
          <a:p>
            <a:pPr algn="ctr"/>
            <a:r>
              <a:rPr lang="ru-RU" sz="2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собственности города Сочи</a:t>
            </a:r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205906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734</TotalTime>
  <Words>801</Words>
  <Application>Microsoft Office PowerPoint</Application>
  <PresentationFormat>Широкоэкранный</PresentationFormat>
  <Paragraphs>205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Century Gothic</vt:lpstr>
      <vt:lpstr>Times New Roman</vt:lpstr>
      <vt:lpstr>Wingdings 3</vt:lpstr>
      <vt:lpstr>Сектор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 Зюзько</dc:creator>
  <cp:lastModifiedBy>Елена Зюзько</cp:lastModifiedBy>
  <cp:revision>36</cp:revision>
  <dcterms:created xsi:type="dcterms:W3CDTF">2017-06-14T12:54:59Z</dcterms:created>
  <dcterms:modified xsi:type="dcterms:W3CDTF">2017-06-27T13:37:42Z</dcterms:modified>
</cp:coreProperties>
</file>