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71" r:id="rId7"/>
    <p:sldId id="259" r:id="rId8"/>
    <p:sldId id="265" r:id="rId9"/>
    <p:sldId id="264" r:id="rId10"/>
    <p:sldId id="266" r:id="rId11"/>
    <p:sldId id="272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29 ноября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5434" y="342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53844"/>
              </p:ext>
            </p:extLst>
          </p:nvPr>
        </p:nvGraphicFramePr>
        <p:xfrm>
          <a:off x="639763" y="681389"/>
          <a:ext cx="11092830" cy="5872519"/>
        </p:xfrm>
        <a:graphic>
          <a:graphicData uri="http://schemas.openxmlformats.org/drawingml/2006/table">
            <a:tbl>
              <a:tblPr/>
              <a:tblGrid>
                <a:gridCol w="7889967"/>
                <a:gridCol w="1053737"/>
                <a:gridCol w="1088571"/>
                <a:gridCol w="1060555"/>
              </a:tblGrid>
              <a:tr h="442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дополнительного материального обеспечения, доплаты к пенсиям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и помощь отдельным категориям граждан, проживающих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-1 558,0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ежемесячной денежной выплаты лицам, награжденным знаками отличия города Сочи "За вклад в развитие города Сочи" и "За безупречную службу городу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76 435,2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73 946,0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-2 489,2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Разработка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градостроительной и землеустроительной документации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33 951,6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31 540,1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-2 411,5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42 483,6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289 459,4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338 546,6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49 087,2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41 484,6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89 424,5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47 939,9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72 466,0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66 596,4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-5 869,6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реконструкция, техническое обслуживание сетей электроснабжения и связи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2123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20152"/>
              </p:ext>
            </p:extLst>
          </p:nvPr>
        </p:nvGraphicFramePr>
        <p:xfrm>
          <a:off x="637901" y="717785"/>
          <a:ext cx="11029406" cy="5772526"/>
        </p:xfrm>
        <a:graphic>
          <a:graphicData uri="http://schemas.openxmlformats.org/drawingml/2006/table">
            <a:tbl>
              <a:tblPr/>
              <a:tblGrid>
                <a:gridCol w="7678326"/>
                <a:gridCol w="1155032"/>
                <a:gridCol w="1106905"/>
                <a:gridCol w="1089143"/>
              </a:tblGrid>
              <a:tr h="370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на территории муниципального образования город-курорт Сочи, направленных на укрепление существующих и возведение новых подпорных сооружений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 и реконструкция дорог общего пользования местного значения и сооружений на них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-1 351,0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48 954,7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49 538,1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49 430,9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обустройство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массового отдыха населения и социально значимых объектов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69 484,4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74 508,0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5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536 428,0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532 273,7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-4 154,3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175 195,6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175 062,1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23 587,2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захоронения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9 932,0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37 753,1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249 664,2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246 317,1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-3 347,1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 поддержка сельского хозяйства в городе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3 546,5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52609" y="40003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1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943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2609" y="48930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3518"/>
              </p:ext>
            </p:extLst>
          </p:nvPr>
        </p:nvGraphicFramePr>
        <p:xfrm>
          <a:off x="637901" y="827854"/>
          <a:ext cx="11029406" cy="5633291"/>
        </p:xfrm>
        <a:graphic>
          <a:graphicData uri="http://schemas.openxmlformats.org/drawingml/2006/table">
            <a:tbl>
              <a:tblPr/>
              <a:tblGrid>
                <a:gridCol w="7601000"/>
                <a:gridCol w="1161442"/>
                <a:gridCol w="1152840"/>
                <a:gridCol w="1114124"/>
              </a:tblGrid>
              <a:tr h="420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отдельных государственных полномочий по поддержке сельскохозяйственного производства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442 542,6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454 542,6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Улучшение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обеспечения льготной категории граждан лекарственными средствами и изделиями медицинского назначения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137 036,7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149 036,7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Городского Собрания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44 664,9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Председатель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Собрания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Депутаты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Собрания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5 975,9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Городского Собрания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37 456,8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824 763,7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828 563,7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621 347,7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624 647,7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34 781,2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35 081,2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архивного дела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356 070,4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369 114,1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78 706,6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73 706,6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254 641,8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18 043,7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13 937 733,7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29.11.2017 г. № 197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48330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098 912,8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204 532,3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105 619,5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165 991,8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271 611,3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619,5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937 733,7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105 692,3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-838 820,9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-838 893,7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1637" y="1070041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41955"/>
              </p:ext>
            </p:extLst>
          </p:nvPr>
        </p:nvGraphicFramePr>
        <p:xfrm>
          <a:off x="1148843" y="1439373"/>
          <a:ext cx="10391160" cy="4001271"/>
        </p:xfrm>
        <a:graphic>
          <a:graphicData uri="http://schemas.openxmlformats.org/drawingml/2006/table">
            <a:tbl>
              <a:tblPr/>
              <a:tblGrid>
                <a:gridCol w="5519240"/>
                <a:gridCol w="1567191"/>
                <a:gridCol w="1567191"/>
                <a:gridCol w="1737538"/>
              </a:tblGrid>
              <a:tr h="676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6 165 991,8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271 611,3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105 619,5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субсидии бюджетам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1 771 181,3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1 864 861,0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93 679,7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3 381 458,6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393 471,2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12 012,6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-11 039,2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-11 112,0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13 098 912,8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204 532,3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105 619,5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0019" y="320994"/>
            <a:ext cx="1024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0744" y="104503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3722" y="830997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05871"/>
              </p:ext>
            </p:extLst>
          </p:nvPr>
        </p:nvGraphicFramePr>
        <p:xfrm>
          <a:off x="1052360" y="1169551"/>
          <a:ext cx="10528661" cy="5330011"/>
        </p:xfrm>
        <a:graphic>
          <a:graphicData uri="http://schemas.openxmlformats.org/drawingml/2006/table">
            <a:tbl>
              <a:tblPr/>
              <a:tblGrid>
                <a:gridCol w="5682098"/>
                <a:gridCol w="1559034"/>
                <a:gridCol w="1559034"/>
                <a:gridCol w="1728495"/>
              </a:tblGrid>
              <a:tr h="474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437 696,8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451 948,9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14 252,1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45 118,5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44 664,9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632 685,1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635 985,1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101 731,4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770,1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16 405,7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238 866,6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238 468,6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606,6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386 208,4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379 522,9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Сельское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и рыболовство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3 533,9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3 546,5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675 079,0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675 323,5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89" y="822302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47224"/>
              </p:ext>
            </p:extLst>
          </p:nvPr>
        </p:nvGraphicFramePr>
        <p:xfrm>
          <a:off x="1015349" y="1160856"/>
          <a:ext cx="10414754" cy="5391637"/>
        </p:xfrm>
        <a:graphic>
          <a:graphicData uri="http://schemas.openxmlformats.org/drawingml/2006/table">
            <a:tbl>
              <a:tblPr/>
              <a:tblGrid>
                <a:gridCol w="5531769"/>
                <a:gridCol w="1570750"/>
                <a:gridCol w="1570750"/>
                <a:gridCol w="1741485"/>
              </a:tblGrid>
              <a:tr h="164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206 152,9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1 195 122,9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11 030,0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Связь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35 707,6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42 031,2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465 735,0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463 498,8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-2 236,2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1 933 112,2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1 999 240,3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66 128,1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279 867,6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278 947,8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512 612,1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555 000,9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42 388,8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797 287,8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27 892,8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343 344,7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340 111,0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5 839 225,7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237,5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21 011,8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1 591 618,4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1 611 630,2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023 319,3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020 599,1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-2 720,2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485 911,0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489 631,2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688 343,6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696 108,9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7 765,3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586 756,0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594 796,3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8 040,3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вопросы в области культуры, кинематографии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101 587,6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101 312,6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28275"/>
              </p:ext>
            </p:extLst>
          </p:nvPr>
        </p:nvGraphicFramePr>
        <p:xfrm>
          <a:off x="914513" y="1371180"/>
          <a:ext cx="10616425" cy="4906222"/>
        </p:xfrm>
        <a:graphic>
          <a:graphicData uri="http://schemas.openxmlformats.org/drawingml/2006/table">
            <a:tbl>
              <a:tblPr/>
              <a:tblGrid>
                <a:gridCol w="5638886"/>
                <a:gridCol w="1601166"/>
                <a:gridCol w="1601166"/>
                <a:gridCol w="1775207"/>
              </a:tblGrid>
              <a:tr h="821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524 288,7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536 288,7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198 675,3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198 708,8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166 491,5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178 280,7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11 789,2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116 258,1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265 961,6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260 909,5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-5 052,1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Пенсионное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57 240,8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-3 968,9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социальной политики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37 357,2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417 608,8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414 281,9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33 089,3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29 762,4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Средства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массовой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средств массовой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13 937 733,7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6781" y="201629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175" y="1032626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0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6" y="51818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42191"/>
              </p:ext>
            </p:extLst>
          </p:nvPr>
        </p:nvGraphicFramePr>
        <p:xfrm>
          <a:off x="827772" y="843102"/>
          <a:ext cx="10724763" cy="5717445"/>
        </p:xfrm>
        <a:graphic>
          <a:graphicData uri="http://schemas.openxmlformats.org/drawingml/2006/table">
            <a:tbl>
              <a:tblPr/>
              <a:tblGrid>
                <a:gridCol w="7105736"/>
                <a:gridCol w="1280160"/>
                <a:gridCol w="1227908"/>
                <a:gridCol w="1110959"/>
              </a:tblGrid>
              <a:tr h="4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5 182 754,1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203 565,9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20 811,8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849 855,4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870 167,2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67 002,8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879 386,3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887 151,6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7 765,3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Поэтапное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средней заработной платы работников муниципальных учреждений Краснодарского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74 729,1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69 171,0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68 896,0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384 879,5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381 552,6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Содействие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физической культуры и массового спорта в Краснодарском крае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-3 326,9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468 144,3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462 937,2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-5 207,1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жилых помещений различным категориям граждан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18 186,9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14 282,5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-3 904,4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социальных выплат на строительство и приобретение жилья гражданам, нуждающимся в улучшении жилищных условий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17 442,3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-2 344,9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7" y="824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3946" y="45724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45016"/>
              </p:ext>
            </p:extLst>
          </p:nvPr>
        </p:nvGraphicFramePr>
        <p:xfrm>
          <a:off x="535577" y="795801"/>
          <a:ext cx="11164389" cy="5782850"/>
        </p:xfrm>
        <a:graphic>
          <a:graphicData uri="http://schemas.openxmlformats.org/drawingml/2006/table">
            <a:tbl>
              <a:tblPr/>
              <a:tblGrid>
                <a:gridCol w="7206342"/>
                <a:gridCol w="1358537"/>
                <a:gridCol w="1349829"/>
                <a:gridCol w="1249681"/>
              </a:tblGrid>
              <a:tr h="246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строительство жилых домов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685 019,9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957 095,1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947 416,1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-9 679,0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898 006,3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888 327,3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-9 679,0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"Информационное освещение деятельности органов местного самоуправления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Освещение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в средствах массовой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341 630,6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155 997,8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662 778,2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692 778,2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3" y="4770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6754" y="42163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53880"/>
              </p:ext>
            </p:extLst>
          </p:nvPr>
        </p:nvGraphicFramePr>
        <p:xfrm>
          <a:off x="713128" y="760187"/>
          <a:ext cx="10947241" cy="5730176"/>
        </p:xfrm>
        <a:graphic>
          <a:graphicData uri="http://schemas.openxmlformats.org/drawingml/2006/table">
            <a:tbl>
              <a:tblPr/>
              <a:tblGrid>
                <a:gridCol w="7532651"/>
                <a:gridCol w="1071577"/>
                <a:gridCol w="1232314"/>
                <a:gridCol w="1110699"/>
              </a:tblGrid>
              <a:tr h="440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504 110,5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504 355,0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транспорта и связи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18 956,2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"Управление муниципальным имуществом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64 703,7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65 086,7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11 662,1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малого и среднего предпринимательства в городе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13 289,0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внешнеэкономических связей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210 374,8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207 667,6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выплаты физическим лицам на оплату первоначального взноса или части процентной ставки по кредитам на ремонт (реконструкцию) и покраску фасадов зданий, строений и сооружений, кровли и других отдельных элементов, расположенных на территории дворовых хозяйств в зоне особого градостроительного и архитектурного контроля (зона международного гостеприимства)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3469</TotalTime>
  <Words>2095</Words>
  <Application>Microsoft Office PowerPoint</Application>
  <PresentationFormat>Широкоэкранный</PresentationFormat>
  <Paragraphs>543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143</cp:revision>
  <cp:lastPrinted>2017-11-09T11:57:31Z</cp:lastPrinted>
  <dcterms:created xsi:type="dcterms:W3CDTF">2017-06-14T12:54:59Z</dcterms:created>
  <dcterms:modified xsi:type="dcterms:W3CDTF">2018-01-12T07:50:29Z</dcterms:modified>
</cp:coreProperties>
</file>