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33E-3"/>
                  <c:y val="-7.716581682796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388138012676505E-3"/>
                  <c:y val="-0.12337375095577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29493535530302E-3"/>
                  <c:y val="0.11401944800952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80246913580288E-4"/>
                  <c:y val="-5.029657636407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87457.1</c:v>
                </c:pt>
                <c:pt idx="1">
                  <c:v>419845.5</c:v>
                </c:pt>
                <c:pt idx="2">
                  <c:v>111223.3</c:v>
                </c:pt>
                <c:pt idx="3">
                  <c:v>153756.79999999999</c:v>
                </c:pt>
                <c:pt idx="4">
                  <c:v>413373.5</c:v>
                </c:pt>
                <c:pt idx="5">
                  <c:v>17835.099999999995</c:v>
                </c:pt>
                <c:pt idx="6">
                  <c:v>398784.1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30780408894426E-2"/>
          <c:y val="2.8663221726262216E-2"/>
          <c:w val="0.8465647477083085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01.04.2016г.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172395.1</c:v>
                </c:pt>
                <c:pt idx="1">
                  <c:v>14422.2</c:v>
                </c:pt>
                <c:pt idx="2">
                  <c:v>136998.1</c:v>
                </c:pt>
                <c:pt idx="3">
                  <c:v>400002.7</c:v>
                </c:pt>
                <c:pt idx="4">
                  <c:v>190211.9</c:v>
                </c:pt>
                <c:pt idx="5">
                  <c:v>-5607.6</c:v>
                </c:pt>
                <c:pt idx="6">
                  <c:v>373645.1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01.04.2017г.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398784.1</c:v>
                </c:pt>
                <c:pt idx="1">
                  <c:v>17835.099999999995</c:v>
                </c:pt>
                <c:pt idx="2">
                  <c:v>153756.79999999999</c:v>
                </c:pt>
                <c:pt idx="3">
                  <c:v>413373.5</c:v>
                </c:pt>
                <c:pt idx="4">
                  <c:v>111223.3</c:v>
                </c:pt>
                <c:pt idx="5">
                  <c:v>87457.1</c:v>
                </c:pt>
                <c:pt idx="6">
                  <c:v>419845.5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78561920"/>
        <c:axId val="178562304"/>
      </c:barChart>
      <c:catAx>
        <c:axId val="178561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78562304"/>
        <c:crosses val="autoZero"/>
        <c:auto val="1"/>
        <c:lblAlgn val="ctr"/>
        <c:lblOffset val="100"/>
        <c:noMultiLvlLbl val="0"/>
      </c:catAx>
      <c:valAx>
        <c:axId val="178562304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78561920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1217064075966252"/>
          <c:y val="0.17552758683852809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766.9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741.1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673508499055564E-2"/>
                  <c:y val="2.0036541631196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825.8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7059432"/>
        <c:axId val="176422952"/>
        <c:axId val="178336544"/>
      </c:bar3DChart>
      <c:catAx>
        <c:axId val="227059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6422952"/>
        <c:crosses val="autoZero"/>
        <c:auto val="1"/>
        <c:lblAlgn val="ctr"/>
        <c:lblOffset val="100"/>
        <c:noMultiLvlLbl val="0"/>
      </c:catAx>
      <c:valAx>
        <c:axId val="176422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7059432"/>
        <c:crosses val="autoZero"/>
        <c:crossBetween val="between"/>
      </c:valAx>
      <c:serAx>
        <c:axId val="17833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6422952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504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463.6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776.5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6424520"/>
        <c:axId val="177538032"/>
        <c:axId val="229136472"/>
      </c:bar3DChart>
      <c:catAx>
        <c:axId val="176424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7538032"/>
        <c:crosses val="autoZero"/>
        <c:auto val="1"/>
        <c:lblAlgn val="ctr"/>
        <c:lblOffset val="100"/>
        <c:noMultiLvlLbl val="0"/>
      </c:catAx>
      <c:valAx>
        <c:axId val="17753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6424520"/>
        <c:crosses val="autoZero"/>
        <c:crossBetween val="between"/>
      </c:valAx>
      <c:serAx>
        <c:axId val="229136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7538032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267993371106914E-2"/>
                  <c:y val="-0.13937025031506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6434285079435621E-2"/>
                  <c:y val="-0.117151532602391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7698716346331888E-2"/>
                  <c:y val="-6.41499583197336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3 309,5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15886660741398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9.4108987890234447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305251.59999999998</c:v>
                </c:pt>
                <c:pt idx="1">
                  <c:v>35522.5</c:v>
                </c:pt>
                <c:pt idx="2">
                  <c:v>323929</c:v>
                </c:pt>
                <c:pt idx="3">
                  <c:v>126961.3</c:v>
                </c:pt>
                <c:pt idx="4">
                  <c:v>601.4</c:v>
                </c:pt>
                <c:pt idx="5">
                  <c:v>1076910</c:v>
                </c:pt>
                <c:pt idx="6">
                  <c:v>144263.70000000001</c:v>
                </c:pt>
                <c:pt idx="7">
                  <c:v>60995.3</c:v>
                </c:pt>
                <c:pt idx="8">
                  <c:v>54006.8</c:v>
                </c:pt>
                <c:pt idx="9">
                  <c:v>84191.3</c:v>
                </c:pt>
                <c:pt idx="10">
                  <c:v>3309.5</c:v>
                </c:pt>
                <c:pt idx="11">
                  <c:v>39552.699999999997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апреля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71267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01.04.20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51 175,4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4 414,2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8,63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272 956,2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711,8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459 007,4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33 633,7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7,33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3 309,5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306 212,8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35 522,5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34 345,4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6 574,0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19,14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01.04.2017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60145"/>
              </p:ext>
            </p:extLst>
          </p:nvPr>
        </p:nvGraphicFramePr>
        <p:xfrm>
          <a:off x="357158" y="1142984"/>
          <a:ext cx="8424936" cy="612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01.04.2017г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403 654,7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44 347,2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10,99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503 389,2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231 766,3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9 986,3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16,14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89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14 700,0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1 227,9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8,35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12 336,7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1 659,0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13,45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210 764,8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45 343,9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21,51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01.04.2017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603620"/>
              </p:ext>
            </p:extLst>
          </p:nvPr>
        </p:nvGraphicFramePr>
        <p:xfrm>
          <a:off x="395537" y="1124744"/>
          <a:ext cx="8568952" cy="6307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1059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</a:t>
                      </a:r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 </a:t>
                      </a:r>
                      <a:r>
                        <a:rPr lang="ru-RU" sz="1200" b="0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01.04.2017г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80 875,7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7 787,3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9,63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692,3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12 117,9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4,6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31 427,3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16,27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529 770,7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63 561,1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3 373,9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254,2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7,53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433 394,8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61 075,4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14,09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383 497,6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96,8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10 321 205,0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1 930 719,6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18,71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01.04.2017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86480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6 400 000,0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1 602 275,4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4 208 782,1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674 503,1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10 608 782,1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2 276 778,5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310851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11 400 524,4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2 255 495,2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smtClean="0">
                <a:solidFill>
                  <a:schemeClr val="accent1">
                    <a:lumMod val="50000"/>
                  </a:schemeClr>
                </a:solidFill>
              </a:rPr>
              <a:t>на 01.04.2017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01.04.2017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483501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366839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057968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1 602 275,4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1 282 067,5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125,0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январь-март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9514635"/>
              </p:ext>
            </p:extLst>
          </p:nvPr>
        </p:nvGraphicFramePr>
        <p:xfrm>
          <a:off x="467544" y="1928802"/>
          <a:ext cx="432048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083314"/>
              </p:ext>
            </p:extLst>
          </p:nvPr>
        </p:nvGraphicFramePr>
        <p:xfrm>
          <a:off x="4427984" y="2143116"/>
          <a:ext cx="460851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132320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2 255 495,1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48162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1 250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963,40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251,60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206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338,80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522,50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17,22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1 527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693,30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323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929,03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1 355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503,60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126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961,32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601,38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15,43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4 971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151,90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1 076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910,04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21,66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620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006,90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263,72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23,27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871,30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995,33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917,70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006,79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390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806,70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309,54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822,90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552,66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11,44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11 400 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524,40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2 255 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495,19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19,78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01.04.2017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349440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апреля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апреля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1 250,96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305,25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1 201,85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209,06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206,34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190,18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1 527,69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323,93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844,90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139,95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1 355,50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126,96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1 410,22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141,64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4 971,15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1 076,91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452,31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850,34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620,01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144,26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76,72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435,87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61,00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2,70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467,36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77,02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4,57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262,92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Физ.культура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390,81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84,19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345,82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65,85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11 400,52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2 255,49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19,78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585,01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1 683,87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17,57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18285"/>
              </p:ext>
            </p:extLst>
          </p:nvPr>
        </p:nvGraphicFramePr>
        <p:xfrm>
          <a:off x="343926" y="1628800"/>
          <a:ext cx="8280920" cy="515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01.04.2017г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4 731 463,8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044 431,7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22,07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26 841,1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1 080,0 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4,02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879 489,8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179 772,8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20,44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32 279,8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4 053,2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12,56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367 577,9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84 094,5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22,88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7 299,8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395,8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5,42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25 153,9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5 075,3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20,18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01.04.2017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1337</Words>
  <Application>Microsoft Office PowerPoint</Application>
  <PresentationFormat>Экран (4:3)</PresentationFormat>
  <Paragraphs>465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01.04.2017 год (тыс. руб.)</vt:lpstr>
      <vt:lpstr>Презентация PowerPoint</vt:lpstr>
      <vt:lpstr>Динамика поступления доходов в бюджет города Сочи  за январь-март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2017-04-12T13:27:56Z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