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82" r:id="rId6"/>
    <p:sldId id="272" r:id="rId7"/>
    <p:sldId id="28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16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explosion val="24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1.6216452140238386E-2"/>
                  <c:y val="-7.4572188057536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059762734112643E-2"/>
                  <c:y val="-0.12078008489252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565575813705121E-2"/>
                  <c:y val="0.11754841782285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3336258622992E-2"/>
                  <c:y val="8.0301739349222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773991498610331E-2"/>
                  <c:y val="6.6418478012247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35063672596481E-3"/>
                  <c:y val="-0.118533883705065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7845764071157782E-2"/>
                  <c:y val="-6.0407460080705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Налог на доходы физ.лиц</c:v>
                </c:pt>
                <c:pt idx="2">
                  <c:v>Налоги на имущество</c:v>
                </c:pt>
                <c:pt idx="3">
                  <c:v>Налоги на совокупный доход</c:v>
                </c:pt>
                <c:pt idx="4">
                  <c:v>Аренда земли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186343.5</c:v>
                </c:pt>
                <c:pt idx="1">
                  <c:v>951285.6</c:v>
                </c:pt>
                <c:pt idx="2">
                  <c:v>244634.3</c:v>
                </c:pt>
                <c:pt idx="3">
                  <c:v>316704.7</c:v>
                </c:pt>
                <c:pt idx="4">
                  <c:v>865960.3</c:v>
                </c:pt>
                <c:pt idx="5">
                  <c:v>38701.9</c:v>
                </c:pt>
                <c:pt idx="6">
                  <c:v>788070.6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717E-2"/>
          <c:w val="0.33983250596429826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35692351279967"/>
          <c:y val="2.8663221726262213E-2"/>
          <c:w val="0.83060516190354328"/>
          <c:h val="0.755965916981447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01.07.2016г.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1569271685387152E-2"/>
                  <c:y val="-3.06116054643440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622064.5</c:v>
                </c:pt>
                <c:pt idx="1">
                  <c:v>34968.1</c:v>
                </c:pt>
                <c:pt idx="2">
                  <c:v>280703</c:v>
                </c:pt>
                <c:pt idx="3">
                  <c:v>835400.1</c:v>
                </c:pt>
                <c:pt idx="4">
                  <c:v>307449.8</c:v>
                </c:pt>
                <c:pt idx="5">
                  <c:v>78817.3</c:v>
                </c:pt>
                <c:pt idx="6">
                  <c:v>848137.8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01.07.2017г.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-3.7722657356717981E-2"/>
                  <c:y val="-3.25329952664205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788070.6</c:v>
                </c:pt>
                <c:pt idx="1">
                  <c:v>38701.9</c:v>
                </c:pt>
                <c:pt idx="2">
                  <c:v>316704.7</c:v>
                </c:pt>
                <c:pt idx="3">
                  <c:v>865960.3</c:v>
                </c:pt>
                <c:pt idx="4">
                  <c:v>244634.3</c:v>
                </c:pt>
                <c:pt idx="5">
                  <c:v>186343.5</c:v>
                </c:pt>
                <c:pt idx="6">
                  <c:v>951285.6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174241704"/>
        <c:axId val="174242096"/>
      </c:barChart>
      <c:catAx>
        <c:axId val="1742417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174242096"/>
        <c:crosses val="autoZero"/>
        <c:auto val="1"/>
        <c:lblAlgn val="ctr"/>
        <c:lblOffset val="100"/>
        <c:noMultiLvlLbl val="0"/>
      </c:catAx>
      <c:valAx>
        <c:axId val="174242096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174241704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5279504098997418"/>
          <c:y val="0.48774137881168833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9028763596618295"/>
          <c:y val="2.0495829138939031E-2"/>
          <c:w val="0.62330736399659292"/>
          <c:h val="0.822573678505276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334370255156904E-2"/>
                  <c:y val="5.7506656282262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1745.5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34872051253564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1619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399650038884567E-2"/>
                  <c:y val="6.7797438797780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1811.9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4242880"/>
        <c:axId val="174243272"/>
        <c:axId val="237200536"/>
      </c:bar3DChart>
      <c:catAx>
        <c:axId val="174242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74243272"/>
        <c:crosses val="autoZero"/>
        <c:auto val="1"/>
        <c:lblAlgn val="ctr"/>
        <c:lblOffset val="100"/>
        <c:noMultiLvlLbl val="0"/>
      </c:catAx>
      <c:valAx>
        <c:axId val="174243272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74242880"/>
        <c:crosses val="autoZero"/>
        <c:crossBetween val="between"/>
      </c:valAx>
      <c:serAx>
        <c:axId val="237200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74243272"/>
        <c:crosses val="autoZero"/>
      </c:serAx>
    </c:plotArea>
    <c:legend>
      <c:legendPos val="r"/>
      <c:layout>
        <c:manualLayout>
          <c:xMode val="edge"/>
          <c:yMode val="edge"/>
          <c:x val="0.76126823856303838"/>
          <c:y val="0.29221589394461328"/>
          <c:w val="0.20056950370894638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64"/>
          <c:y val="2.8864491727281703E-2"/>
          <c:w val="0.56371659367864602"/>
          <c:h val="0.856759665299938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981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9244921984997506E-2"/>
                  <c:y val="8.3332750076989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1388.6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803219781135436E-2"/>
                  <c:y val="4.44796234292038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bg1"/>
                      </a:solidFill>
                      <a:latin typeface="Georgia" panose="02040502050405020303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1579.8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8063416"/>
        <c:axId val="238063808"/>
        <c:axId val="236617008"/>
      </c:bar3DChart>
      <c:catAx>
        <c:axId val="238063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38063808"/>
        <c:crosses val="autoZero"/>
        <c:auto val="1"/>
        <c:lblAlgn val="ctr"/>
        <c:lblOffset val="100"/>
        <c:noMultiLvlLbl val="0"/>
      </c:catAx>
      <c:valAx>
        <c:axId val="23806380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38063416"/>
        <c:crosses val="autoZero"/>
        <c:crossBetween val="between"/>
      </c:valAx>
      <c:serAx>
        <c:axId val="236617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38063808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8"/>
          <c:h val="0.23347809641221062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092323075213911E-3"/>
          <c:y val="0.1176255569385399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2.1599914824278796E-2"/>
                  <c:y val="-0.117117428485497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4638790134428438E-3"/>
                  <c:y val="-0.133556528374854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744398770507078E-2"/>
                  <c:y val="-0.127264891024757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22738677184015E-2"/>
                  <c:y val="0.1086795206380261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defRPr>
                    </a:pPr>
                    <a:fld id="{9253BA67-7CEA-426D-9E1E-0CC155100D79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1068191497241049"/>
                  <c:y val="0.13459658949675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020495407917641"/>
                  <c:y val="1.97275149726227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495606969596005E-2"/>
                  <c:y val="-6.2909964673628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542259193422955E-2"/>
                  <c:y val="-5.39604950727562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40819538569792E-2"/>
                  <c:y val="-0.119027716804906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6434285079435621E-2"/>
                  <c:y val="-0.1171515326023913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3.2842820705106843E-2"/>
                  <c:y val="-6.41499583197336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 </a:t>
                    </a:r>
                    <a:r>
                      <a:rPr lang="en-US" baseline="0" dirty="0" smtClean="0"/>
                      <a:t>173,3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447075324963895E-2"/>
                      <c:h val="5.7832113443568207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9.4108987890234447E-2"/>
                  <c:y val="-0.111401212275467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гос. и мун. долга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727720.8</c:v>
                </c:pt>
                <c:pt idx="1">
                  <c:v>105947.9</c:v>
                </c:pt>
                <c:pt idx="2">
                  <c:v>740636.8</c:v>
                </c:pt>
                <c:pt idx="3">
                  <c:v>526307.4</c:v>
                </c:pt>
                <c:pt idx="4">
                  <c:v>1432.1</c:v>
                </c:pt>
                <c:pt idx="5">
                  <c:v>2725527.4</c:v>
                </c:pt>
                <c:pt idx="6">
                  <c:v>303788.40000000002</c:v>
                </c:pt>
                <c:pt idx="7">
                  <c:v>268406.8</c:v>
                </c:pt>
                <c:pt idx="8">
                  <c:v>115303</c:v>
                </c:pt>
                <c:pt idx="9">
                  <c:v>186113</c:v>
                </c:pt>
                <c:pt idx="10">
                  <c:v>14173.3</c:v>
                </c:pt>
                <c:pt idx="11">
                  <c:v>78030.399999999994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216934229530068"/>
          <c:y val="1.4822702080625784E-3"/>
          <c:w val="0.3119516852176516"/>
          <c:h val="0.96944912009089679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3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7/7/2017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7/7/2017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7/7/2017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7/7/2017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7/7/2017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июля  2017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96177"/>
              </p:ext>
            </p:extLst>
          </p:nvPr>
        </p:nvGraphicFramePr>
        <p:xfrm>
          <a:off x="395535" y="1124744"/>
          <a:ext cx="8424937" cy="54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672408"/>
                <a:gridCol w="1368152"/>
                <a:gridCol w="1368152"/>
                <a:gridCol w="1080120"/>
              </a:tblGrid>
              <a:tr h="885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01.07.20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0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485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252,20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11 578,81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2,39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77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815 650,20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176 571,22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21,65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88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784 007,10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128 706,34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16,42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57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29 550,0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14 173,28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47,96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42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315 177,50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112 447,93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35,68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1318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345,40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16 139,77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46,99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82081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01.07.2017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554009"/>
              </p:ext>
            </p:extLst>
          </p:nvPr>
        </p:nvGraphicFramePr>
        <p:xfrm>
          <a:off x="357158" y="1142984"/>
          <a:ext cx="8424936" cy="544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385"/>
                <a:gridCol w="3443235"/>
                <a:gridCol w="1391946"/>
                <a:gridCol w="1391946"/>
                <a:gridCol w="1245424"/>
              </a:tblGrid>
              <a:tr h="557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01.07.2017г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"Постолимпийское использование олимпийских объектов и развития Имеретинской низменности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600 699,70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214 132,80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35,65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687 110,5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324 005,31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47,15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"Управление муниципальным имуществом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61 863,40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24 358,89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39,38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малого и среднего предпринимательства в городе Сочи»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1 000,00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967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2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имиджевых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17 354,00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2 614,95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15,07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79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территориального общественного самоуправления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13 336,70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4 867,48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36,50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"Социальная поддержка граждан"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212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564,80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99 378,30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46,75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714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01.07.2017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347293"/>
              </p:ext>
            </p:extLst>
          </p:nvPr>
        </p:nvGraphicFramePr>
        <p:xfrm>
          <a:off x="395537" y="1124744"/>
          <a:ext cx="8568952" cy="555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9"/>
                <a:gridCol w="3672408"/>
                <a:gridCol w="1296144"/>
                <a:gridCol w="1368152"/>
                <a:gridCol w="1152129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01.07.2017г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95 875,70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18 324,92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19,11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10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426 654,50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39 873,34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9,35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информационного общества и формирование электронного правительства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117,90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76 269,09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39,49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581 136,80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164 205,38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28,26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5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 поддержка сельского хозяйства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3 533,90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690,48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19,54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здравоохранения 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433 928,60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186 709,81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43,03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ntique Olive" panose="020B0603020204030204" pitchFamily="34" charset="0"/>
                          <a:ea typeface="+mn-ea"/>
                          <a:cs typeface="+mn-cs"/>
                        </a:rPr>
                        <a:t>Муниципальная программа города Сочи «Обеспечение участия города Сочи в подготовке и проведении Кубка конфедераций в 2017 году и чемпионата мира по футболу 2018 года в Российской Федерации»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578 720,20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219 869,51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37,99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015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13 040 153,10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5 049 926,93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38,73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486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01.07.2017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401477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6 620 000,00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3 391 700,9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51,2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647 653,5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2 426 641,8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43,0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12 267 653,5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5 818 342,7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47,4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77121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13 062 465,0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5 793 387,3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44,4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01.07.2017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01.07.2017 год (тыс. руб.)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217975"/>
              </p:ext>
            </p:extLst>
          </p:nvPr>
        </p:nvGraphicFramePr>
        <p:xfrm>
          <a:off x="251520" y="1772816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347359"/>
              </p:ext>
            </p:extLst>
          </p:nvPr>
        </p:nvGraphicFramePr>
        <p:xfrm>
          <a:off x="279768" y="2708920"/>
          <a:ext cx="8753360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523543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7.2017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7.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2016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3 391 700,9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3 007 540,6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112,8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январь-июнь 2015-2017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9523647"/>
              </p:ext>
            </p:extLst>
          </p:nvPr>
        </p:nvGraphicFramePr>
        <p:xfrm>
          <a:off x="0" y="2060848"/>
          <a:ext cx="4860032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4021518"/>
              </p:ext>
            </p:extLst>
          </p:nvPr>
        </p:nvGraphicFramePr>
        <p:xfrm>
          <a:off x="4427984" y="2143116"/>
          <a:ext cx="471601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9417"/>
              </p:ext>
            </p:extLst>
          </p:nvPr>
        </p:nvGraphicFramePr>
        <p:xfrm>
          <a:off x="265900" y="2148139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0205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.2017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5 793 387,3 тыс.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778807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433168"/>
              </p:ext>
            </p:extLst>
          </p:nvPr>
        </p:nvGraphicFramePr>
        <p:xfrm>
          <a:off x="179512" y="1285858"/>
          <a:ext cx="8784974" cy="5169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702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1 418 151,90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727 720,76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51,31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213 118,40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105 947,93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49,71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2 099 139,40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740 636,77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35,28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1 651 577,00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526 307,44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31,87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3 897,90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1 432,13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36,74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5 589 623,20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2 725 527,40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48,76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639 356,10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303 788,40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47,51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521 888,70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406,81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51,43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268 086,10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115 302,97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43,01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401 403,70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186 112,98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46,37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29 550,00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14 173,28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47,96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226 672,60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78 030,42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34,42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13 062 465,00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5 793 387,29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44,35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4868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01.07.2017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314505"/>
              </p:ext>
            </p:extLst>
          </p:nvPr>
        </p:nvGraphicFramePr>
        <p:xfrm>
          <a:off x="179512" y="1268760"/>
          <a:ext cx="8784978" cy="52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84693"/>
                <a:gridCol w="817388"/>
                <a:gridCol w="817388"/>
                <a:gridCol w="708404"/>
                <a:gridCol w="711128"/>
              </a:tblGrid>
              <a:tr h="32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июля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2017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июля 2016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1 418,15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10,86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727,72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51,31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1 602,47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648,66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40,48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04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213,12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1,63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105,95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1,83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49,71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224,97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113,69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2,32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2 099,14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740,64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35,28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1 251,64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513,61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10,48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41,03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5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1 651,58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526,31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31,87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1 557,22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592,01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12,08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38,02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1,43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38,22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5 589,62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2 725,53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48,76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4 588,51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2 312,36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47,18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639,36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303,79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47,51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490,95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241,06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49,10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521,89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268,41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4,63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51,43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468,56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179,10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3,65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38,22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268,09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115,30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1,99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292,66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109,73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37,49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401,40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186,11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46,37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119,80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48,74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0,99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40,68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47,96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6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226,67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78,03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1,35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34,42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311,14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129,32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41,56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98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13 062,47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5 793,39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44,35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10 938,06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4 901,51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44,81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418363"/>
              </p:ext>
            </p:extLst>
          </p:nvPr>
        </p:nvGraphicFramePr>
        <p:xfrm>
          <a:off x="343926" y="1628800"/>
          <a:ext cx="8280920" cy="506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01.07.2017г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"Образование"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5 264 161,30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2 597 390,80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49,34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5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"Дети Сочи" </a:t>
                      </a:r>
                    </a:p>
                  </a:txBody>
                  <a:tcPr marL="7620" marR="7620" marT="762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27 595,30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5 693,64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20,63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9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"Культура"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896 864,00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405 525,55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45,22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2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"Молодежь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32 137,20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13 396,05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41,68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"Физическая культура и спорт"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385 876,90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177 540,61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46,01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3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"Доступная среда"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2 420,0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21 496,00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1 463,20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6,81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38 723,30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13 999,47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36,15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01.07.2017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71725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тыс. рублей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1335</Words>
  <Application>Microsoft Office PowerPoint</Application>
  <PresentationFormat>Экран (4:3)</PresentationFormat>
  <Paragraphs>467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 Unicode MS</vt:lpstr>
      <vt:lpstr>Albertus MT</vt:lpstr>
      <vt:lpstr>Albertus MT Lt</vt:lpstr>
      <vt:lpstr>Antique Olive</vt:lpstr>
      <vt:lpstr>Arial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01.07.2017 год (тыс. руб.)</vt:lpstr>
      <vt:lpstr>Презентация PowerPoint</vt:lpstr>
      <vt:lpstr>Динамика поступления доходов в бюджет города Сочи  за январь-июнь 2015-2017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2017-07-07T13:20:44Z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