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59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31 мая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18594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87008" y="616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20979"/>
              </p:ext>
            </p:extLst>
          </p:nvPr>
        </p:nvGraphicFramePr>
        <p:xfrm>
          <a:off x="792480" y="938349"/>
          <a:ext cx="10772503" cy="5663466"/>
        </p:xfrm>
        <a:graphic>
          <a:graphicData uri="http://schemas.openxmlformats.org/drawingml/2006/table">
            <a:tbl>
              <a:tblPr/>
              <a:tblGrid>
                <a:gridCol w="6355954"/>
                <a:gridCol w="1498629"/>
                <a:gridCol w="1489814"/>
                <a:gridCol w="1428106"/>
              </a:tblGrid>
              <a:tr h="314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390 203,4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409 565,3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19 361,9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379 067,4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398 429,3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19 361,9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778 399,2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778 571,3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611 902,3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611 962,8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416 644,6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356 926,9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-59 717,7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320 090,1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239 279,3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-80 810,8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21 447,9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21 093,1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57666" y="1913754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31.05.2017 г. № 93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28983"/>
              </p:ext>
            </p:extLst>
          </p:nvPr>
        </p:nvGraphicFramePr>
        <p:xfrm>
          <a:off x="1632853" y="2283086"/>
          <a:ext cx="8882742" cy="4136572"/>
        </p:xfrm>
        <a:graphic>
          <a:graphicData uri="http://schemas.openxmlformats.org/drawingml/2006/table">
            <a:tbl>
              <a:tblPr/>
              <a:tblGrid>
                <a:gridCol w="4458788"/>
                <a:gridCol w="1558834"/>
                <a:gridCol w="1445011"/>
                <a:gridCol w="1420109"/>
              </a:tblGrid>
              <a:tr h="828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</a:p>
                    <a:p>
                      <a:pPr algn="just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-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6073" y="174851"/>
            <a:ext cx="10181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72297" y="82977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96073" y="1185523"/>
          <a:ext cx="10181356" cy="4882035"/>
        </p:xfrm>
        <a:graphic>
          <a:graphicData uri="http://schemas.openxmlformats.org/drawingml/2006/table">
            <a:tbl>
              <a:tblPr/>
              <a:tblGrid>
                <a:gridCol w="5487436"/>
                <a:gridCol w="1628502"/>
                <a:gridCol w="1602378"/>
                <a:gridCol w="1463040"/>
              </a:tblGrid>
              <a:tr h="7526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реализацию федеральных целевых программ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388 872,7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394 046,3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1 335 347,4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1 390 068,7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54 721,3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3 285 701,1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3 285 861,1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1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трансферты, передаваемые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113" y="157924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0868" y="876790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69652"/>
              </p:ext>
            </p:extLst>
          </p:nvPr>
        </p:nvGraphicFramePr>
        <p:xfrm>
          <a:off x="779872" y="1215344"/>
          <a:ext cx="10746375" cy="5325891"/>
        </p:xfrm>
        <a:graphic>
          <a:graphicData uri="http://schemas.openxmlformats.org/drawingml/2006/table">
            <a:tbl>
              <a:tblPr/>
              <a:tblGrid>
                <a:gridCol w="6282779"/>
                <a:gridCol w="1602378"/>
                <a:gridCol w="1489165"/>
                <a:gridCol w="1372053"/>
              </a:tblGrid>
              <a:tr h="48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1 442 282,8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1 386 463,3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-55 819,5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623 239,7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623 300,2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21 447,9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21 093,1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641 818,2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564 845,1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-76 973,1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2 084 796,1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2 099 139,4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14 343,3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Сельское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и рыболовство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3 373,9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3 533,9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899 529,0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913 712,3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14 183,3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1 622 930,7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1 684 961,8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62 031,1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272 692,5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296 298,7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23 606,2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381 738,6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380 629,1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-1 109,5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625 848,0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665 382,4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39 534,4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5 558 534,1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5 589 623,2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31 089,1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1 518 278,6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1 518 537,7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2 822 826,2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2 836 443,7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13 617,5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684 505,7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682 272,2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-2 233,5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57 010,0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75 729,3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18 719,3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475 477,3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476 204,0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5" y="10725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01472" y="89806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27886"/>
              </p:ext>
            </p:extLst>
          </p:nvPr>
        </p:nvGraphicFramePr>
        <p:xfrm>
          <a:off x="836023" y="1236618"/>
          <a:ext cx="10667999" cy="5220648"/>
        </p:xfrm>
        <a:graphic>
          <a:graphicData uri="http://schemas.openxmlformats.org/drawingml/2006/table">
            <a:tbl>
              <a:tblPr/>
              <a:tblGrid>
                <a:gridCol w="5887611"/>
                <a:gridCol w="1634471"/>
                <a:gridCol w="1581746"/>
                <a:gridCol w="1564171"/>
              </a:tblGrid>
              <a:tr h="687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639 646,5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639 356,1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-290,4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551 220,0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551 420,0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88 426,5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87 936,1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-490,4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514 888,7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189 478,4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194 378,4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113 945,4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116 045,4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262 912,5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61 949,4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67 123,0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402 264,4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401 403,7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340 154,9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339 294,2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86757" y="56775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8001"/>
              </p:ext>
            </p:extLst>
          </p:nvPr>
        </p:nvGraphicFramePr>
        <p:xfrm>
          <a:off x="652454" y="929639"/>
          <a:ext cx="11068595" cy="5675784"/>
        </p:xfrm>
        <a:graphic>
          <a:graphicData uri="http://schemas.openxmlformats.org/drawingml/2006/table">
            <a:tbl>
              <a:tblPr/>
              <a:tblGrid>
                <a:gridCol w="7158447"/>
                <a:gridCol w="1349828"/>
                <a:gridCol w="1349829"/>
                <a:gridCol w="1210491"/>
              </a:tblGrid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4 909 295,8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4 920 606,2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11 310,4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развития сети и инфраструктуры образовательных организаций города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651 318,0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654 904,3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3 586,3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 и автономным учреждениям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3 771 751,1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3 779 299,1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7 548,0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образования"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востребованной системы оценки качества образования и образовательных результатов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50 127,2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50 917,4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790,2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32 195,4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31 651,3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-544,1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26 835,9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27 595,3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759,4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профилактики безнадзорности, беспризорности и правонарушений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1 748,5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1 707,9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-40,6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отдыха, оздоровления и занятости детей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22 762,4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22 262,4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выявления и развития талантливых детей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1 475,0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1 975,0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безопасного участия детей в дорожном движении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856 889,8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856 399,4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-490,4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12 266,9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11 776,5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-490,4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5" y="9756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47715" y="35917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76600"/>
              </p:ext>
            </p:extLst>
          </p:nvPr>
        </p:nvGraphicFramePr>
        <p:xfrm>
          <a:off x="639390" y="697727"/>
          <a:ext cx="11094721" cy="5943388"/>
        </p:xfrm>
        <a:graphic>
          <a:graphicData uri="http://schemas.openxmlformats.org/drawingml/2006/table">
            <a:tbl>
              <a:tblPr/>
              <a:tblGrid>
                <a:gridCol w="7646126"/>
                <a:gridCol w="1184365"/>
                <a:gridCol w="1193075"/>
                <a:gridCol w="1071155"/>
              </a:tblGrid>
              <a:tr h="314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"Молодежь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32 279,8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32 137,2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-142,6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8 860,5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8 717,9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-142,6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372 535,0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371 674,3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2 093,7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7 299,8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9 916,4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2 616,6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2 476,6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2 476,6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Закупка товаров, работ и услуг для государственных (муниципальных) нужд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459 149,9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464 323,5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подпрограммы "Обеспечение жильем молодых семей" федеральной целевой программы "Жилище" на 2015 - 2020 годы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842" y="7837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6812" y="39019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33441"/>
              </p:ext>
            </p:extLst>
          </p:nvPr>
        </p:nvGraphicFramePr>
        <p:xfrm>
          <a:off x="556087" y="728747"/>
          <a:ext cx="11244028" cy="5884689"/>
        </p:xfrm>
        <a:graphic>
          <a:graphicData uri="http://schemas.openxmlformats.org/drawingml/2006/table">
            <a:tbl>
              <a:tblPr/>
              <a:tblGrid>
                <a:gridCol w="7949709"/>
                <a:gridCol w="1092327"/>
                <a:gridCol w="1100996"/>
                <a:gridCol w="1100996"/>
              </a:tblGrid>
              <a:tr h="212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458 752,1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482 358,3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23 606,2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3 106,3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26 712,5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23 606,2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650 774,3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664 957,6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14 183,3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технико-эксплуатационного и санитарного состояния автомобильных дорог общего пользования местного значения и обеспечение их соответствия требованиям технических регламентов, санитарных правил и нормативов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592 536,9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606 720,2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14 183,3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311 296,2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313 396,2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Профилактические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по противодействию терроризму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583 475,6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553 475,6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12 336,7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13 336,7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Поощрение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победителей краевого конкурса на звание "Лучший орган территориального общественного самоуправления"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72433" y="44521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2090"/>
              </p:ext>
            </p:extLst>
          </p:nvPr>
        </p:nvGraphicFramePr>
        <p:xfrm>
          <a:off x="653143" y="783771"/>
          <a:ext cx="11048025" cy="5888865"/>
        </p:xfrm>
        <a:graphic>
          <a:graphicData uri="http://schemas.openxmlformats.org/drawingml/2006/table">
            <a:tbl>
              <a:tblPr/>
              <a:tblGrid>
                <a:gridCol w="7300384"/>
                <a:gridCol w="1285714"/>
                <a:gridCol w="1299444"/>
                <a:gridCol w="1162483"/>
              </a:tblGrid>
              <a:tr h="445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299 969,5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365 653,9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65 684,4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136 494,4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133 622,9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-2 871,5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69 000,4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70 762,4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1 762,0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капитальный ремонт, ремонт объектов муниципальной собственности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38 121,4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89 230,9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51 109,5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обустройство (проектирование, строительство, реконструкция, капитальный ремонт, приобретение и установка оборудования) мест массового отдыха населения и социально значимых объектов на территории муниципального образования город-курорт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15 684,4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15 684,4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514 906,6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522 656,6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7 750,0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157 659,2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162 989,2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5 330,0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39 770,0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42 940,0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3 170,0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39 641,2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38 891,2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 поддержка сельского хозяйства в городе Сочи"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3 533,9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противоэпизоотических мероприятий и лечебно-профилактической работы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1 654,0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1 814,0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1212</TotalTime>
  <Words>1763</Words>
  <Application>Microsoft Office PowerPoint</Application>
  <PresentationFormat>Широкоэкранный</PresentationFormat>
  <Paragraphs>443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76</cp:revision>
  <dcterms:created xsi:type="dcterms:W3CDTF">2017-06-14T12:54:59Z</dcterms:created>
  <dcterms:modified xsi:type="dcterms:W3CDTF">2017-11-09T13:46:50Z</dcterms:modified>
</cp:coreProperties>
</file>