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63" r:id="rId6"/>
    <p:sldId id="259" r:id="rId7"/>
    <p:sldId id="264" r:id="rId8"/>
    <p:sldId id="265" r:id="rId9"/>
    <p:sldId id="266" r:id="rId10"/>
    <p:sldId id="267" r:id="rId11"/>
    <p:sldId id="260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615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09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774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5489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326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5847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0391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148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673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19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3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6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546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769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876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33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32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6910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5503" y="1819173"/>
            <a:ext cx="1219199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9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4400" dirty="0" smtClean="0">
              <a:gradFill>
                <a:gsLst>
                  <a:gs pos="10000">
                    <a:schemeClr val="bg2">
                      <a:tint val="97000"/>
                      <a:hueMod val="92000"/>
                      <a:satMod val="169000"/>
                      <a:lumMod val="164000"/>
                    </a:schemeClr>
                  </a:gs>
                  <a:gs pos="100000">
                    <a:schemeClr val="bg2">
                      <a:shade val="96000"/>
                      <a:satMod val="120000"/>
                      <a:lumMod val="90000"/>
                    </a:schemeClr>
                  </a:gs>
                </a:gsLst>
                <a:lin ang="612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изменений от 29 марта 2017 года</a:t>
            </a:r>
            <a:endParaRPr lang="ru-RU" sz="4000" b="1" dirty="0">
              <a:gradFill>
                <a:gsLst>
                  <a:gs pos="10000">
                    <a:schemeClr val="bg2">
                      <a:tint val="97000"/>
                      <a:hueMod val="92000"/>
                      <a:satMod val="169000"/>
                      <a:lumMod val="0"/>
                    </a:schemeClr>
                  </a:gs>
                  <a:gs pos="100000">
                    <a:schemeClr val="bg2">
                      <a:shade val="96000"/>
                      <a:satMod val="120000"/>
                      <a:lumMod val="90000"/>
                    </a:schemeClr>
                  </a:gs>
                </a:gsLst>
                <a:lin ang="612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45179" y="5621153"/>
            <a:ext cx="52842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по финансам и бюджету администрации города Сочи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443789" y="0"/>
            <a:ext cx="2165685" cy="1819173"/>
          </a:xfrm>
          <a:prstGeom prst="line">
            <a:avLst/>
          </a:prstGeom>
          <a:ln w="254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904775" y="0"/>
            <a:ext cx="2926080" cy="2473693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695074" y="0"/>
            <a:ext cx="1443789" cy="1260909"/>
          </a:xfrm>
          <a:prstGeom prst="line">
            <a:avLst/>
          </a:prstGeom>
          <a:ln w="19050">
            <a:solidFill>
              <a:schemeClr val="bg2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2367816" y="0"/>
            <a:ext cx="1925051" cy="1703672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481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8011" y="224705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416666"/>
              </p:ext>
            </p:extLst>
          </p:nvPr>
        </p:nvGraphicFramePr>
        <p:xfrm>
          <a:off x="643115" y="1040312"/>
          <a:ext cx="11049802" cy="5342554"/>
        </p:xfrm>
        <a:graphic>
          <a:graphicData uri="http://schemas.openxmlformats.org/drawingml/2006/table">
            <a:tbl>
              <a:tblPr/>
              <a:tblGrid>
                <a:gridCol w="7352813"/>
                <a:gridCol w="1337912"/>
                <a:gridCol w="1212783"/>
                <a:gridCol w="1146294"/>
              </a:tblGrid>
              <a:tr h="5273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507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Создание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нормативно-правовых, материально-технических и социальных условий для успешной подготовки и организации проведения Кубка конфедераций ФИФА 2017 года и чемпионата мира по футболу ФИФА 2018 года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183 741,7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354 644,4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170 902,7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0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функций Городского Собрания Сочи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48 097,3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45 118,5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-2 978,8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Расходы на обеспечение функций органов местного самоуправления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40 435,6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37 456,8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-2 978,8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функций исполнительно-распорядительного органа муниципального образования город-курорт Сочи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773 962,0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777 792,9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3 830,9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5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функционирования местной администрации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611 671,5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611 371,5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-300,0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хозяйственного обслуживания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137 719,0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140 127,8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2 408,8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Осуществление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отдельных государственных полномочий по образованию и организации деятельности административных комиссий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147,9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1 000,0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852,1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5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Развитие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архивного дела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12 271,4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13 141,4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870,0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2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Обеспечение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функций департамента по финансам и бюджету администрации города Сочи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195 085,5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182 116,5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-12 969,0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8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Формирование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резервного фонда администрации города Сочи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79 322,3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66 353,3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-12 969,0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7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11 378 782,1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12 181 986,3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803 204,2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568021" y="701758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867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5988" y="304800"/>
            <a:ext cx="100148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Капитальные вложения в объекты муниципальной </a:t>
            </a:r>
          </a:p>
          <a:p>
            <a:pPr algn="ctr"/>
            <a:r>
              <a:rPr lang="ru-RU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собственности города Сочи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466063"/>
              </p:ext>
            </p:extLst>
          </p:nvPr>
        </p:nvGraphicFramePr>
        <p:xfrm>
          <a:off x="1091949" y="1771048"/>
          <a:ext cx="10042933" cy="2059808"/>
        </p:xfrm>
        <a:graphic>
          <a:graphicData uri="http://schemas.openxmlformats.org/drawingml/2006/table">
            <a:tbl>
              <a:tblPr/>
              <a:tblGrid>
                <a:gridCol w="5334279"/>
                <a:gridCol w="1514672"/>
                <a:gridCol w="1514672"/>
                <a:gridCol w="1679310"/>
              </a:tblGrid>
              <a:tr h="5682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8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Дошкольное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учреждение с.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Лоо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ул. Астраханская, строительство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198 118,1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198 299,6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Газоснабжение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села Раздольное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Хостинского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района г. Сочи - разводящие сети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22 459,7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22 459,7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635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991,8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658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633,0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22 641,2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86211" y="1432494"/>
            <a:ext cx="1511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205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chemeClr val="tx2">
                <a:lumMod val="60000"/>
                <a:lumOff val="40000"/>
              </a:schemeClr>
            </a:gs>
            <a:gs pos="0">
              <a:schemeClr val="tx2">
                <a:lumMod val="20000"/>
                <a:lumOff val="80000"/>
              </a:schemeClr>
            </a:gs>
            <a:gs pos="100000">
              <a:schemeClr val="bg2">
                <a:lumMod val="7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708709"/>
              </p:ext>
            </p:extLst>
          </p:nvPr>
        </p:nvGraphicFramePr>
        <p:xfrm>
          <a:off x="1790983" y="2283086"/>
          <a:ext cx="8566485" cy="3877850"/>
        </p:xfrm>
        <a:graphic>
          <a:graphicData uri="http://schemas.openxmlformats.org/drawingml/2006/table">
            <a:tbl>
              <a:tblPr firstRow="1" bandRow="1"/>
              <a:tblGrid>
                <a:gridCol w="3070459"/>
                <a:gridCol w="1993583"/>
                <a:gridCol w="2007770"/>
                <a:gridCol w="1494673"/>
              </a:tblGrid>
              <a:tr h="3993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46" marR="7546" marT="7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55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всего</a:t>
                      </a:r>
                    </a:p>
                    <a:p>
                      <a:pPr algn="just" fontAlgn="ctr"/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10 608 782,1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11 411 986,3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803 204,2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71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Налоговые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неналоговые 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6 400 000,0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6 400 000,0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07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Безвозмездные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поступления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4 208 782,1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5 011 986,3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803 204,2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76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Расходы - всего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11 378 782,1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12 181 986,3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803 204,2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5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Дефицит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(-)  </a:t>
                      </a:r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Профицит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(+)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- 770 000,0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- 770 000,0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27038" y="1913754"/>
            <a:ext cx="1742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7642" y="615006"/>
            <a:ext cx="106331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Решением Городского Собрания Сочи от 29.03.2017 г. № 62 «О внесении изменений в решение Городского Собрания Сочи от 21.12.2016 г. № 187 «О бюджете города Сочи на 2017 год и на плановый период 2018 и 2019 годов», внесены следующие изменения: 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879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  <a:alpha val="21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104692" y="709918"/>
            <a:ext cx="1328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9103" y="241474"/>
            <a:ext cx="9336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поступлений доходов в бюджет города Сочи</a:t>
            </a:r>
            <a:endParaRPr lang="ru-RU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075667"/>
              </p:ext>
            </p:extLst>
          </p:nvPr>
        </p:nvGraphicFramePr>
        <p:xfrm>
          <a:off x="921734" y="1086029"/>
          <a:ext cx="10511244" cy="5542780"/>
        </p:xfrm>
        <a:graphic>
          <a:graphicData uri="http://schemas.openxmlformats.org/drawingml/2006/table">
            <a:tbl>
              <a:tblPr/>
              <a:tblGrid>
                <a:gridCol w="5966746"/>
                <a:gridCol w="1550126"/>
                <a:gridCol w="1558834"/>
                <a:gridCol w="1435538"/>
              </a:tblGrid>
              <a:tr h="624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34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Безвозмездные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поступления: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4 208 782,1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5 011 986,3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803 204,2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96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Субсидии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бюджетам бюджетной системы Российской Федерации (межбюджетные субсидии):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786 624,4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1 508 933,4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722 309,0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8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Субсидии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бюджетам городских округов на реализацию мероприятий по содействию созданию в субъектах Российской Федерации новых мест в общеобразовательных организациях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244 344,7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244 344,7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24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Прочие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субсидии бюджетам городских округов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786 624,4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1 264 588,7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477 964,3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49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Субвенции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бюджетам бюджетной системы Российской Федерации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3 422 157,7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3 503 052,9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80 895,2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50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Субвенции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бюджетам городских округов на выполнение передаваемых полномочий субъектов Российской Федерации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3 284 348,6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3 285 706,3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1 357,7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392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Субвенции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бюджетам городских округов на предоставление жилых помещений детям-сиротам и детям, оставшимся без попечения родителей, лицам из их числа по договорам найма специализированных жилых помещений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16 109,4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14 282,5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-1 826,9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95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Прочие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субвенции бюджетам городских округов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81 364,4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81 364,4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ДОХОДОВ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10 608 782,1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11 411 986,3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803 204,2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9462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  <a:alpha val="18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6787" y="375385"/>
            <a:ext cx="9711891" cy="830997"/>
          </a:xfrm>
          <a:prstGeom prst="rect">
            <a:avLst/>
          </a:prstGeom>
          <a:noFill/>
          <a:ln>
            <a:solidFill>
              <a:schemeClr val="accent1"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по разделам и подразделам классификации расходов бюджета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13998" y="996074"/>
            <a:ext cx="1511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324794"/>
              </p:ext>
            </p:extLst>
          </p:nvPr>
        </p:nvGraphicFramePr>
        <p:xfrm>
          <a:off x="635725" y="1334628"/>
          <a:ext cx="11016343" cy="5288482"/>
        </p:xfrm>
        <a:graphic>
          <a:graphicData uri="http://schemas.openxmlformats.org/drawingml/2006/table">
            <a:tbl>
              <a:tblPr/>
              <a:tblGrid>
                <a:gridCol w="7428341"/>
                <a:gridCol w="1265314"/>
                <a:gridCol w="1179238"/>
                <a:gridCol w="1143450"/>
              </a:tblGrid>
              <a:tr h="455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1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Общегосударственные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1 216 763,8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1 204 646,9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12 116,9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10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Функционирование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законодательных (представительных) органов государственной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власти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представительных органов муниципальных образований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48 097,3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45 118,5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2 978,8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39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Функционирование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622 156,8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622 708,9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552,1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1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Резервные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фонды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79 322,3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66 353,3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12 969,0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1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356 528,9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359 807,7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3 278,8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90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Национальная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безопасность и правоохранительная деятельность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159 203,4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166 431,7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7 228,3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16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Защита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157 943,4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165 171,7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7 228,3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Национальная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экономика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1 528 299,6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2 038 858,3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510 558,7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1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Дорожное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 (дорожные фонды)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395 152,0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865 421,5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470 269,5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89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области национальной экономики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417 028,3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457 317,5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40 289,2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Жилищно-коммунальное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1 355 503,6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1 349 387,2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6 116,4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Жилищное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155 582,3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131 199,2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24 383,1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1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Коммунальное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326 959,2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356 875,0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299 15,8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1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Благоустройство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540 813,9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529 120,9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11 693,0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0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области жилищно-коммунального хозяйства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332 148,2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332 192,1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43,9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357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6787" y="375385"/>
            <a:ext cx="9711891" cy="830997"/>
          </a:xfrm>
          <a:prstGeom prst="rect">
            <a:avLst/>
          </a:prstGeom>
          <a:noFill/>
          <a:ln>
            <a:solidFill>
              <a:schemeClr val="accent1"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по разделам и подразделам классификации расходов бюджета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618191"/>
              </p:ext>
            </p:extLst>
          </p:nvPr>
        </p:nvGraphicFramePr>
        <p:xfrm>
          <a:off x="952901" y="1376410"/>
          <a:ext cx="10539662" cy="5125842"/>
        </p:xfrm>
        <a:graphic>
          <a:graphicData uri="http://schemas.openxmlformats.org/drawingml/2006/table">
            <a:tbl>
              <a:tblPr/>
              <a:tblGrid>
                <a:gridCol w="5598116"/>
                <a:gridCol w="1589588"/>
                <a:gridCol w="1589588"/>
                <a:gridCol w="1762370"/>
              </a:tblGrid>
              <a:tr h="1260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74">
                <a:tc>
                  <a:txBody>
                    <a:bodyPr/>
                    <a:lstStyle/>
                    <a:p>
                      <a:pPr marL="0" marR="0" lvl="0" indent="0" algn="just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Образование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4 971 151,9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5 165 240,1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194 088,2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8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Дошкольное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1 468 718,7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1 513 128,6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44 409,9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2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Общее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2 391 931,1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2 428 123,5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36 192,4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8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Дополнительное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 детей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579 819,7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691 782,3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111 962,6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0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 в области образования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473 409,9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474 933,2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1 523,3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0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Культура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кинематография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620 006,9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620 181,9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175,0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0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Культура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531 580,4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531 755,4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175,0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0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Здравоохранение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435 871,3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517 415,7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81 544,4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0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Стационарная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медицинская помощь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147 278,4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192 278,4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45 000,0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0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Амбулаторная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помощь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152 179,5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164 361,5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12 182,0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0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Скорая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медицинская помощь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22 468,0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46 830,4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24 362,4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0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Физическая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и спорт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368 847,0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396 689,9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27 842,9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0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Физическая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306 193,4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334 036,3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27 842,9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5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                                                                          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11 378 782,1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12 181 986,3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803 204,2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65" marR="6965" marT="6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323095" y="1037856"/>
            <a:ext cx="1511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701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3000">
              <a:schemeClr val="tx2">
                <a:lumMod val="40000"/>
                <a:lumOff val="60000"/>
              </a:schemeClr>
            </a:gs>
            <a:gs pos="2186">
              <a:schemeClr val="tx2">
                <a:lumMod val="20000"/>
                <a:lumOff val="8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6747" y="113542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59977" y="461779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369523"/>
              </p:ext>
            </p:extLst>
          </p:nvPr>
        </p:nvGraphicFramePr>
        <p:xfrm>
          <a:off x="594474" y="800333"/>
          <a:ext cx="11184556" cy="5629810"/>
        </p:xfrm>
        <a:graphic>
          <a:graphicData uri="http://schemas.openxmlformats.org/drawingml/2006/table">
            <a:tbl>
              <a:tblPr/>
              <a:tblGrid>
                <a:gridCol w="7797017"/>
                <a:gridCol w="1135489"/>
                <a:gridCol w="1192262"/>
                <a:gridCol w="1059788"/>
              </a:tblGrid>
              <a:tr h="1160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отрасли "Образование" города Сочи"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4 731 463,8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4 925 627,0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194 163,2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155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развития сети и инфраструктуры образовательных организаций города Сочи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652 011,8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668 193,3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16 181,5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155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Предоставление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субсидий бюджетным и автономным учреждениям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3 595 292,7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3 771 751,1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176 458,4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167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Субсидия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автономной некоммерческой организации "Стандарты социального питания" на оказание услуг, связанных с обеспечением организации питания в муниципальных образовательных организациях города Сочи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285 165,7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286 183,4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1 017,7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014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Осуществление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государственных полномочий по материально-техническому обеспечению пунктов проведения экзаменов для государственной итоговой аттестации по образовательным программам основного и среднего общего образования и выплате педагогическим работникам, участвующим в проведении единого государственного экзамена, компенсации за работу по подготовке и проведению единого государственного экзамена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6 349,4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6 855,0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505,6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2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отрасли "Культура" города Сочи"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839 025,2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839 125,2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222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Предоставление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субсидий бюджетным, автономным учреждениям и иным некоммерческим организациям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27 650,7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27 600,7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-50,0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222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Приобретение муниципальными учреждениями движимого имущества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2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отрасли "Физическая культура и спорт" города Сочи"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367 577,9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367 177,9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-400,0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981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6746" y="84667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027"/>
              </p:ext>
            </p:extLst>
          </p:nvPr>
        </p:nvGraphicFramePr>
        <p:xfrm>
          <a:off x="575224" y="840781"/>
          <a:ext cx="11223055" cy="5640538"/>
        </p:xfrm>
        <a:graphic>
          <a:graphicData uri="http://schemas.openxmlformats.org/drawingml/2006/table">
            <a:tbl>
              <a:tblPr/>
              <a:tblGrid>
                <a:gridCol w="7933509"/>
                <a:gridCol w="1097280"/>
                <a:gridCol w="1116530"/>
                <a:gridCol w="1075736"/>
              </a:tblGrid>
              <a:tr h="4898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15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Физическое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воспитание и физическое развитие граждан посредством организации и проведения (участия) физкультурных мероприятий и массовых спортивных мероприятий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9 900,0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9 500,0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-400,0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472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программа города Сочи "Развитие санаторно-курортного и туристского комплекса в муниципальном образовании город-курорт Сочи"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25 153,9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27 753,9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2 600,0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8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Участие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организации и проведении мероприятий по развитию санаторно-курортной отрасли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7 730,0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10 330,0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2 600,0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"Обеспечение доступным жильем жителей муниципального образования город-курорт Сочи"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51 175,4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49 348,5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-1 826,9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178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Осуществление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отдельных государственных полномочий по предоставлению жилых помещений детям-сиротам и детям, оставшимся без попечения родителей, лицам из их числа по договорам найма специализированных жилых помещений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16 109,4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14 282,5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-1 826,9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8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"Поддержка и развитие объектов жилищно-коммунального хозяйства и благоустройства муниципального образования город-курорт Сочи"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268 471,8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250 370,0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-18 101,8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129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Капитальный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ремонт муниципального жилищного фонда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29 081,0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30 131,0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1 050,0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129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Поддержка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модернизация и капитальный ремонт объектов коммунального хозяйства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56 600,0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61 040,5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4 440,5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79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Поддержка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модернизация и капитальный ремонт объектов благоустройства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12 607,0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12 577,0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-30,0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469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мероприятий по переселению граждан из аварийного жилищного фонда, в том числе переселению граждан из аварийного жилищного фонда с учетом необходимости развития малоэтажного жилищного строительства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66 712,5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43 106,3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-23 606,2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21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выполнения функций в сфере жилищно-коммунального хозяйства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34 011,5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34 055,4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43,9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98478" y="559470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175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8425" y="128583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197402"/>
              </p:ext>
            </p:extLst>
          </p:nvPr>
        </p:nvGraphicFramePr>
        <p:xfrm>
          <a:off x="705163" y="878305"/>
          <a:ext cx="11066534" cy="5802749"/>
        </p:xfrm>
        <a:graphic>
          <a:graphicData uri="http://schemas.openxmlformats.org/drawingml/2006/table">
            <a:tbl>
              <a:tblPr/>
              <a:tblGrid>
                <a:gridCol w="7758118"/>
                <a:gridCol w="1159476"/>
                <a:gridCol w="1061285"/>
                <a:gridCol w="1087655"/>
              </a:tblGrid>
              <a:tr h="4898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"Дорожная деятельность на территории муниципального образования город-курорт Сочи"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362 616,8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616 666,8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254 050,0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276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Поддержание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технико-эксплуатационного и санитарного состояния автомобильных дорог общего пользования местного значения и обеспечение их соответствия требованиям технических регламентов, санитарных правил и нормативов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318 058,0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572 108,0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254 050,0</a:t>
                      </a:r>
                    </a:p>
                  </a:txBody>
                  <a:tcPr marL="2792" marR="2792" marT="2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0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программа города Сочи "Обеспечение безопасности на территории муниципального образования город-курорт Сочи"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82" marR="2382" marT="23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259 077,4</a:t>
                      </a:r>
                    </a:p>
                  </a:txBody>
                  <a:tcPr marL="2382" marR="2382" marT="23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266 305,7</a:t>
                      </a:r>
                    </a:p>
                  </a:txBody>
                  <a:tcPr marL="2382" marR="2382" marT="23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7 228,3</a:t>
                      </a:r>
                    </a:p>
                  </a:txBody>
                  <a:tcPr marL="2382" marR="2382" marT="23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78"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Предупреждение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ликвидация чрезвычайных ситуаций, стихийных бедствий и их последствий</a:t>
                      </a:r>
                    </a:p>
                  </a:txBody>
                  <a:tcPr marL="2382" marR="2382" marT="23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10 244,0</a:t>
                      </a:r>
                    </a:p>
                  </a:txBody>
                  <a:tcPr marL="2382" marR="2382" marT="23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17 472,3</a:t>
                      </a:r>
                    </a:p>
                  </a:txBody>
                  <a:tcPr marL="2382" marR="2382" marT="23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7 228,3</a:t>
                      </a:r>
                    </a:p>
                  </a:txBody>
                  <a:tcPr marL="2382" marR="2382" marT="23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78"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 муниципальных учреждений</a:t>
                      </a:r>
                    </a:p>
                  </a:txBody>
                  <a:tcPr marL="2382" marR="2382" marT="23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54 816,3</a:t>
                      </a:r>
                    </a:p>
                  </a:txBody>
                  <a:tcPr marL="2382" marR="2382" marT="23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145 008,4</a:t>
                      </a:r>
                    </a:p>
                  </a:txBody>
                  <a:tcPr marL="2382" marR="2382" marT="23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90 192,1</a:t>
                      </a:r>
                    </a:p>
                  </a:txBody>
                  <a:tcPr marL="2382" marR="2382" marT="23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78"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Развитие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единого интеграционного пространства по управлению операциями города Сочи</a:t>
                      </a:r>
                    </a:p>
                  </a:txBody>
                  <a:tcPr marL="2382" marR="2382" marT="23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190 192,1</a:t>
                      </a:r>
                    </a:p>
                  </a:txBody>
                  <a:tcPr marL="2382" marR="2382" marT="23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2382" marR="2382" marT="23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-190 192,1</a:t>
                      </a:r>
                    </a:p>
                  </a:txBody>
                  <a:tcPr marL="2382" marR="2382" marT="23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78"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Профилактика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терроризма и экстремизма в муниципальном образовании город-курорт Сочи</a:t>
                      </a:r>
                    </a:p>
                  </a:txBody>
                  <a:tcPr marL="2382" marR="2382" marT="23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2382" marR="2382" marT="23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100 000,0</a:t>
                      </a:r>
                    </a:p>
                  </a:txBody>
                  <a:tcPr marL="2382" marR="2382" marT="23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100 000,0</a:t>
                      </a:r>
                    </a:p>
                  </a:txBody>
                  <a:tcPr marL="2382" marR="2382" marT="23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2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"Постолимпийское использование олимпийских объектов и развитие Имеретинской низменности города-курорта Сочи"</a:t>
                      </a:r>
                    </a:p>
                  </a:txBody>
                  <a:tcPr marL="2382" marR="2382" marT="23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384 114,7</a:t>
                      </a:r>
                    </a:p>
                  </a:txBody>
                  <a:tcPr marL="2382" marR="2382" marT="23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564 080,6</a:t>
                      </a:r>
                    </a:p>
                  </a:txBody>
                  <a:tcPr marL="2382" marR="2382" marT="23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179 965,9</a:t>
                      </a:r>
                    </a:p>
                  </a:txBody>
                  <a:tcPr marL="2382" marR="2382" marT="23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479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Создание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условий для сохранения, развития и круглогодичного функционирования Олимпийского парка в Имеретинской низменности города Сочи</a:t>
                      </a:r>
                    </a:p>
                  </a:txBody>
                  <a:tcPr marL="2382" marR="2382" marT="23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260 340,6</a:t>
                      </a:r>
                    </a:p>
                  </a:txBody>
                  <a:tcPr marL="2382" marR="2382" marT="23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228 571,4</a:t>
                      </a:r>
                    </a:p>
                  </a:txBody>
                  <a:tcPr marL="2382" marR="2382" marT="23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-31 769,2</a:t>
                      </a:r>
                    </a:p>
                  </a:txBody>
                  <a:tcPr marL="2382" marR="2382" marT="23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958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Субсидии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возмещение затрат или недополученных доходов организаций, осуществляющих содержание и эксплуатацию объектов и имущества, принятых в муниципальную собственность в рамках реализации Программы постолимпийского использования олимпийских объектов</a:t>
                      </a:r>
                    </a:p>
                  </a:txBody>
                  <a:tcPr marL="2382" marR="2382" marT="23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43 674,5</a:t>
                      </a:r>
                    </a:p>
                  </a:txBody>
                  <a:tcPr marL="2382" marR="2382" marT="23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39 190,1</a:t>
                      </a:r>
                    </a:p>
                  </a:txBody>
                  <a:tcPr marL="2382" marR="2382" marT="23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-4 484,4</a:t>
                      </a:r>
                    </a:p>
                  </a:txBody>
                  <a:tcPr marL="2382" marR="2382" marT="23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698478" y="559470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872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8425" y="128583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167882"/>
              </p:ext>
            </p:extLst>
          </p:nvPr>
        </p:nvGraphicFramePr>
        <p:xfrm>
          <a:off x="510139" y="884228"/>
          <a:ext cx="11136429" cy="5641581"/>
        </p:xfrm>
        <a:graphic>
          <a:graphicData uri="http://schemas.openxmlformats.org/drawingml/2006/table">
            <a:tbl>
              <a:tblPr/>
              <a:tblGrid>
                <a:gridCol w="7623208"/>
                <a:gridCol w="1232034"/>
                <a:gridCol w="1174282"/>
                <a:gridCol w="1106905"/>
              </a:tblGrid>
              <a:tr h="4898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2149" marR="2149" marT="2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15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Развитие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Имеретинской низменности и содержание муниципальных территорий, в том числе автомобильных дорог, обеспечивающих инфраструктуру города-курорта Сочи</a:t>
                      </a:r>
                    </a:p>
                  </a:txBody>
                  <a:tcPr marL="2382" marR="2382" marT="23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24 024,4</a:t>
                      </a:r>
                    </a:p>
                  </a:txBody>
                  <a:tcPr marL="2382" marR="2382" marT="23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240 243,9</a:t>
                      </a:r>
                    </a:p>
                  </a:txBody>
                  <a:tcPr marL="2382" marR="2382" marT="23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216 219,5</a:t>
                      </a:r>
                    </a:p>
                  </a:txBody>
                  <a:tcPr marL="2382" marR="2382" marT="23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553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программа города Сочи "Развитие инфраструктуры муниципального образования город-курорт Сочи"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263 692,3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293 652,0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29 959,7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610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Строительство, реконструкция объектов социального и производственного комплексов, в том числе объектов общегражданского назначения, жилья, инфраструктуры, включая проектные и изыскательские работы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34 115,1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41 615,1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7 500,0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45"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Организация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газоснабжения населения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22 459,7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22 459,7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6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"Благоустройство территории муниципального образования город-курорт Сочи"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503 398,6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499 898,6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-3 500,0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Озеленение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территории города Сочи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160 593,2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157 829,2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-2 764,0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Санитарная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очистка территории города Сочи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22 984,7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22 498,7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-486,0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Благоустройство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детских спортивных площадок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40 550,0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40 300,0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-250,0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2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здравоохранения города-курорта Сочи"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433 394,8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433 574,8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180,0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45277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Развитие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системы раннего выявления заболеваний, включая проведение медицинских осмотров населения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285 370,4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285 550,4</a:t>
                      </a: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180,0</a:t>
                      </a:r>
                    </a:p>
                  </a:txBody>
                  <a:tcPr marL="2873" marR="2873" marT="2873" marB="0" anchor="ctr"/>
                </a:tc>
              </a:tr>
              <a:tr h="2452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"Обеспечение участия города Сочи в подготовке и проведении Кубка конфедераций в 2017 году и чемпионата мира по футболу в 2018 году в Российской Федерации"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193 177,7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364 080,4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170 902,7</a:t>
                      </a:r>
                    </a:p>
                  </a:txBody>
                  <a:tcPr marL="2873" marR="2873" marT="2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563725" y="595005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019145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1064</TotalTime>
  <Words>1852</Words>
  <Application>Microsoft Office PowerPoint</Application>
  <PresentationFormat>Широкоэкранный</PresentationFormat>
  <Paragraphs>459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Зюзько</dc:creator>
  <cp:lastModifiedBy>Елена Зюзько</cp:lastModifiedBy>
  <cp:revision>59</cp:revision>
  <dcterms:created xsi:type="dcterms:W3CDTF">2017-06-14T12:54:59Z</dcterms:created>
  <dcterms:modified xsi:type="dcterms:W3CDTF">2017-07-04T07:27:18Z</dcterms:modified>
</cp:coreProperties>
</file>