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.xml" ContentType="application/vnd.openxmlformats-officedocument.themeOverr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7.xml" ContentType="application/vnd.openxmlformats-officedocument.presentationml.notesSlid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7.xml" ContentType="application/vnd.openxmlformats-officedocument.drawingml.chartshapes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8.xml" ContentType="application/vnd.openxmlformats-officedocument.drawingml.chartshapes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9.xml" ContentType="application/vnd.openxmlformats-officedocument.drawingml.chartshapes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0.xml" ContentType="application/vnd.openxmlformats-officedocument.drawingml.chartshapes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1.xml" ContentType="application/vnd.openxmlformats-officedocument.drawingml.chartshapes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12.xml" ContentType="application/vnd.openxmlformats-officedocument.drawingml.chartshapes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13.xml" ContentType="application/vnd.openxmlformats-officedocument.drawingml.chartshapes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14.xml" ContentType="application/vnd.openxmlformats-officedocument.drawingml.chartshapes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15.xml" ContentType="application/vnd.openxmlformats-officedocument.drawingml.chartshapes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16.xml" ContentType="application/vnd.openxmlformats-officedocument.drawingml.chartshapes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17.xml" ContentType="application/vnd.openxmlformats-officedocument.drawingml.chartshapes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drawings/drawing1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5" r:id="rId2"/>
    <p:sldMasterId id="2147483781" r:id="rId3"/>
    <p:sldMasterId id="2147483793" r:id="rId4"/>
    <p:sldMasterId id="2147483805" r:id="rId5"/>
    <p:sldMasterId id="2147483817" r:id="rId6"/>
    <p:sldMasterId id="2147483829" r:id="rId7"/>
    <p:sldMasterId id="2147483841" r:id="rId8"/>
  </p:sldMasterIdLst>
  <p:notesMasterIdLst>
    <p:notesMasterId r:id="rId67"/>
  </p:notesMasterIdLst>
  <p:sldIdLst>
    <p:sldId id="256" r:id="rId9"/>
    <p:sldId id="299" r:id="rId10"/>
    <p:sldId id="300" r:id="rId11"/>
    <p:sldId id="301" r:id="rId12"/>
    <p:sldId id="304" r:id="rId13"/>
    <p:sldId id="258" r:id="rId14"/>
    <p:sldId id="260" r:id="rId15"/>
    <p:sldId id="262" r:id="rId16"/>
    <p:sldId id="305" r:id="rId17"/>
    <p:sldId id="306" r:id="rId18"/>
    <p:sldId id="333" r:id="rId19"/>
    <p:sldId id="334" r:id="rId20"/>
    <p:sldId id="335" r:id="rId21"/>
    <p:sldId id="336" r:id="rId22"/>
    <p:sldId id="339" r:id="rId23"/>
    <p:sldId id="337" r:id="rId24"/>
    <p:sldId id="338" r:id="rId25"/>
    <p:sldId id="307" r:id="rId26"/>
    <p:sldId id="263" r:id="rId27"/>
    <p:sldId id="271" r:id="rId28"/>
    <p:sldId id="308" r:id="rId29"/>
    <p:sldId id="309" r:id="rId30"/>
    <p:sldId id="272" r:id="rId31"/>
    <p:sldId id="273" r:id="rId32"/>
    <p:sldId id="313" r:id="rId33"/>
    <p:sldId id="314" r:id="rId34"/>
    <p:sldId id="315" r:id="rId35"/>
    <p:sldId id="317" r:id="rId36"/>
    <p:sldId id="281" r:id="rId37"/>
    <p:sldId id="318" r:id="rId38"/>
    <p:sldId id="319" r:id="rId39"/>
    <p:sldId id="275" r:id="rId40"/>
    <p:sldId id="324" r:id="rId41"/>
    <p:sldId id="325" r:id="rId42"/>
    <p:sldId id="276" r:id="rId43"/>
    <p:sldId id="320" r:id="rId44"/>
    <p:sldId id="277" r:id="rId45"/>
    <p:sldId id="321" r:id="rId46"/>
    <p:sldId id="279" r:id="rId47"/>
    <p:sldId id="322" r:id="rId48"/>
    <p:sldId id="280" r:id="rId49"/>
    <p:sldId id="286" r:id="rId50"/>
    <p:sldId id="323" r:id="rId51"/>
    <p:sldId id="326" r:id="rId52"/>
    <p:sldId id="327" r:id="rId53"/>
    <p:sldId id="289" r:id="rId54"/>
    <p:sldId id="290" r:id="rId55"/>
    <p:sldId id="294" r:id="rId56"/>
    <p:sldId id="292" r:id="rId57"/>
    <p:sldId id="291" r:id="rId58"/>
    <p:sldId id="328" r:id="rId59"/>
    <p:sldId id="329" r:id="rId60"/>
    <p:sldId id="296" r:id="rId61"/>
    <p:sldId id="330" r:id="rId62"/>
    <p:sldId id="331" r:id="rId63"/>
    <p:sldId id="332" r:id="rId64"/>
    <p:sldId id="316" r:id="rId65"/>
    <p:sldId id="293" r:id="rId6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DB"/>
    <a:srgbClr val="56779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99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image" Target="../media/image10.jp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7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8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9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0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1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13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14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15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16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17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chartUserShapes" Target="../drawings/drawing1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987108283218884E-2"/>
                  <c:y val="-3.0336061455605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589686626575108E-2"/>
                  <c:y val="-5.056010242600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5896866265751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3781.9</c:v>
                </c:pt>
                <c:pt idx="1">
                  <c:v>4060.4</c:v>
                </c:pt>
                <c:pt idx="2">
                  <c:v>4315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63572416"/>
        <c:axId val="7554200"/>
        <c:axId val="0"/>
      </c:bar3DChart>
      <c:catAx>
        <c:axId val="16357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bg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dirty="0" smtClean="0">
                    <a:solidFill>
                      <a:schemeClr val="bg1">
                        <a:lumMod val="8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000" dirty="0">
                  <a:solidFill>
                    <a:schemeClr val="bg1">
                      <a:lumMod val="8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54200"/>
        <c:crosses val="autoZero"/>
        <c:auto val="1"/>
        <c:lblAlgn val="ctr"/>
        <c:lblOffset val="100"/>
        <c:noMultiLvlLbl val="0"/>
      </c:catAx>
      <c:valAx>
        <c:axId val="755420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млн. рублей</a:t>
                </a:r>
                <a:endPara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5.8155382028603327E-2"/>
              <c:y val="0.24241140635910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\ ##0.0" sourceLinked="1"/>
        <c:majorTickMark val="none"/>
        <c:minorTickMark val="none"/>
        <c:tickLblPos val="nextTo"/>
        <c:crossAx val="16357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75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413429571303594"/>
          <c:y val="3.8303131682941E-2"/>
          <c:w val="0.45068514873140852"/>
          <c:h val="0.852237729185196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cap="none" spc="50" baseline="0">
                    <a:ln w="0"/>
                    <a:solidFill>
                      <a:schemeClr val="tx2">
                        <a:lumMod val="75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капитальные вложения в объекты муниципальной собственности</c:v>
                </c:pt>
                <c:pt idx="1">
                  <c:v>обслуживание муниципального долга</c:v>
                </c:pt>
                <c:pt idx="2">
                  <c:v>социальное обеспечение населения</c:v>
                </c:pt>
                <c:pt idx="3">
                  <c:v>расходы на выплаты персоналу ОМСУ и казенных учреждений</c:v>
                </c:pt>
                <c:pt idx="4">
                  <c:v>закупка товаров, работ и услуг для обеспечения муниципальных нужд</c:v>
                </c:pt>
                <c:pt idx="5">
                  <c:v>предоставление субсидий бюджетным, автономным учреждениям на выполнение муниципального задания (250 учреждений)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176.7</c:v>
                </c:pt>
                <c:pt idx="1">
                  <c:v>248.9</c:v>
                </c:pt>
                <c:pt idx="2">
                  <c:v>414.4</c:v>
                </c:pt>
                <c:pt idx="3">
                  <c:v>1452.2</c:v>
                </c:pt>
                <c:pt idx="4">
                  <c:v>2055.6999999999998</c:v>
                </c:pt>
                <c:pt idx="5">
                  <c:v>6025.1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3758784"/>
        <c:axId val="313759176"/>
      </c:barChart>
      <c:catAx>
        <c:axId val="31375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50" baseline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759176"/>
        <c:crosses val="autoZero"/>
        <c:auto val="1"/>
        <c:lblAlgn val="ctr"/>
        <c:lblOffset val="100"/>
        <c:noMultiLvlLbl val="0"/>
      </c:catAx>
      <c:valAx>
        <c:axId val="313759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75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Всего расходов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10 621,6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млн.руб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c:rich>
      </c:tx>
      <c:layout>
        <c:manualLayout>
          <c:xMode val="edge"/>
          <c:yMode val="edge"/>
          <c:x val="0.66045012589789442"/>
          <c:y val="6.41025641025641E-3"/>
        </c:manualLayout>
      </c:layout>
      <c:overlay val="0"/>
    </c:title>
    <c:autoTitleDeleted val="0"/>
    <c:view3D>
      <c:rotX val="3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910975961959151E-2"/>
          <c:y val="0.1354967691277546"/>
          <c:w val="0.63292670707539667"/>
          <c:h val="0.864503230872245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explosion val="22"/>
          </c:dPt>
          <c:dPt>
            <c:idx val="3"/>
            <c:bubble3D val="0"/>
            <c:explosion val="33"/>
          </c:dPt>
          <c:dLbls>
            <c:dLbl>
              <c:idx val="0"/>
              <c:layout>
                <c:manualLayout>
                  <c:x val="-4.5182122650727899E-3"/>
                  <c:y val="-4.723536195508792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68564205494215E-2"/>
                  <c:y val="-0.1222216185225161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936739134278697E-2"/>
                  <c:y val="0.1536814238807204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542600319455357E-4"/>
                  <c:y val="7.87927456559976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931550591690624E-2"/>
                  <c:y val="1.800387953649918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962307350873605E-2"/>
                  <c:y val="-0.1131472010003754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741541301823651E-2"/>
                  <c:y val="-0.1403217971725769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5515834712002785E-2"/>
                  <c:y val="-8.499501677429190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1680554617299589E-2"/>
                  <c:y val="-9.82046595761660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15875">
                  <a:solidFill>
                    <a:schemeClr val="tx2">
                      <a:lumMod val="50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экономика 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 и кинематография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Остальные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1159.8</c:v>
                </c:pt>
                <c:pt idx="1">
                  <c:v>1073.5</c:v>
                </c:pt>
                <c:pt idx="2">
                  <c:v>1210</c:v>
                </c:pt>
                <c:pt idx="3">
                  <c:v>4802.3999999999996</c:v>
                </c:pt>
                <c:pt idx="4">
                  <c:v>496.8</c:v>
                </c:pt>
                <c:pt idx="5">
                  <c:v>508.4</c:v>
                </c:pt>
                <c:pt idx="6">
                  <c:v>292.39999999999998</c:v>
                </c:pt>
                <c:pt idx="7">
                  <c:v>638.79999999999995</c:v>
                </c:pt>
                <c:pt idx="8">
                  <c:v>439.5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144731522306589"/>
          <c:y val="9.5132916077797974E-2"/>
          <c:w val="0.32241723039927589"/>
          <c:h val="0.90486708392220205"/>
        </c:manualLayout>
      </c:layout>
      <c:overlay val="0"/>
      <c:spPr>
        <a:noFill/>
        <a:ln w="19050" cap="flat" cmpd="sng" algn="ctr">
          <a:noFill/>
          <a:prstDash val="solid"/>
        </a:ln>
        <a:effectLst/>
      </c:spPr>
      <c:txPr>
        <a:bodyPr/>
        <a:lstStyle/>
        <a:p>
          <a:pPr>
            <a:defRPr sz="16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stretch>
        <a:fillRect/>
      </a:stretch>
    </a:blipFill>
    <a:effectLst>
      <a:softEdge rad="635000"/>
    </a:effectLst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/>
              <a:t>2018</a:t>
            </a:r>
            <a:r>
              <a:rPr lang="ru-RU" sz="1400" dirty="0" smtClean="0"/>
              <a:t> год (проект)</a:t>
            </a:r>
            <a:endParaRPr lang="ru-RU" sz="1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81741782825433E-2"/>
          <c:y val="0.30981082009985628"/>
          <c:w val="0.92836516434349137"/>
          <c:h val="0.638561064936120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20"/>
            <c:spPr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1.8279446109400289E-2"/>
                  <c:y val="-0.217519928748027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99942525432496E-2"/>
                  <c:y val="-3.55915369733712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cap="none" spc="50" baseline="0">
                    <a:ln w="0"/>
                    <a:solidFill>
                      <a:schemeClr val="tx2">
                        <a:lumMod val="75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Социальная сфера</c:v>
                </c:pt>
                <c:pt idx="1">
                  <c:v>Остальные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0.63400000000000001</c:v>
                </c:pt>
                <c:pt idx="1">
                  <c:v>0.36599999999999999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0000038458215275E-2"/>
          <c:y val="0.12892063217905392"/>
          <c:w val="0.89999992308356946"/>
          <c:h val="0.12594738758437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BD7BF"/>
    </a:solidFill>
    <a:ln w="9525" cap="flat" cmpd="sng" algn="ctr">
      <a:noFill/>
      <a:round/>
    </a:ln>
    <a:effectLst>
      <a:softEdge rad="6350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72793004784534"/>
          <c:y val="0.18874561955509767"/>
          <c:w val="0.64157010787508129"/>
          <c:h val="0.808281787158419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4802.3999999999996</c:v>
                </c:pt>
                <c:pt idx="1">
                  <c:v>496.8</c:v>
                </c:pt>
                <c:pt idx="2">
                  <c:v>508.4</c:v>
                </c:pt>
                <c:pt idx="3">
                  <c:v>292.39999999999998</c:v>
                </c:pt>
                <c:pt idx="4">
                  <c:v>638.79999999999995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2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7237016692829836E-3"/>
          <c:y val="0.21088897896928183"/>
          <c:w val="0.34200708118041528"/>
          <c:h val="0.78911102103071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83650930897054"/>
          <c:y val="2.5850398543939754E-2"/>
          <c:w val="0.88291688680047664"/>
          <c:h val="0.851942906332366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расходы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8.7635190292866005E-4"/>
                  <c:y val="5.24102747652231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0.67800000000000005</c:v>
                </c:pt>
                <c:pt idx="1">
                  <c:v>0.503</c:v>
                </c:pt>
                <c:pt idx="2">
                  <c:v>0.42399999999999999</c:v>
                </c:pt>
                <c:pt idx="3">
                  <c:v>0.43</c:v>
                </c:pt>
                <c:pt idx="4">
                  <c:v>0.42899999999999999</c:v>
                </c:pt>
                <c:pt idx="5">
                  <c:v>0.36599999999999999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2.0471435713492182E-2"/>
                  <c:y val="-1.5070201030944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0.32200000000000001</c:v>
                </c:pt>
                <c:pt idx="1">
                  <c:v>0.497</c:v>
                </c:pt>
                <c:pt idx="2">
                  <c:v>0.57599999999999996</c:v>
                </c:pt>
                <c:pt idx="3" formatCode="0%">
                  <c:v>0.56999999999999995</c:v>
                </c:pt>
                <c:pt idx="4">
                  <c:v>0.57099999999999995</c:v>
                </c:pt>
                <c:pt idx="5">
                  <c:v>0.63400000000000001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5"/>
        <c:axId val="315693312"/>
        <c:axId val="315693704"/>
      </c:barChart>
      <c:catAx>
        <c:axId val="31569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693704"/>
        <c:crosses val="autoZero"/>
        <c:auto val="1"/>
        <c:lblAlgn val="ctr"/>
        <c:lblOffset val="100"/>
        <c:noMultiLvlLbl val="0"/>
      </c:catAx>
      <c:valAx>
        <c:axId val="3156937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15693312"/>
        <c:crosses val="autoZero"/>
        <c:crossBetween val="between"/>
      </c:valAx>
      <c:spPr>
        <a:solidFill>
          <a:srgbClr val="728653">
            <a:lumMod val="20000"/>
            <a:lumOff val="80000"/>
          </a:srgbClr>
        </a:solidFill>
        <a:ln>
          <a:solidFill>
            <a:srgbClr val="A53010">
              <a:lumMod val="75000"/>
            </a:srgbClr>
          </a:solidFill>
        </a:ln>
        <a:effectLst>
          <a:outerShdw blurRad="1003300" dist="50800" dir="5400000" algn="ctr" rotWithShape="0">
            <a:srgbClr val="000000">
              <a:alpha val="64000"/>
            </a:srgbClr>
          </a:outerShdw>
        </a:effectLst>
        <a:scene3d>
          <a:camera prst="orthographicFront"/>
          <a:lightRig rig="threePt" dir="t"/>
        </a:scene3d>
        <a:sp3d>
          <a:bevelT w="139700" h="139700"/>
        </a:sp3d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3125814830946879"/>
          <c:y val="1.0381967028045963E-3"/>
          <c:w val="0.49111049136759594"/>
          <c:h val="0.8461857870210515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показатель по городу Сочи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Педагогические работники учреждений общего образования</c:v>
                </c:pt>
                <c:pt idx="1">
                  <c:v>Педагогические работники учреждений дополнительного образования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Врачи</c:v>
                </c:pt>
                <c:pt idx="4">
                  <c:v>Средний медицинский персонал</c:v>
                </c:pt>
                <c:pt idx="5">
                  <c:v>Младший медицинский персонал</c:v>
                </c:pt>
                <c:pt idx="6">
                  <c:v>Работники учреждений культуры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32969.800000000003</c:v>
                </c:pt>
                <c:pt idx="1">
                  <c:v>28466.5</c:v>
                </c:pt>
                <c:pt idx="2">
                  <c:v>27816.799999999999</c:v>
                </c:pt>
                <c:pt idx="3">
                  <c:v>40906.1</c:v>
                </c:pt>
                <c:pt idx="4">
                  <c:v>28238.400000000001</c:v>
                </c:pt>
                <c:pt idx="5">
                  <c:v>18364</c:v>
                </c:pt>
                <c:pt idx="6">
                  <c:v>24114.3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показатель по муниципальным учреждениям Краснодарского края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Педагогические работники учреждений общего образования</c:v>
                </c:pt>
                <c:pt idx="1">
                  <c:v>Педагогические работники учреждений дополнительного образования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Врачи</c:v>
                </c:pt>
                <c:pt idx="4">
                  <c:v>Средний медицинский персонал</c:v>
                </c:pt>
                <c:pt idx="5">
                  <c:v>Младший медицинский персонал</c:v>
                </c:pt>
                <c:pt idx="6">
                  <c:v>Работники учреждений культуры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32687.200000000001</c:v>
                </c:pt>
                <c:pt idx="1">
                  <c:v>29426.2</c:v>
                </c:pt>
                <c:pt idx="2">
                  <c:v>26001.7</c:v>
                </c:pt>
                <c:pt idx="3">
                  <c:v>35018.5</c:v>
                </c:pt>
                <c:pt idx="4">
                  <c:v>20108.599999999999</c:v>
                </c:pt>
                <c:pt idx="5">
                  <c:v>13410.6</c:v>
                </c:pt>
                <c:pt idx="6">
                  <c:v>17381.400000000001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92971448"/>
        <c:axId val="192971840"/>
        <c:axId val="0"/>
      </c:bar3DChart>
      <c:catAx>
        <c:axId val="192971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971840"/>
        <c:crosses val="autoZero"/>
        <c:auto val="1"/>
        <c:lblAlgn val="ctr"/>
        <c:lblOffset val="100"/>
        <c:noMultiLvlLbl val="0"/>
      </c:catAx>
      <c:valAx>
        <c:axId val="192971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971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982447506561682E-2"/>
          <c:y val="0.91551047746627112"/>
          <c:w val="0.89803502296587923"/>
          <c:h val="5.921684208571252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>
          <a:softEdge rad="635000"/>
        </a:effectLst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54482463072994E-2"/>
                  <c:y val="-5.2263882851086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147958620928946E-2"/>
                  <c:y val="-5.2263882851086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486515271260802E-2"/>
                  <c:y val="-5.22638828510864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4588.2</c:v>
                </c:pt>
                <c:pt idx="1">
                  <c:v>4636.5</c:v>
                </c:pt>
                <c:pt idx="2">
                  <c:v>4654.3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972624"/>
        <c:axId val="192973016"/>
        <c:axId val="0"/>
      </c:bar3DChart>
      <c:catAx>
        <c:axId val="192972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973016"/>
        <c:crosses val="autoZero"/>
        <c:auto val="1"/>
        <c:lblAlgn val="ctr"/>
        <c:lblOffset val="100"/>
        <c:noMultiLvlLbl val="0"/>
      </c:catAx>
      <c:valAx>
        <c:axId val="192973016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9297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79418534440316E-2"/>
          <c:y val="2.9028305716224351E-2"/>
          <c:w val="0.56359012798419805"/>
          <c:h val="0.921231023623635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3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3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6F0C06-6F6D-4E54-9278-27F7B6A99B44}" type="VALUE">
                      <a:rPr lang="en-US" smtClean="0"/>
                      <a:pPr>
                        <a:defRPr sz="1400"/>
                      </a:pPr>
                      <a:t>[ЗНАЧЕНИЕ]</a:t>
                    </a:fld>
                    <a:r>
                      <a:rPr lang="en-US" baseline="0" dirty="0"/>
                      <a:t>
</a:t>
                    </a:r>
                    <a:fld id="{A2DE5AD4-341F-4458-9BBF-54928C2D8502}" type="PERCENTAGE">
                      <a:rPr lang="en-US" baseline="0" dirty="0"/>
                      <a:pPr>
                        <a:defRPr sz="1400"/>
                      </a:pPr>
                      <a:t>[ПРОЦЕНТ]</a:t>
                    </a:fld>
                    <a:endParaRPr lang="en-US" baseline="0" dirty="0"/>
                  </a:p>
                </c:rich>
              </c:tx>
              <c:spPr>
                <a:solidFill>
                  <a:srgbClr val="9BBB59">
                    <a:lumMod val="20000"/>
                    <a:lumOff val="80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9BBB59">
                  <a:lumMod val="20000"/>
                  <a:lumOff val="8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Субсидии на выполнение муниципального задания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3951.5</c:v>
                </c:pt>
                <c:pt idx="1">
                  <c:v>636.70000000000005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7"/>
        <c:holeSize val="49"/>
      </c:doughnutChart>
      <c:spPr>
        <a:noFill/>
        <a:ln>
          <a:noFill/>
        </a:ln>
        <a:effectLst/>
      </c:spPr>
    </c:plotArea>
    <c:legend>
      <c:legendPos val="t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4184835196304348"/>
          <c:y val="0"/>
          <c:w val="0.45498226044666712"/>
          <c:h val="0.82993980088475205"/>
        </c:manualLayout>
      </c:layout>
      <c:overlay val="0"/>
      <c:spPr>
        <a:noFill/>
        <a:ln>
          <a:noFill/>
        </a:ln>
        <a:effectLst>
          <a:outerShdw sx="1000" sy="1000" algn="ctr" rotWithShape="0">
            <a:srgbClr val="000000"/>
          </a:outerShdw>
          <a:softEdge rad="0"/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  <a:alpha val="24000"/>
      </a:schemeClr>
    </a:solidFill>
    <a:ln w="38100">
      <a:solidFill>
        <a:schemeClr val="bg1">
          <a:lumMod val="95000"/>
          <a:alpha val="45000"/>
        </a:schemeClr>
      </a:solidFill>
    </a:ln>
    <a:effectLst>
      <a:outerShdw blurRad="812800" dist="50800" dir="5400000" algn="ctr" rotWithShape="0">
        <a:srgbClr val="000000">
          <a:alpha val="84000"/>
        </a:srgbClr>
      </a:outerShdw>
      <a:softEdge rad="5715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725558101279472E-2"/>
                  <c:y val="-0.43441461020416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081761592839518E-2"/>
                  <c:y val="-0.26772063187001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081761592839518E-2"/>
                  <c:y val="-0.22730997045566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483.2</c:v>
                </c:pt>
                <c:pt idx="1">
                  <c:v>448.1</c:v>
                </c:pt>
                <c:pt idx="2">
                  <c:v>438.6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2973800"/>
        <c:axId val="192739456"/>
        <c:axId val="0"/>
      </c:bar3DChart>
      <c:catAx>
        <c:axId val="192973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739456"/>
        <c:crosses val="autoZero"/>
        <c:auto val="1"/>
        <c:lblAlgn val="ctr"/>
        <c:lblOffset val="100"/>
        <c:noMultiLvlLbl val="0"/>
      </c:catAx>
      <c:valAx>
        <c:axId val="192739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973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098191878222137E-2"/>
                  <c:y val="-3.2278327045897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972438494148031E-2"/>
                  <c:y val="-5.0723085357839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273041201407317E-2"/>
                  <c:y val="-3.68895166238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30354.6</c:v>
                </c:pt>
                <c:pt idx="1">
                  <c:v>30363.200000000001</c:v>
                </c:pt>
                <c:pt idx="2">
                  <c:v>30367.5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2740240"/>
        <c:axId val="192741416"/>
        <c:axId val="0"/>
      </c:bar3DChart>
      <c:catAx>
        <c:axId val="192740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741416"/>
        <c:crosses val="autoZero"/>
        <c:auto val="1"/>
        <c:lblAlgn val="ctr"/>
        <c:lblOffset val="100"/>
        <c:noMultiLvlLbl val="0"/>
      </c:catAx>
      <c:valAx>
        <c:axId val="19274141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9274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323856959178834E-2"/>
                  <c:y val="-2.0224040970403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0984759455717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54923797278588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4155.3</c:v>
                </c:pt>
                <c:pt idx="1">
                  <c:v>2339.6</c:v>
                </c:pt>
                <c:pt idx="2">
                  <c:v>2155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7554984"/>
        <c:axId val="7555376"/>
        <c:axId val="0"/>
      </c:bar3DChart>
      <c:catAx>
        <c:axId val="7554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bg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dirty="0" smtClean="0">
                    <a:solidFill>
                      <a:schemeClr val="bg1">
                        <a:lumMod val="8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000" dirty="0">
                  <a:solidFill>
                    <a:schemeClr val="bg1">
                      <a:lumMod val="8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55376"/>
        <c:crosses val="autoZero"/>
        <c:auto val="1"/>
        <c:lblAlgn val="ctr"/>
        <c:lblOffset val="100"/>
        <c:noMultiLvlLbl val="0"/>
      </c:catAx>
      <c:valAx>
        <c:axId val="755537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млн. рублей</a:t>
                </a:r>
                <a:endPara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\ ##0.0" sourceLinked="1"/>
        <c:majorTickMark val="none"/>
        <c:minorTickMark val="none"/>
        <c:tickLblPos val="nextTo"/>
        <c:crossAx val="755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75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6347261767928073E-2"/>
          <c:w val="0.601308467710154"/>
          <c:h val="0.9325749061414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2"/>
          <c:dPt>
            <c:idx val="0"/>
            <c:bubble3D val="0"/>
            <c:explosion val="3"/>
            <c:spPr>
              <a:gradFill rotWithShape="1">
                <a:gsLst>
                  <a:gs pos="0">
                    <a:schemeClr val="accent3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3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3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spPr>
                <a:solidFill>
                  <a:srgbClr val="9BBB59">
                    <a:lumMod val="20000"/>
                    <a:lumOff val="80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2.9014107481504649E-3"/>
                  <c:y val="1.349947490231482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9BBB59">
                  <a:lumMod val="20000"/>
                  <a:lumOff val="8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Субсидии на выполнение муниципального задания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647.1</c:v>
                </c:pt>
                <c:pt idx="1">
                  <c:v>61.4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7"/>
        <c:holeSize val="49"/>
      </c:doughnut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56803435511375455"/>
          <c:y val="8.2375202072991656E-3"/>
          <c:w val="0.42059288171910386"/>
          <c:h val="0.98732424924445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828509523835163E-2"/>
                  <c:y val="-0.42746736180766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979147619077968E-2"/>
                  <c:y val="-0.23133527815473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828509523835201E-2"/>
                  <c:y val="-0.27659652822848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708.5</c:v>
                </c:pt>
                <c:pt idx="1">
                  <c:v>701.1</c:v>
                </c:pt>
                <c:pt idx="2">
                  <c:v>702.7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2155264"/>
        <c:axId val="192153696"/>
        <c:axId val="0"/>
      </c:bar3DChart>
      <c:catAx>
        <c:axId val="192155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153696"/>
        <c:crosses val="autoZero"/>
        <c:auto val="1"/>
        <c:lblAlgn val="ctr"/>
        <c:lblOffset val="100"/>
        <c:noMultiLvlLbl val="0"/>
      </c:catAx>
      <c:valAx>
        <c:axId val="19215369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9215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483970289791975E-2"/>
                  <c:y val="-0.26227099878805454"/>
                </c:manualLayout>
              </c:layout>
              <c:tx>
                <c:rich>
                  <a:bodyPr/>
                  <a:lstStyle/>
                  <a:p>
                    <a:fld id="{846DD742-D9A3-4A8C-AEA7-122B1EBE97C0}" type="VALUE">
                      <a:rPr lang="en-US" sz="16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7387214719127967E-2"/>
                  <c:y val="-0.47103701313136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483970289791975E-2"/>
                  <c:y val="-0.478258880142922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29.7</c:v>
                </c:pt>
                <c:pt idx="1">
                  <c:v>30.4</c:v>
                </c:pt>
                <c:pt idx="2">
                  <c:v>30.4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2157224"/>
        <c:axId val="310984080"/>
        <c:axId val="0"/>
      </c:bar3DChart>
      <c:catAx>
        <c:axId val="192157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0984080"/>
        <c:crosses val="autoZero"/>
        <c:auto val="1"/>
        <c:lblAlgn val="ctr"/>
        <c:lblOffset val="100"/>
        <c:noMultiLvlLbl val="0"/>
      </c:catAx>
      <c:valAx>
        <c:axId val="31098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157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79418534440316E-2"/>
          <c:y val="7.8768976376364944E-2"/>
          <c:w val="0.56359012798419805"/>
          <c:h val="0.921231023623635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3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3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014107481504649E-3"/>
                  <c:y val="1.349947490231482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9BBB59">
                  <a:lumMod val="20000"/>
                  <a:lumOff val="8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Субсидии на выполнение муниципального задания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318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7"/>
        <c:holeSize val="49"/>
      </c:doughnut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58591636034995909"/>
          <c:y val="8.2375202072991656E-3"/>
          <c:w val="0.40271081497341088"/>
          <c:h val="0.98732424924445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>
      <a:noFill/>
    </a:ln>
    <a:effectLst/>
  </c:spPr>
  <c:txPr>
    <a:bodyPr/>
    <a:lstStyle/>
    <a:p>
      <a:pPr>
        <a:defRPr>
          <a:solidFill>
            <a:schemeClr val="bg2">
              <a:lumMod val="2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553539538923869E-2"/>
                  <c:y val="-0.43929689436696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977232140448482E-2"/>
                  <c:y val="-0.33760779844868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977232140448559E-2"/>
                  <c:y val="-0.2155808833467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391</c:v>
                </c:pt>
                <c:pt idx="1">
                  <c:v>379.1</c:v>
                </c:pt>
                <c:pt idx="2">
                  <c:v>365.2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0985256"/>
        <c:axId val="313757608"/>
        <c:axId val="0"/>
      </c:bar3DChart>
      <c:catAx>
        <c:axId val="310985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3757608"/>
        <c:crosses val="autoZero"/>
        <c:auto val="1"/>
        <c:lblAlgn val="ctr"/>
        <c:lblOffset val="100"/>
        <c:noMultiLvlLbl val="0"/>
      </c:catAx>
      <c:valAx>
        <c:axId val="31375760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310985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361506900342659E-2"/>
                  <c:y val="-0.431277347381468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97490916308591E-2"/>
                  <c:y val="-0.43792542092759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852506591284188E-2"/>
                  <c:y val="-0.426730296456977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0.27</c:v>
                </c:pt>
                <c:pt idx="1">
                  <c:v>0.27</c:v>
                </c:pt>
                <c:pt idx="2">
                  <c:v>0.27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0797144"/>
        <c:axId val="319920512"/>
        <c:axId val="0"/>
      </c:bar3DChart>
      <c:catAx>
        <c:axId val="310797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920512"/>
        <c:crosses val="autoZero"/>
        <c:auto val="1"/>
        <c:lblAlgn val="ctr"/>
        <c:lblOffset val="100"/>
        <c:noMultiLvlLbl val="0"/>
      </c:catAx>
      <c:valAx>
        <c:axId val="31992051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10797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733736460064214E-2"/>
                  <c:y val="-0.4498229043683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963966194597995E-2"/>
                  <c:y val="-0.4498229043683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848851327331001E-2"/>
                  <c:y val="-0.4498229043683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227.1</c:v>
                </c:pt>
                <c:pt idx="1">
                  <c:v>239.2</c:v>
                </c:pt>
                <c:pt idx="2">
                  <c:v>248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9922080"/>
        <c:axId val="319922472"/>
        <c:axId val="0"/>
      </c:bar3DChart>
      <c:catAx>
        <c:axId val="319922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922472"/>
        <c:crosses val="autoZero"/>
        <c:auto val="1"/>
        <c:lblAlgn val="ctr"/>
        <c:lblOffset val="100"/>
        <c:noMultiLvlLbl val="0"/>
      </c:catAx>
      <c:valAx>
        <c:axId val="319922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92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733736460064214E-2"/>
                  <c:y val="-0.4498229043683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963966194597995E-2"/>
                  <c:y val="-0.4498229043683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848851327331001E-2"/>
                  <c:y val="-0.44982290436835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35.5</c:v>
                </c:pt>
                <c:pt idx="1">
                  <c:v>35.5</c:v>
                </c:pt>
                <c:pt idx="2">
                  <c:v>35.5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9923256"/>
        <c:axId val="319923648"/>
        <c:axId val="0"/>
      </c:bar3DChart>
      <c:catAx>
        <c:axId val="319923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923648"/>
        <c:crosses val="autoZero"/>
        <c:auto val="1"/>
        <c:lblAlgn val="ctr"/>
        <c:lblOffset val="100"/>
        <c:noMultiLvlLbl val="0"/>
      </c:catAx>
      <c:valAx>
        <c:axId val="319923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923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210526315789476E-2"/>
                  <c:y val="-0.39420413729739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315789473684115E-2"/>
                  <c:y val="-0.34440993048088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315789473684209E-2"/>
                  <c:y val="-0.41910124070565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57.3</c:v>
                </c:pt>
                <c:pt idx="1">
                  <c:v>47.3</c:v>
                </c:pt>
                <c:pt idx="2">
                  <c:v>60.9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9924432"/>
        <c:axId val="319924824"/>
        <c:axId val="0"/>
      </c:bar3DChart>
      <c:catAx>
        <c:axId val="319924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924824"/>
        <c:crosses val="autoZero"/>
        <c:auto val="1"/>
        <c:lblAlgn val="ctr"/>
        <c:lblOffset val="100"/>
        <c:noMultiLvlLbl val="0"/>
      </c:catAx>
      <c:valAx>
        <c:axId val="319924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92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493011199136937E-2"/>
                  <c:y val="-0.35910217387590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493011199136937E-2"/>
                  <c:y val="-0.44887771734488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445107839395769E-2"/>
                  <c:y val="-0.25810468747330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127.7</c:v>
                </c:pt>
                <c:pt idx="1">
                  <c:v>169.2</c:v>
                </c:pt>
                <c:pt idx="2">
                  <c:v>83.2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9926000"/>
        <c:axId val="319926392"/>
        <c:axId val="0"/>
      </c:bar3DChart>
      <c:catAx>
        <c:axId val="319926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926392"/>
        <c:crosses val="autoZero"/>
        <c:auto val="1"/>
        <c:lblAlgn val="ctr"/>
        <c:lblOffset val="100"/>
        <c:noMultiLvlLbl val="0"/>
      </c:catAx>
      <c:valAx>
        <c:axId val="319926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92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4794.1000000000004</c:v>
                </c:pt>
                <c:pt idx="1">
                  <c:v>3718</c:v>
                </c:pt>
                <c:pt idx="2">
                  <c:v>4151.6000000000004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7556160"/>
        <c:axId val="7556552"/>
        <c:axId val="0"/>
      </c:bar3DChart>
      <c:catAx>
        <c:axId val="7556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bg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dirty="0" smtClean="0">
                    <a:solidFill>
                      <a:schemeClr val="bg1">
                        <a:lumMod val="8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000" dirty="0">
                  <a:solidFill>
                    <a:schemeClr val="bg1">
                      <a:lumMod val="8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56552"/>
        <c:crosses val="autoZero"/>
        <c:auto val="1"/>
        <c:lblAlgn val="ctr"/>
        <c:lblOffset val="100"/>
        <c:noMultiLvlLbl val="0"/>
      </c:catAx>
      <c:valAx>
        <c:axId val="755655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млн. рублей</a:t>
                </a:r>
                <a:endPara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\ ##0.0" sourceLinked="1"/>
        <c:majorTickMark val="none"/>
        <c:minorTickMark val="none"/>
        <c:tickLblPos val="nextTo"/>
        <c:crossAx val="755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75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268808154123771E-2"/>
                  <c:y val="-0.44653968491962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745947097623433E-2"/>
                  <c:y val="-0.26790223145632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034153066103242E-2"/>
                  <c:y val="-0.23257318351108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367.8</c:v>
                </c:pt>
                <c:pt idx="1">
                  <c:v>349.8</c:v>
                </c:pt>
                <c:pt idx="2">
                  <c:v>346.1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9927176"/>
        <c:axId val="319927568"/>
        <c:axId val="0"/>
      </c:bar3DChart>
      <c:catAx>
        <c:axId val="319927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9927568"/>
        <c:crosses val="autoZero"/>
        <c:auto val="1"/>
        <c:lblAlgn val="ctr"/>
        <c:lblOffset val="100"/>
        <c:noMultiLvlLbl val="0"/>
      </c:catAx>
      <c:valAx>
        <c:axId val="319927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927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294797383294441E-2"/>
                  <c:y val="-0.20602232010707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771859057597208E-2"/>
                  <c:y val="-0.41953270801023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982160315953027E-2"/>
                  <c:y val="-0.42080404918871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264.2</c:v>
                </c:pt>
                <c:pt idx="1">
                  <c:v>291.8</c:v>
                </c:pt>
                <c:pt idx="2">
                  <c:v>291.8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4852816"/>
        <c:axId val="324853208"/>
        <c:axId val="0"/>
      </c:bar3DChart>
      <c:catAx>
        <c:axId val="324852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4853208"/>
        <c:crosses val="autoZero"/>
        <c:auto val="1"/>
        <c:lblAlgn val="ctr"/>
        <c:lblOffset val="100"/>
        <c:noMultiLvlLbl val="0"/>
      </c:catAx>
      <c:valAx>
        <c:axId val="324853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485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294797383294441E-2"/>
                  <c:y val="-0.20602232010707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771859057597208E-2"/>
                  <c:y val="-0.41953270801023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982160315953027E-2"/>
                  <c:y val="-0.42080404918871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264.2</c:v>
                </c:pt>
                <c:pt idx="1">
                  <c:v>291.8</c:v>
                </c:pt>
                <c:pt idx="2">
                  <c:v>291.8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4853992"/>
        <c:axId val="324854384"/>
        <c:axId val="0"/>
      </c:bar3DChart>
      <c:catAx>
        <c:axId val="324853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4854384"/>
        <c:crosses val="autoZero"/>
        <c:auto val="1"/>
        <c:lblAlgn val="ctr"/>
        <c:lblOffset val="100"/>
        <c:noMultiLvlLbl val="0"/>
      </c:catAx>
      <c:valAx>
        <c:axId val="324854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4853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294797383294441E-2"/>
                  <c:y val="-0.45176828818933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953430181569898E-2"/>
                  <c:y val="-0.45613317134163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956221583956931E-2"/>
                  <c:y val="-0.46263315013888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38.4</c:v>
                </c:pt>
                <c:pt idx="1">
                  <c:v>38.4</c:v>
                </c:pt>
                <c:pt idx="2">
                  <c:v>38.4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4855168"/>
        <c:axId val="324855560"/>
        <c:axId val="0"/>
      </c:bar3DChart>
      <c:catAx>
        <c:axId val="324855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4855560"/>
        <c:crosses val="autoZero"/>
        <c:auto val="1"/>
        <c:lblAlgn val="ctr"/>
        <c:lblOffset val="100"/>
        <c:noMultiLvlLbl val="0"/>
      </c:catAx>
      <c:valAx>
        <c:axId val="324855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485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294797383294441E-2"/>
                  <c:y val="-0.42562510009547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979368913565942E-2"/>
                  <c:y val="-0.36724633182251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059976511941326E-2"/>
                  <c:y val="-0.37374631061977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430.3</c:v>
                </c:pt>
                <c:pt idx="1">
                  <c:v>338.9</c:v>
                </c:pt>
                <c:pt idx="2">
                  <c:v>338.9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4856736"/>
        <c:axId val="324857128"/>
        <c:axId val="0"/>
      </c:bar3DChart>
      <c:catAx>
        <c:axId val="324856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4857128"/>
        <c:crosses val="autoZero"/>
        <c:auto val="1"/>
        <c:lblAlgn val="ctr"/>
        <c:lblOffset val="100"/>
        <c:noMultiLvlLbl val="0"/>
      </c:catAx>
      <c:valAx>
        <c:axId val="324857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485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844367608023409E-2"/>
          <c:y val="7.3200926662799398E-2"/>
          <c:w val="0.93457065210391421"/>
          <c:h val="0.884969972387029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294797383294441E-2"/>
                  <c:y val="-0.42562510009547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797797789593304E-2"/>
                  <c:y val="-0.429126640485052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80681832817945"/>
                      <c:h val="0.2269228726546781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0034037779945226E-2"/>
                  <c:y val="-0.42341836799810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80681832817945"/>
                      <c:h val="0.1484933083731073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126</c:v>
                </c:pt>
                <c:pt idx="1">
                  <c:v>126</c:v>
                </c:pt>
                <c:pt idx="2">
                  <c:v>126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4857912"/>
        <c:axId val="324858304"/>
        <c:axId val="0"/>
      </c:bar3DChart>
      <c:catAx>
        <c:axId val="324857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4858304"/>
        <c:crosses val="autoZero"/>
        <c:auto val="1"/>
        <c:lblAlgn val="ctr"/>
        <c:lblOffset val="100"/>
        <c:noMultiLvlLbl val="0"/>
      </c:catAx>
      <c:valAx>
        <c:axId val="32485830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324857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844367608023409E-2"/>
          <c:y val="7.3200926662799398E-2"/>
          <c:w val="0.93457065210391421"/>
          <c:h val="0.884969972387029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294797383294441E-2"/>
                  <c:y val="-0.45699692580810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849675253585503E-2"/>
                  <c:y val="-0.363768464398535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80681832817945"/>
                      <c:h val="0.1275787578980217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0034037779945226E-2"/>
                  <c:y val="-0.465247468948273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80681832817945"/>
                      <c:h val="0.1484933083731073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139.6</c:v>
                </c:pt>
                <c:pt idx="1">
                  <c:v>109.6</c:v>
                </c:pt>
                <c:pt idx="2">
                  <c:v>149.6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4859088"/>
        <c:axId val="324859480"/>
        <c:axId val="0"/>
      </c:bar3DChart>
      <c:catAx>
        <c:axId val="324859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4859480"/>
        <c:crosses val="autoZero"/>
        <c:auto val="1"/>
        <c:lblAlgn val="ctr"/>
        <c:lblOffset val="100"/>
        <c:noMultiLvlLbl val="0"/>
      </c:catAx>
      <c:valAx>
        <c:axId val="32485948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32485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815290293162385"/>
          <c:y val="0.38738104353081115"/>
          <c:w val="0.24184709706837618"/>
          <c:h val="0.356792599248578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38845856056645"/>
          <c:y val="0.38174813968490739"/>
          <c:w val="0.26385443265470054"/>
          <c:h val="0.33440027470269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187500000000001E-2"/>
          <c:y val="2.578124841404722E-2"/>
          <c:w val="0.609375"/>
          <c:h val="0.55909986718135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5">
                  <a:shade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41 %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39 %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4315</c:v>
                </c:pt>
                <c:pt idx="1">
                  <c:v>2155</c:v>
                </c:pt>
                <c:pt idx="2">
                  <c:v>4151.6000000000004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670457906413997"/>
          <c:y val="7.5852195205804676E-2"/>
          <c:w val="0.39689592245687338"/>
          <c:h val="0.565992010876555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5457386323978407E-2"/>
          <c:w val="0.87639962822565343"/>
          <c:h val="0.69548486679549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84 %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Субсидии</c:v>
                </c:pt>
                <c:pt idx="1">
                  <c:v>Субвенции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3506059.5</c:v>
                </c:pt>
                <c:pt idx="1">
                  <c:v>645562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592354562898016"/>
          <c:y val="0.10826276819184856"/>
          <c:w val="0.21315771544810311"/>
          <c:h val="0.562847519279206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27696922564175E-2"/>
          <c:y val="8.5660820274786623E-2"/>
          <c:w val="0.84266562974484316"/>
          <c:h val="0.824046181717779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733226748676655"/>
                  <c:y val="9.6338687519318275E-2"/>
                </c:manualLayout>
              </c:layout>
              <c:tx>
                <c:rich>
                  <a:bodyPr/>
                  <a:lstStyle/>
                  <a:p>
                    <a:fld id="{2D89E10E-CD54-436C-B391-0861710BE93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D23BA3D-E3B2-44AE-B957-FF64B6DB9A9A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9.6956872477547362E-2"/>
                </c:manualLayout>
              </c:layout>
              <c:tx>
                <c:rich>
                  <a:bodyPr/>
                  <a:lstStyle/>
                  <a:p>
                    <a:fld id="{FDF2F531-042E-42BD-B21A-1DA18B66B6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365F5C7-B934-48A8-A75D-D533E2243360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75974570318634"/>
                      <c:h val="0.1197534660178699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4312067211685902E-2"/>
                  <c:y val="-6.9482390850306632E-3"/>
                </c:manualLayout>
              </c:layout>
              <c:tx>
                <c:rich>
                  <a:bodyPr/>
                  <a:lstStyle/>
                  <a:p>
                    <a:fld id="{7B599AB0-368E-4A0D-85D5-3CB03DC30D2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E01170A5-819A-4688-85B3-26484D0E2CC6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5629295740689726E-2"/>
                  <c:y val="0"/>
                </c:manualLayout>
              </c:layout>
              <c:tx>
                <c:rich>
                  <a:bodyPr/>
                  <a:lstStyle/>
                  <a:p>
                    <a:fld id="{51AEB64A-E094-4FAB-BB91-2E3D8818737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159367AF-A2C9-4227-8993-4464440BEB5A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4.1152834870199606E-2"/>
                  <c:y val="2.8568500243097976E-2"/>
                </c:manualLayout>
              </c:layout>
              <c:tx>
                <c:rich>
                  <a:bodyPr/>
                  <a:lstStyle/>
                  <a:p>
                    <a:fld id="{EDC8806A-C663-467B-95CE-D38C307461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A5692D63-F12A-4531-B8DC-697CB5E3880A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5.8789764100285156E-3"/>
                  <c:y val="5.824496901436442E-2"/>
                </c:manualLayout>
              </c:layout>
              <c:tx>
                <c:rich>
                  <a:bodyPr/>
                  <a:lstStyle/>
                  <a:p>
                    <a:fld id="{D670D5D1-1461-4C83-BBA3-6C56159F04D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A4B74167-2262-41E9-9817-3A966F2B229E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2.2046161537606954E-2"/>
                  <c:y val="6.0261207938786393E-3"/>
                </c:manualLayout>
              </c:layout>
              <c:tx>
                <c:rich>
                  <a:bodyPr/>
                  <a:lstStyle/>
                  <a:p>
                    <a:fld id="{CC33A2D4-4211-4FC5-AEE6-2D7F2E6BD2D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525484D-74EF-4EB5-92AA-DBA23CDC7633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20584286931078"/>
                      <c:h val="0.1010325379482954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5.6209242323846504E-4"/>
                  <c:y val="0.1014536555007081"/>
                </c:manualLayout>
              </c:layout>
              <c:tx>
                <c:rich>
                  <a:bodyPr/>
                  <a:lstStyle/>
                  <a:p>
                    <a:fld id="{B251D4A9-3A04-425D-9137-DA6A3A47746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D04DFAD6-5B3D-4FC3-BA8E-F9475A73B157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7406004770637"/>
                      <c:h val="7.767099598840007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2601201201998727"/>
                  <c:y val="0.12914540533769178"/>
                </c:manualLayout>
              </c:layout>
              <c:tx>
                <c:rich>
                  <a:bodyPr/>
                  <a:lstStyle/>
                  <a:p>
                    <a:fld id="{ADAB5491-BD94-4B4B-B6EC-755C45B50C6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FE57777-D1DA-4916-9FE5-B776255486A9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0.1317477537770495"/>
                  <c:y val="4.3683854166033223E-2"/>
                </c:manualLayout>
              </c:layout>
              <c:tx>
                <c:rich>
                  <a:bodyPr/>
                  <a:lstStyle/>
                  <a:p>
                    <a:fld id="{58EF1C1E-7CE8-4277-A531-6F7571098B7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03246E2-5F4C-412E-A3EA-58B32878F07D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1.2860757857630696E-2"/>
                  <c:y val="0"/>
                </c:manualLayout>
              </c:layout>
              <c:tx>
                <c:rich>
                  <a:bodyPr/>
                  <a:lstStyle/>
                  <a:p>
                    <a:fld id="{AA0047EA-6E0B-49C6-8F51-0304BF175BC6}" type="CATEGORYNAME">
                      <a: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[ИМЯ КАТЕГОРИИ]</a:t>
                    </a:fld>
                    <a:r>
                      <a: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7A5893A4-D041-4E10-8187-C05CEEDABDFA}" type="PERCENTAGE">
                      <a:rPr lang="ru-RU" sz="14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 sz="1400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14063553314678"/>
                      <c:h val="0.1178898522280807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6.7564403380433301E-3"/>
                  <c:y val="0"/>
                </c:manualLayout>
              </c:layout>
              <c:tx>
                <c:rich>
                  <a:bodyPr/>
                  <a:lstStyle/>
                  <a:p>
                    <a:fld id="{7944A47F-4BF3-4EA9-9E7F-FEFD9FF9305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7BC0DAF-B7F9-49F5-856C-0BE6D2EF40BC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2"/>
              <c:layout>
                <c:manualLayout>
                  <c:x val="4.946802836532873E-2"/>
                  <c:y val="0"/>
                </c:manualLayout>
              </c:layout>
              <c:tx>
                <c:rich>
                  <a:bodyPr/>
                  <a:lstStyle/>
                  <a:p>
                    <a:fld id="{5D334E07-F6B1-4DB1-89BB-909F2285909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1926EFD-2380-40D2-AD44-40D4CD84FAC9}" type="PERCENTAGE">
                      <a:rPr lang="ru-RU" b="1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4"/>
              <c:layout>
                <c:manualLayout>
                  <c:x val="1.3888888888888888E-2"/>
                  <c:y val="-5.24065965894643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 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доходы от акцизов на нефтепродцкты</c:v>
                </c:pt>
                <c:pt idx="3">
                  <c:v>единый налог на вмененный доход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госпошлина</c:v>
                </c:pt>
                <c:pt idx="7">
                  <c:v>арендная плата за землю</c:v>
                </c:pt>
                <c:pt idx="8">
                  <c:v>аренда имущества</c:v>
                </c:pt>
                <c:pt idx="9">
                  <c:v>штрафные санкции</c:v>
                </c:pt>
                <c:pt idx="10">
                  <c:v>налог, взимаемый в связи с применением упрощенной системы налогообложения</c:v>
                </c:pt>
                <c:pt idx="11">
                  <c:v>доходы от продажи земельных участков</c:v>
                </c:pt>
                <c:pt idx="12">
                  <c:v>прочие налоговые и неналоговые доходы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290</c:v>
                </c:pt>
                <c:pt idx="1">
                  <c:v>2223</c:v>
                </c:pt>
                <c:pt idx="2">
                  <c:v>70</c:v>
                </c:pt>
                <c:pt idx="3">
                  <c:v>600</c:v>
                </c:pt>
                <c:pt idx="4">
                  <c:v>220</c:v>
                </c:pt>
                <c:pt idx="5">
                  <c:v>480</c:v>
                </c:pt>
                <c:pt idx="6">
                  <c:v>79</c:v>
                </c:pt>
                <c:pt idx="7">
                  <c:v>1500</c:v>
                </c:pt>
                <c:pt idx="8">
                  <c:v>75</c:v>
                </c:pt>
                <c:pt idx="9">
                  <c:v>90</c:v>
                </c:pt>
                <c:pt idx="10">
                  <c:v>330</c:v>
                </c:pt>
                <c:pt idx="11">
                  <c:v>300</c:v>
                </c:pt>
                <c:pt idx="12">
                  <c:v>213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78303385393826"/>
          <c:y val="5.3226663320371577E-2"/>
          <c:w val="0.76221698368842861"/>
          <c:h val="0.933710445136496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2014 года</c:v>
                </c:pt>
              </c:strCache>
            </c:strRef>
          </c:tx>
          <c:spPr>
            <a:solidFill>
              <a:srgbClr val="EFEC78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64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Сочи</c:v>
                </c:pt>
                <c:pt idx="1">
                  <c:v>Краснодар</c:v>
                </c:pt>
                <c:pt idx="2">
                  <c:v>Новороссийск</c:v>
                </c:pt>
                <c:pt idx="3">
                  <c:v>Анапа</c:v>
                </c:pt>
                <c:pt idx="4">
                  <c:v>Горячий Ключ</c:v>
                </c:pt>
                <c:pt idx="5">
                  <c:v>Армавир</c:v>
                </c:pt>
              </c:strCache>
            </c:strRef>
          </c:cat>
          <c:val>
            <c:numRef>
              <c:f>Лист1!$B$2:$B$7</c:f>
              <c:numCache>
                <c:formatCode>#,##0.0_р_.</c:formatCode>
                <c:ptCount val="6"/>
                <c:pt idx="0">
                  <c:v>12987</c:v>
                </c:pt>
                <c:pt idx="1">
                  <c:v>12394</c:v>
                </c:pt>
                <c:pt idx="2">
                  <c:v>9036</c:v>
                </c:pt>
                <c:pt idx="3">
                  <c:v>8724</c:v>
                </c:pt>
                <c:pt idx="4">
                  <c:v>5543</c:v>
                </c:pt>
                <c:pt idx="5">
                  <c:v>4947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6"/>
        <c:gapDepth val="148"/>
        <c:shape val="box"/>
        <c:axId val="192155656"/>
        <c:axId val="192156440"/>
        <c:axId val="0"/>
      </c:bar3DChart>
      <c:catAx>
        <c:axId val="192155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50" normalizeH="0" baseline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156440"/>
        <c:crosses val="autoZero"/>
        <c:auto val="1"/>
        <c:lblAlgn val="ctr"/>
        <c:lblOffset val="100"/>
        <c:noMultiLvlLbl val="0"/>
      </c:catAx>
      <c:valAx>
        <c:axId val="192156440"/>
        <c:scaling>
          <c:orientation val="minMax"/>
        </c:scaling>
        <c:delete val="1"/>
        <c:axPos val="b"/>
        <c:numFmt formatCode="#,##0.0_р_." sourceLinked="1"/>
        <c:majorTickMark val="none"/>
        <c:minorTickMark val="none"/>
        <c:tickLblPos val="none"/>
        <c:crossAx val="192155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60000"/>
        <a:lumOff val="40000"/>
      </a:schemeClr>
    </a:solidFill>
    <a:ln w="57150" cap="flat" cmpd="sng" algn="ctr">
      <a:solidFill>
        <a:schemeClr val="tx2">
          <a:lumMod val="50000"/>
          <a:alpha val="77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0.16176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001056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600" dirty="0">
            <a:solidFill>
              <a:srgbClr val="FFFF0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0.14326</cdr:x>
      <cdr:y>0.80974</cdr:y>
    </cdr:from>
    <cdr:to>
      <cdr:x>0.31656</cdr:x>
      <cdr:y>0.90811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375" y="2478285"/>
          <a:ext cx="836341" cy="301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0.41797</cdr:x>
      <cdr:y>0.81338</cdr:y>
    </cdr:from>
    <cdr:to>
      <cdr:x>0.58203</cdr:x>
      <cdr:y>0.90447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7131" y="2489436"/>
          <a:ext cx="791737" cy="278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0.68164</cdr:x>
      <cdr:y>0.81703</cdr:y>
    </cdr:from>
    <cdr:to>
      <cdr:x>0.85494</cdr:x>
      <cdr:y>0.93362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89609" y="2500587"/>
          <a:ext cx="836341" cy="356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0.14372</cdr:x>
      <cdr:y>0.76452</cdr:y>
    </cdr:from>
    <cdr:to>
      <cdr:x>0.30269</cdr:x>
      <cdr:y>0.87079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4222" y="1998800"/>
          <a:ext cx="778889" cy="277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0.4121</cdr:x>
      <cdr:y>0.77696</cdr:y>
    </cdr:from>
    <cdr:to>
      <cdr:x>0.56213</cdr:x>
      <cdr:y>0.9433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9217" y="2031312"/>
          <a:ext cx="735133" cy="434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0.67714</cdr:x>
      <cdr:y>0.78473</cdr:y>
    </cdr:from>
    <cdr:to>
      <cdr:x>0.8671</cdr:x>
      <cdr:y>0.90122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17842" y="2051622"/>
          <a:ext cx="930773" cy="304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0.15061</cdr:x>
      <cdr:y>0.7501</cdr:y>
    </cdr:from>
    <cdr:to>
      <cdr:x>0.3391</cdr:x>
      <cdr:y>0.88888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3783" y="1653514"/>
          <a:ext cx="743150" cy="305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0.40751</cdr:x>
      <cdr:y>0.75232</cdr:y>
    </cdr:from>
    <cdr:to>
      <cdr:x>0.59859</cdr:x>
      <cdr:y>0.91866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6616" y="1658400"/>
          <a:ext cx="753358" cy="366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0.66097</cdr:x>
      <cdr:y>0.74541</cdr:y>
    </cdr:from>
    <cdr:to>
      <cdr:x>0.88104</cdr:x>
      <cdr:y>0.8619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05907" y="1643178"/>
          <a:ext cx="867643" cy="256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0.15061</cdr:x>
      <cdr:y>0.7501</cdr:y>
    </cdr:from>
    <cdr:to>
      <cdr:x>0.3391</cdr:x>
      <cdr:y>0.88888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3783" y="1653514"/>
          <a:ext cx="743150" cy="305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0.40751</cdr:x>
      <cdr:y>0.75232</cdr:y>
    </cdr:from>
    <cdr:to>
      <cdr:x>0.59859</cdr:x>
      <cdr:y>0.91866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6616" y="1658400"/>
          <a:ext cx="753358" cy="366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0.66097</cdr:x>
      <cdr:y>0.74541</cdr:y>
    </cdr:from>
    <cdr:to>
      <cdr:x>0.88104</cdr:x>
      <cdr:y>0.8619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05907" y="1643178"/>
          <a:ext cx="867643" cy="256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0.15061</cdr:x>
      <cdr:y>0.7501</cdr:y>
    </cdr:from>
    <cdr:to>
      <cdr:x>0.3391</cdr:x>
      <cdr:y>0.88888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3783" y="1653514"/>
          <a:ext cx="743150" cy="305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0.40751</cdr:x>
      <cdr:y>0.75232</cdr:y>
    </cdr:from>
    <cdr:to>
      <cdr:x>0.59859</cdr:x>
      <cdr:y>0.91866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6616" y="1658400"/>
          <a:ext cx="753358" cy="366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0.66097</cdr:x>
      <cdr:y>0.74541</cdr:y>
    </cdr:from>
    <cdr:to>
      <cdr:x>0.88104</cdr:x>
      <cdr:y>0.8619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05907" y="1643178"/>
          <a:ext cx="867643" cy="256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0.15061</cdr:x>
      <cdr:y>0.7501</cdr:y>
    </cdr:from>
    <cdr:to>
      <cdr:x>0.3391</cdr:x>
      <cdr:y>0.88888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3783" y="1653514"/>
          <a:ext cx="743150" cy="305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0.40751</cdr:x>
      <cdr:y>0.75232</cdr:y>
    </cdr:from>
    <cdr:to>
      <cdr:x>0.59859</cdr:x>
      <cdr:y>0.91866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6616" y="1658400"/>
          <a:ext cx="753358" cy="366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0.66097</cdr:x>
      <cdr:y>0.74541</cdr:y>
    </cdr:from>
    <cdr:to>
      <cdr:x>0.88104</cdr:x>
      <cdr:y>0.8619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05907" y="1643178"/>
          <a:ext cx="867643" cy="256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0.15061</cdr:x>
      <cdr:y>0.7501</cdr:y>
    </cdr:from>
    <cdr:to>
      <cdr:x>0.3391</cdr:x>
      <cdr:y>0.88888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3783" y="1653514"/>
          <a:ext cx="743150" cy="305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0.40751</cdr:x>
      <cdr:y>0.75232</cdr:y>
    </cdr:from>
    <cdr:to>
      <cdr:x>0.59859</cdr:x>
      <cdr:y>0.91866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6616" y="1658400"/>
          <a:ext cx="753358" cy="366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0.66097</cdr:x>
      <cdr:y>0.74541</cdr:y>
    </cdr:from>
    <cdr:to>
      <cdr:x>0.88104</cdr:x>
      <cdr:y>0.8619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05907" y="1643178"/>
          <a:ext cx="867643" cy="256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0.13233</cdr:x>
      <cdr:y>0.74179</cdr:y>
    </cdr:from>
    <cdr:to>
      <cdr:x>0.32082</cdr:x>
      <cdr:y>0.88057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5085" y="1801765"/>
          <a:ext cx="804900" cy="337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0.40751</cdr:x>
      <cdr:y>0.75232</cdr:y>
    </cdr:from>
    <cdr:to>
      <cdr:x>0.59859</cdr:x>
      <cdr:y>0.91866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6616" y="1658400"/>
          <a:ext cx="753358" cy="366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0.66097</cdr:x>
      <cdr:y>0.74541</cdr:y>
    </cdr:from>
    <cdr:to>
      <cdr:x>0.88104</cdr:x>
      <cdr:y>0.8619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05907" y="1643178"/>
          <a:ext cx="867643" cy="256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0.13233</cdr:x>
      <cdr:y>0.74179</cdr:y>
    </cdr:from>
    <cdr:to>
      <cdr:x>0.32082</cdr:x>
      <cdr:y>0.88057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5085" y="1801765"/>
          <a:ext cx="804900" cy="337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0.40751</cdr:x>
      <cdr:y>0.75232</cdr:y>
    </cdr:from>
    <cdr:to>
      <cdr:x>0.59859</cdr:x>
      <cdr:y>0.91866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06616" y="1658400"/>
          <a:ext cx="753358" cy="366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0.66097</cdr:x>
      <cdr:y>0.74541</cdr:y>
    </cdr:from>
    <cdr:to>
      <cdr:x>0.88104</cdr:x>
      <cdr:y>0.8619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05907" y="1643178"/>
          <a:ext cx="867643" cy="256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0.42948</cdr:x>
      <cdr:y>0.77972</cdr:y>
    </cdr:from>
    <cdr:to>
      <cdr:x>0.54457</cdr:x>
      <cdr:y>0.88026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20339" y="2084177"/>
          <a:ext cx="782589" cy="268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</a:t>
          </a:r>
          <a:r>
            <a:rPr lang="ru-RU" sz="1600" b="1" dirty="0" smtClean="0"/>
            <a:t>.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0.68304</cdr:x>
      <cdr:y>0.77972</cdr:y>
    </cdr:from>
    <cdr:to>
      <cdr:x>0.8002</cdr:x>
      <cdr:y>0.88596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44490" y="2084177"/>
          <a:ext cx="796704" cy="283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</a:t>
          </a:r>
          <a:r>
            <a:rPr lang="ru-RU" sz="1600" b="1" dirty="0" smtClean="0"/>
            <a:t>.</a:t>
          </a:r>
          <a:endParaRPr lang="ru-RU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0.15037</cdr:x>
      <cdr:y>0.78267</cdr:y>
    </cdr:from>
    <cdr:to>
      <cdr:x>0.31519</cdr:x>
      <cdr:y>0.88468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2352" y="1967778"/>
          <a:ext cx="791736" cy="25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0.41965</cdr:x>
      <cdr:y>0.78267</cdr:y>
    </cdr:from>
    <cdr:to>
      <cdr:x>0.57661</cdr:x>
      <cdr:y>0.90242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5894" y="1967778"/>
          <a:ext cx="753946" cy="301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0.68345</cdr:x>
      <cdr:y>0.78656</cdr:y>
    </cdr:from>
    <cdr:to>
      <cdr:x>0.84131</cdr:x>
      <cdr:y>0.91519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08709" y="2252416"/>
          <a:ext cx="833486" cy="368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0.67752</cdr:x>
      <cdr:y>0.78178</cdr:y>
    </cdr:from>
    <cdr:to>
      <cdr:x>0.82636</cdr:x>
      <cdr:y>0.89398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56364" y="2111540"/>
          <a:ext cx="869132" cy="303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20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600" b="1" dirty="0" smtClean="0"/>
            <a:t>0г.</a:t>
          </a:r>
          <a:endParaRPr lang="ru-RU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0.16946</cdr:x>
      <cdr:y>0.74547</cdr:y>
    </cdr:from>
    <cdr:to>
      <cdr:x>0.3116</cdr:x>
      <cdr:y>0.86564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7044" y="1882567"/>
          <a:ext cx="869795" cy="303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0.41891</cdr:x>
      <cdr:y>0.74074</cdr:y>
    </cdr:from>
    <cdr:to>
      <cdr:x>0.54829</cdr:x>
      <cdr:y>0.86564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63541" y="1870630"/>
          <a:ext cx="791736" cy="315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0.6775</cdr:x>
      <cdr:y>0.742</cdr:y>
    </cdr:from>
    <cdr:to>
      <cdr:x>0.81053</cdr:x>
      <cdr:y>0.86564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46004" y="1873810"/>
          <a:ext cx="814039" cy="312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0.15145</cdr:x>
      <cdr:y>0.81017</cdr:y>
    </cdr:from>
    <cdr:to>
      <cdr:x>0.27929</cdr:x>
      <cdr:y>0.89645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8251" y="2529575"/>
          <a:ext cx="758283" cy="269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0.42198</cdr:x>
      <cdr:y>0.81017</cdr:y>
    </cdr:from>
    <cdr:to>
      <cdr:x>0.57802</cdr:x>
      <cdr:y>0.88931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02808" y="2529575"/>
          <a:ext cx="925552" cy="247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0.69292</cdr:x>
      <cdr:y>0.81017</cdr:y>
    </cdr:from>
    <cdr:to>
      <cdr:x>0.83016</cdr:x>
      <cdr:y>0.90359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09802" y="2529575"/>
          <a:ext cx="814039" cy="291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0.41488</cdr:x>
      <cdr:y>0.78162</cdr:y>
    </cdr:from>
    <cdr:to>
      <cdr:x>0.58417</cdr:x>
      <cdr:y>0.90878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31039" y="1891727"/>
          <a:ext cx="747145" cy="307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0.67659</cdr:x>
      <cdr:y>0.77355</cdr:y>
    </cdr:from>
    <cdr:to>
      <cdr:x>0.85346</cdr:x>
      <cdr:y>0.90072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86051" y="1872174"/>
          <a:ext cx="780599" cy="307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0.13369</cdr:x>
      <cdr:y>0.79615</cdr:y>
    </cdr:from>
    <cdr:to>
      <cdr:x>0.31607</cdr:x>
      <cdr:y>0.90232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8537" y="2090438"/>
          <a:ext cx="802888" cy="278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0.40374</cdr:x>
      <cdr:y>0.78765</cdr:y>
    </cdr:from>
    <cdr:to>
      <cdr:x>0.59626</cdr:x>
      <cdr:y>0.93629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77381" y="2068135"/>
          <a:ext cx="847492" cy="390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0.6707</cdr:x>
      <cdr:y>0.79615</cdr:y>
    </cdr:from>
    <cdr:to>
      <cdr:x>0.87081</cdr:x>
      <cdr:y>0.93205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52595" y="2090438"/>
          <a:ext cx="880946" cy="356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0.13369</cdr:x>
      <cdr:y>0.79615</cdr:y>
    </cdr:from>
    <cdr:to>
      <cdr:x>0.31607</cdr:x>
      <cdr:y>0.90232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8537" y="2090438"/>
          <a:ext cx="802888" cy="278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0.40374</cdr:x>
      <cdr:y>0.78765</cdr:y>
    </cdr:from>
    <cdr:to>
      <cdr:x>0.59626</cdr:x>
      <cdr:y>0.93629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77381" y="2068135"/>
          <a:ext cx="847492" cy="390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0.6707</cdr:x>
      <cdr:y>0.79615</cdr:y>
    </cdr:from>
    <cdr:to>
      <cdr:x>0.87081</cdr:x>
      <cdr:y>0.93205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52595" y="2090438"/>
          <a:ext cx="880946" cy="356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2020г.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80D5D-76F9-4C1E-9989-AF1AEED568BB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A38FC-FC8B-416B-B5DC-9548CB465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8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38FC-FC8B-416B-B5DC-9548CB46598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82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2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08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71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38FC-FC8B-416B-B5DC-9548CB46598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56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71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A38FC-FC8B-416B-B5DC-9548CB46598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2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2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1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87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98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858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4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97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85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02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18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2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69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60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80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5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55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68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65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52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91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97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7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163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89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77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00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04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58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59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94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11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44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09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10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42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24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01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59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23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55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209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3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3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70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91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0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776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10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530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193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16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81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8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024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48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985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43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29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004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76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153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711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419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2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625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1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68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962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521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440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55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396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082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376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9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812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979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680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38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926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831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52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07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515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069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7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947D-B793-4664-BA43-0AA5077016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782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323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746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720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8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7947D-B793-4664-BA43-0AA5077016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39CF387-D576-4B88-9547-B9CC11D529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3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0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4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0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7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0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10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chart" Target="../charts/char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mailto:ufbk@sochiadm.r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3" y="-300943"/>
            <a:ext cx="12192000" cy="68580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81154" y="2071868"/>
            <a:ext cx="889864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ru-RU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 </a:t>
            </a:r>
            <a:r>
              <a:rPr lang="ru-RU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 Сочи </a:t>
            </a:r>
          </a:p>
          <a:p>
            <a:pPr lvl="0" algn="ctr"/>
            <a:r>
              <a:rPr lang="ru-RU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 </a:t>
            </a:r>
            <a:r>
              <a:rPr lang="ru-RU" sz="2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2340" y="902825"/>
            <a:ext cx="9340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ДЛЯ  ГРАЖДАН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16415" y="6033563"/>
            <a:ext cx="7986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финансам и бюджету</a:t>
            </a:r>
          </a:p>
          <a:p>
            <a:pPr lvl="0" algn="r"/>
            <a:r>
              <a:rPr lang="ru-RU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города Сочи</a:t>
            </a:r>
            <a:endParaRPr lang="ru-RU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1183387"/>
              </p:ext>
            </p:extLst>
          </p:nvPr>
        </p:nvGraphicFramePr>
        <p:xfrm>
          <a:off x="602166" y="1416205"/>
          <a:ext cx="11050859" cy="4101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2167" y="221145"/>
            <a:ext cx="11050858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Сравнительная характеристика  обеспеченности доходами из расчета на 1- го жителя по городским округам Краснодарского края  (в рублях)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по итогам исполнения бюджетов за 10 месяцев 2017 года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166" y="5782510"/>
            <a:ext cx="1105085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Проектом бюджета на 2018 год  данный показатель предусматривается в сумме  13 302,0 рублей из расчета на 1-го жителя города Сочи</a:t>
            </a:r>
          </a:p>
        </p:txBody>
      </p:sp>
    </p:spTree>
    <p:extLst>
      <p:ext uri="{BB962C8B-B14F-4D97-AF65-F5344CB8AC3E}">
        <p14:creationId xmlns:p14="http://schemas.microsoft.com/office/powerpoint/2010/main" val="27123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9443" y="42509"/>
            <a:ext cx="9660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межбюджетных трансфертов, предусмотренных в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бюджета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097307"/>
              </p:ext>
            </p:extLst>
          </p:nvPr>
        </p:nvGraphicFramePr>
        <p:xfrm>
          <a:off x="580602" y="979409"/>
          <a:ext cx="10858515" cy="5692140"/>
        </p:xfrm>
        <a:graphic>
          <a:graphicData uri="http://schemas.openxmlformats.org/drawingml/2006/table">
            <a:tbl>
              <a:tblPr firstRow="1" bandRow="1"/>
              <a:tblGrid>
                <a:gridCol w="9217762"/>
                <a:gridCol w="1640753"/>
              </a:tblGrid>
              <a:tr h="3659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межбюджетного трансферта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4978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   Субвенции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– их целевое назначение: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0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предоставлению дополнительной денежной компенсации на усиленное питание доноров крови и (или) ее компонентов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431,6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771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предоставлению мер социальной поддержки отдельным группам населения в обеспечении лекарственными препаратами и медицинскими изделиями, кроме групп населения, получающих инсулины,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таблетированные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сахароснижающие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препараты, средства самоконтроля и диагностические средства, либо перенесших пересадки органов и тканей, получающих иммунодепрессанты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138 603,6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658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субвенция на осуществление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отдельных государственных полномочий по предоставлению мер социальной поддержки жертвам политических репрессий, труженикам тыла, ветеранам труда, ветеранам военной службы, достигшим возраста, дающего право на пенсию по старости, в бесплатном изготовлении и ремонте зубных протезов (кроме изготовленных из драгоценных металлов) в сложных клинических и технологических случаях зубопротезирования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11 144,4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459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предоставлению социальной поддержки отдельным категориям работников муниципальных физкультурно-спортивных организаций, осуществляющих подготовку спортивного резерва, и муниципальных образовательных организаций дополнительного образования детей Краснодарского края отраслей "Образование" и "Физическая культура и спорт»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2 906,1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59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созданию и</a:t>
                      </a:r>
                      <a:b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 деятельности комиссий по делам несовершеннолетних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защите их прав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11 910,0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93667" y="640855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тыс.рублях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078602"/>
              </p:ext>
            </p:extLst>
          </p:nvPr>
        </p:nvGraphicFramePr>
        <p:xfrm>
          <a:off x="463828" y="636107"/>
          <a:ext cx="11264346" cy="5960135"/>
        </p:xfrm>
        <a:graphic>
          <a:graphicData uri="http://schemas.openxmlformats.org/drawingml/2006/table">
            <a:tbl>
              <a:tblPr firstRow="1" bandRow="1"/>
              <a:tblGrid>
                <a:gridCol w="9765538"/>
                <a:gridCol w="1498808"/>
              </a:tblGrid>
              <a:tr h="4865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межбюджетного трансферта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0014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  Субвенции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– их целевое назначение: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41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образованию и организации деятельности административных комиссий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1 000,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82362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поддержке сельскохозяйственного производства в Краснодарском крае в части предоставления субсидий гражданам, ведущим личное подсобное хозяйство, крестьянским (фермерским) хозяйствам, индивидуальным предпринимателям, осуществляющим деятельность в области сельскохозяйственного производства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88,8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18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поддержке сельскохозяйственного производства в Краснодарском крае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89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обеспечению льготным питанием учащихся из многодетных семей в муниципальных общеобразовательных организациях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8 637,5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77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ведению учета граждан отдельных категорий в качестве нуждающихся в жилых помещениях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5 296,5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28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субвенция на осуществление отдельных государственных полномочий Краснодарского края по формированию и утверждению списков граждан, лишившихся жилого помещения в результате чрезвычайных ситуаций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251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обеспечению выплаты компенсации части родительской платы за присмотр и уход за детьми, посещающими образовательные организации, реализующие образовательную программу дошкольного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61 319,2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55966" y="26677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939718"/>
              </p:ext>
            </p:extLst>
          </p:nvPr>
        </p:nvGraphicFramePr>
        <p:xfrm>
          <a:off x="567815" y="550426"/>
          <a:ext cx="11014586" cy="5890512"/>
        </p:xfrm>
        <a:graphic>
          <a:graphicData uri="http://schemas.openxmlformats.org/drawingml/2006/table">
            <a:tbl>
              <a:tblPr firstRow="1" bandRow="1"/>
              <a:tblGrid>
                <a:gridCol w="8857254"/>
                <a:gridCol w="2157332"/>
              </a:tblGrid>
              <a:tr h="4879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межбюджетного трансферта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5871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  Субвенции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– их целевое назначение: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22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организации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оздоровления и отдыха детей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85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организации и осуществлению деятельности по опеке и попечительству в отношении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несовершеннолетних 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23 796,0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69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отдельных государственных полномочий по оплате проезда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 или на патронатное воспитание, к месту лечения и обратно</a:t>
                      </a:r>
                      <a:endParaRPr lang="ru-RU" sz="16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7377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отдельных государственных полномочий по формированию и утверждению списков граждан, пострадавших в результате чрезвычайных ситуаций регионального и межмуниципального характера на территории Краснодарского края, и членов семей граждан, погибших (умерших) в результате этих чрезвычайных ситуаций</a:t>
                      </a:r>
                      <a:endParaRPr lang="ru-RU" sz="1600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66,0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7098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отдельных государственных полномочий по выплате ежемесячных денежных средств на содержание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70 665,8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770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отдельных государственных полномочий по выплате ежемесячного вознаграждения, причитающегося приемным родителям за оказание услуг по воспитанию приемных детей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22 571,0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0193" y="1810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623321"/>
              </p:ext>
            </p:extLst>
          </p:nvPr>
        </p:nvGraphicFramePr>
        <p:xfrm>
          <a:off x="525101" y="468945"/>
          <a:ext cx="11226297" cy="6135934"/>
        </p:xfrm>
        <a:graphic>
          <a:graphicData uri="http://schemas.openxmlformats.org/drawingml/2006/table">
            <a:tbl>
              <a:tblPr firstRow="1" bandRow="1"/>
              <a:tblGrid>
                <a:gridCol w="9802867"/>
                <a:gridCol w="1423430"/>
              </a:tblGrid>
              <a:tr h="4751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межбюджетного трансферта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1101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  Субвенции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– их целевое назначение: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1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отдельных государственных полномочий по регулированию тарифов организаций коммунального комплекса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588,6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21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отдельных государственных полномочий по организации оказания медицинской помощи в соответствии с территориальной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программой государственных гарантий бесплатного оказания гражданам медицинской помощи (за исключением медицинской помощи, оказываемой в федеральных медицинских организациях, перечень которых утверждается уполномоченным Правительством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Российской Федерации федеральным органом исполнительной власти, и медицинской помощи, оказываемой в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специализированных кожно-венерологических, противотуберкулезных, наркологических, онкологических диспансерах и других специализированных медицинских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организациях) в Краснодарском крае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313 246,5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28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  субвенция на осуществление отдельных государственных полномочий по предоставлению мер социальной поддержки в виде компенсации расходов на оплату жилых помещений, отопления и освещения педагогическим работникам муниципальных образовательных организаций, проживающим и работающим в сельских населенных пунктах, рабочих поселках (поселках городского типа) на территории Краснодарского края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3 911,8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отдельных государственных полномочий по выплате ежемесячных денежных средств на содержание детей, нуждающихся в особой заботе государства, переданных на патронатное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воспитание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отдельных государственных полномочий по выплате ежемесячного вознаграждения, причитающегося патронатным воспитателям за оказание услуг по осуществлению патронатного воспитания и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постинтернатного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сопровождения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1 085,7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79190" y="9961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93719"/>
              </p:ext>
            </p:extLst>
          </p:nvPr>
        </p:nvGraphicFramePr>
        <p:xfrm>
          <a:off x="583096" y="441785"/>
          <a:ext cx="11011802" cy="6042660"/>
        </p:xfrm>
        <a:graphic>
          <a:graphicData uri="http://schemas.openxmlformats.org/drawingml/2006/table">
            <a:tbl>
              <a:tblPr firstRow="1" bandRow="1"/>
              <a:tblGrid>
                <a:gridCol w="9596444"/>
                <a:gridCol w="1415358"/>
              </a:tblGrid>
              <a:tr h="3730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межбюджетного трансферта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0304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  Субвенции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– их целевое назначение: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0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отдельных государственных полномочий по строительству, в том числе в рамках реализации региональной программы 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"Модернизация здравоохранения Краснодарского края на 2011–2017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годы", и реконструкцию объектов здравоохранения, включая проектно-изыскательские работы, необходимых для организации оказания медицинской помощи в соответствии с территориальной программой государственных гарантий бесплатного оказания гражданам медицинской помощи (за исключением медицинской помощи, оказываемой в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федеральных медицинских организациях, перечень которых утверждается уполномоченным Правительством Российской Федерации федеральным органом исполнительной власти, и медицинской помощи, оказываемой в специализированных кожно-венерологических, противотуберкулезных, наркологических, онкологических диспансерах и других специализированных медицинских организациях) в Краснодарском крае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17 500,0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43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обеспечению жилыми помещениями детей-сирот и детей, оставшихся без попечения родителей, лиц из числа детей-сирот и детей, оставшихся без попечения родителей, в соответствии с Законом Краснодарского края "Об обеспечении дополнительных гарантий прав на имущество и жилое помещение детей-сирот и детей, оставшихся без попечения родителей в Краснодарском крае"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22 614,0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820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отдельных государственных полномочий по выявлению обстоятельств, свидетельствующих о необходимости оказания детям-сиротам и детям, оставшимся без попечения родителей, лицам из числа детей-сирот и детей, оставшихся без попечения родителей, содействия в преодолении трудной жизненной ситуации, и осуществлению контроля за использованием детьми-сиротами и детьми, оставшимися без попечения родителей, лицами из числа детей-сирот и детей, оставшихся без попечения родителей, предоставленных им жилых помещений специализированного жилищного фонда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404,1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0192" y="7245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40104"/>
              </p:ext>
            </p:extLst>
          </p:nvPr>
        </p:nvGraphicFramePr>
        <p:xfrm>
          <a:off x="556590" y="496105"/>
          <a:ext cx="11025809" cy="6076604"/>
        </p:xfrm>
        <a:graphic>
          <a:graphicData uri="http://schemas.openxmlformats.org/drawingml/2006/table">
            <a:tbl>
              <a:tblPr firstRow="1" bandRow="1"/>
              <a:tblGrid>
                <a:gridCol w="9085351"/>
                <a:gridCol w="1940458"/>
              </a:tblGrid>
              <a:tr h="4573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межбюджетного трансферта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2264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  Субвенции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– их целевое назначение: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10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отдельных государственных полномочий по реализации в медицинских организациях, подведомственных органам местного самоуправления в Краснодарском крае, мероприятий по профилактике терроризма в Краснодарском крае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489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государственных полномочий по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предупреждению и ликвидации болезней животных, их лечению, отлову и содержанию безнадзорных животных, защите населения </a:t>
                      </a:r>
                    </a:p>
                    <a:p>
                      <a:pPr algn="just"/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болезней, общих для человека и животных, в части регулирования численности безнадзорных животных на территории муниципальных образований Краснодарского края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1 814,0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8505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государственных полномочий по финансовому обеспечению государственных гарантий реализации прав на получение общедоступного и бесплатного образования в муниципальных дошкольных и общеобразовательных организациях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2 732 657,4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45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государственных полномочий по финансовому обеспечению получения образования в частных дошкольных и общеобразовательных организациях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17 428,2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773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на осуществление государственных полномочий по материально-техническому обеспечению пунктов проведения экзаменов для государственной итоговой аттестации по образовательным программам основного общего и среднего общего образования и выплате педагогическим работникам, участвующим в проведении единого государственного экзамена,  компенсации за работу по подготовке и проведению единого государственного экзамена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6 874,0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0191" y="12677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809353"/>
              </p:ext>
            </p:extLst>
          </p:nvPr>
        </p:nvGraphicFramePr>
        <p:xfrm>
          <a:off x="485348" y="394316"/>
          <a:ext cx="11109551" cy="5788789"/>
        </p:xfrm>
        <a:graphic>
          <a:graphicData uri="http://schemas.openxmlformats.org/drawingml/2006/table">
            <a:tbl>
              <a:tblPr firstRow="1" bandRow="1"/>
              <a:tblGrid>
                <a:gridCol w="9681694"/>
                <a:gridCol w="1427857"/>
              </a:tblGrid>
              <a:tr h="4247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межбюджетного трансферта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7724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  Субвенции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– их целевое назначение: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6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субвенция на осуществление отдельных государственных полномочий по обеспечению финансирования оказания медицинской помощи в экстренной и неотложной формах в медицинских организациях муниципальной системы здравоохранения лицам, не застрахованным в системе обязательного медицинского страхования, в том числе иностранным гражданам и лицам без гражданства в рамках реализации Федерального закона от 7 июня 2013 года № 108-ФЗ "О подготовке и проведении в Российской Федерации чемпионата мира по футболу FIFA 2018 года, Кубка конфедераций FIFA 2017 года и внесении изменений в отдельные законодательные акты Российской Федерации"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26 222,0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86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  Другие межбюджетные трансферты: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73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на реализацию мероприятий по организации отдыха детей в каникулярное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время на базе муниципальных учреждений, осуществляющих организацию отдыха детей в Краснодарском крае, и по организации отдыха детей в профильных лагерях, организованных муниципальными образовательными организациями,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осуществляющими организацию отдыха и оздоровления обучающихся в каникулярное время с дневным пребыванием с обязательной организацией их питания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15 033,0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94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на осуществление мероприятий государственной программы Краснодарского края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«обеспечение участия Краснодарского края в подготовке и проведении Кубка конфедераций в 2017 году и чемпионата мира по футболу в 2018 году в Российской Федерации»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440 529,0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738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субсидия на создание условий для массового отдыха на отдельных территориях, расположенных в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границах Олимпийского парка в Имеретинской низменности города Сочи, находящихся в муниципальной собственности города-курорта Сочи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190 000,0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47086" y="996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349" y="6181631"/>
            <a:ext cx="1110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Объем межбюджетных трансфертов из краевого бюджета будет уточнен в соответствии с распределением межбюджетных трансфертов, утвержденным законом о краевом бюджете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158" y="18361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Расходная часть бюджета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320688"/>
              </p:ext>
            </p:extLst>
          </p:nvPr>
        </p:nvGraphicFramePr>
        <p:xfrm>
          <a:off x="1994049" y="758986"/>
          <a:ext cx="8203903" cy="166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094"/>
                <a:gridCol w="1752592"/>
                <a:gridCol w="1987760"/>
                <a:gridCol w="1582457"/>
              </a:tblGrid>
              <a:tr h="382540">
                <a:tc>
                  <a:txBody>
                    <a:bodyPr/>
                    <a:lstStyle/>
                    <a:p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83034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10 621,6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10 246,3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10 451,1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83034">
                <a:tc>
                  <a:txBody>
                    <a:bodyPr/>
                    <a:lstStyle/>
                    <a:p>
                      <a:r>
                        <a:rPr lang="ru-RU" sz="1600" b="1" i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600" b="1" i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16200">
                <a:tc>
                  <a:txBody>
                    <a:bodyPr/>
                    <a:lstStyle/>
                    <a:p>
                      <a:r>
                        <a:rPr lang="ru-RU" sz="1600" b="1" cap="none" spc="5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программном формате 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9 342,5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8 702,7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8 663,8</a:t>
                      </a:r>
                      <a:endParaRPr lang="ru-RU" sz="1600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94049" y="2398998"/>
            <a:ext cx="8203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50" dirty="0">
                <a:ln w="0"/>
                <a:solidFill>
                  <a:srgbClr val="1F497D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направления финансового обеспечения расходов бюджета в 2018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03686" y="260562"/>
            <a:ext cx="171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504D">
                    <a:lumMod val="50000"/>
                  </a:srgbClr>
                </a:solidFill>
              </a:rPr>
              <a:t>(в млн. рублях)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076932835"/>
              </p:ext>
            </p:extLst>
          </p:nvPr>
        </p:nvGraphicFramePr>
        <p:xfrm>
          <a:off x="1524000" y="2737552"/>
          <a:ext cx="9144000" cy="348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03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686173"/>
              </p:ext>
            </p:extLst>
          </p:nvPr>
        </p:nvGraphicFramePr>
        <p:xfrm>
          <a:off x="256475" y="914400"/>
          <a:ext cx="11820293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9320" y="0"/>
            <a:ext cx="11474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города Сочи на 2018 год </a:t>
            </a:r>
            <a:b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и в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634" y="697509"/>
            <a:ext cx="3232311" cy="18466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самоуправления, устанавливаемая на определённый период времени.</a:t>
            </a:r>
            <a:endParaRPr lang="ru-RU" sz="1500" dirty="0"/>
          </a:p>
        </p:txBody>
      </p:sp>
      <p:sp>
        <p:nvSpPr>
          <p:cNvPr id="5" name="Равно 4"/>
          <p:cNvSpPr/>
          <p:nvPr/>
        </p:nvSpPr>
        <p:spPr>
          <a:xfrm>
            <a:off x="3472003" y="1195457"/>
            <a:ext cx="1213165" cy="85075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5909" y="697508"/>
            <a:ext cx="3060071" cy="18466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средства, за исключением средств, являющихся в соответствии с Бюджетным кодексом источниками финансирования дефицита бюджета. </a:t>
            </a:r>
            <a:endParaRPr lang="ru-RU" sz="1500" dirty="0"/>
          </a:p>
        </p:txBody>
      </p:sp>
      <p:sp>
        <p:nvSpPr>
          <p:cNvPr id="7" name="Минус 6"/>
          <p:cNvSpPr/>
          <p:nvPr/>
        </p:nvSpPr>
        <p:spPr>
          <a:xfrm>
            <a:off x="7858408" y="1163636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45237" y="697508"/>
            <a:ext cx="3195872" cy="18466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выплачиваемые  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за исключением средств, являющихся в соответствии с Бюджетным кодексом источниками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финансирования        дефицита  бюджета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0021" y="3691722"/>
            <a:ext cx="3407121" cy="12772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над его доходами.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84745" y="3690729"/>
            <a:ext cx="3404102" cy="12311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сальдо, превышение доходов бюджета над его расходами.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92" y="4131413"/>
            <a:ext cx="2937103" cy="2187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93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2724" y="308126"/>
            <a:ext cx="988514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27000">
              <a:schemeClr val="accent5">
                <a:lumMod val="60000"/>
                <a:lumOff val="40000"/>
              </a:schemeClr>
            </a:glow>
            <a:outerShdw blurRad="50800" dist="50800" dir="5400000" algn="ctr" rotWithShape="0">
              <a:srgbClr val="000000">
                <a:alpha val="82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spc="5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влияющие на основные параметры</a:t>
            </a:r>
          </a:p>
          <a:p>
            <a:pPr lvl="0" algn="ctr"/>
            <a:r>
              <a:rPr lang="ru-RU" sz="2400" b="1" spc="5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бюджета города Сочи в </a:t>
            </a:r>
            <a:r>
              <a:rPr lang="ru-RU" sz="2400" b="1" spc="5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2018-2020гг.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2720" y="1706129"/>
            <a:ext cx="988514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b="1" dirty="0" smtClean="0">
                <a:ln/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b="1" dirty="0" err="1" smtClean="0">
                <a:ln/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b="1" dirty="0" smtClean="0">
                <a:ln/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на повышение оплаты труда отдельных категорий работников учреждений образования и культуры в соответствии с Указами Президента РФ.</a:t>
            </a:r>
            <a:endParaRPr lang="ru-RU" b="1" dirty="0">
              <a:ln/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2720" y="2797400"/>
            <a:ext cx="988514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b="1" dirty="0" smtClean="0">
                <a:ln/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с 1 января 2018 года на 5% заработной платы работников муниципальных учреждений города Сочи, перешедших на отраслевые системы оплаты труда.</a:t>
            </a:r>
            <a:endParaRPr lang="ru-RU" b="1" dirty="0">
              <a:ln/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2720" y="3611672"/>
            <a:ext cx="988514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b="1" dirty="0" smtClean="0">
                <a:ln/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Индексация на 4% к уровню 2017 года расходов на оплату коммунальных услуг.</a:t>
            </a:r>
            <a:endParaRPr lang="ru-RU" b="1" dirty="0">
              <a:ln/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2719" y="4965190"/>
            <a:ext cx="813768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b="1" dirty="0" smtClean="0">
                <a:ln/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Изменение механизма финансирования расходов на оплату труда отдельных работников образовательных организаций, связанных с обслуживанием зданий и </a:t>
            </a:r>
            <a:r>
              <a:rPr lang="ru-RU" b="1" dirty="0" err="1" smtClean="0">
                <a:ln/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хоз.обеспечением</a:t>
            </a:r>
            <a:r>
              <a:rPr lang="ru-RU" b="1" dirty="0" smtClean="0">
                <a:ln/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n/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63" y="4999839"/>
            <a:ext cx="2225596" cy="148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342719" y="4150918"/>
            <a:ext cx="988514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b="1" dirty="0" smtClean="0">
                <a:ln/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Сокращения </a:t>
            </a:r>
            <a:r>
              <a:rPr lang="ru-RU" b="1" dirty="0">
                <a:ln/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финансирование муниципальных учреждений города Сочи за счет увеличения поступлений от приносящей доход деятельности данных учреждений на 10,2 </a:t>
            </a:r>
            <a:r>
              <a:rPr lang="ru-RU" b="1" dirty="0" smtClean="0">
                <a:ln/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b="1" dirty="0">
              <a:ln/>
              <a:solidFill>
                <a:srgbClr val="C0504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729056"/>
              </p:ext>
            </p:extLst>
          </p:nvPr>
        </p:nvGraphicFramePr>
        <p:xfrm>
          <a:off x="545891" y="616803"/>
          <a:ext cx="11195823" cy="5731978"/>
        </p:xfrm>
        <a:graphic>
          <a:graphicData uri="http://schemas.openxmlformats.org/drawingml/2006/table">
            <a:tbl>
              <a:tblPr firstRow="1" bandRow="1">
                <a:effectLst>
                  <a:outerShdw blurRad="914400" dist="50800" dir="5400000" algn="ctr" rotWithShape="0">
                    <a:srgbClr val="000000">
                      <a:alpha val="57000"/>
                    </a:srgbClr>
                  </a:outerShdw>
                </a:effectLst>
                <a:tableStyleId>{3C2FFA5D-87B4-456A-9821-1D502468CF0F}</a:tableStyleId>
              </a:tblPr>
              <a:tblGrid>
                <a:gridCol w="781104"/>
                <a:gridCol w="4315003"/>
                <a:gridCol w="1928596"/>
                <a:gridCol w="1404940"/>
                <a:gridCol w="1470796"/>
                <a:gridCol w="1295384"/>
              </a:tblGrid>
              <a:tr h="4314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Раздел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 *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 год (проект)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2019 год (проект)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2020 год (проект)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03545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ВСЕГО, в том числе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10 118,0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10 621,6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10 246,3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10 451,1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9165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01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Общегосударственные</a:t>
                      </a:r>
                      <a:r>
                        <a:rPr lang="ru-RU" sz="1600" b="0" cap="none" spc="5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вопросы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1 388,7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1 159,8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1 273,6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1 295,5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525082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03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Национальная безопасность и правоохранительная деятельность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158,5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156,3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174,5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174,5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47045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04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Национальная экономика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952,3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1 073,5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779,3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784,0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46302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05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Жилищно-коммунальное хозяйство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1 144,9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1 210,0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1 115,0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1 066,7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45558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06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Охрана окружающей среды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3,9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3,7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3,7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3,7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7117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07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Образование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4 472,6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4 802,4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4 847,2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4 865,2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44071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08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Культура и кинематография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576,5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496,8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490,5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492,0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87933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09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Здравоохранение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435,8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508,4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447,8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438,2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87190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Социальная политика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260,2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292,4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304,6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313,4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64144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11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Физическая культура и спорт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322,2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638,8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379,1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365,2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97656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12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Средства массовой информации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29,6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30,6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30,6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30,6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519135"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13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Обслуживание государственного и муниципального долга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372,8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248,9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226,7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244,8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67498">
                <a:tc>
                  <a:txBody>
                    <a:bodyPr/>
                    <a:lstStyle/>
                    <a:p>
                      <a:pPr algn="ctr"/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Условно утверждаемые расходы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-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173,7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377,3</a:t>
                      </a:r>
                      <a:endParaRPr lang="ru-RU" sz="1600" b="0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3"/>
          <p:cNvSpPr txBox="1">
            <a:spLocks/>
          </p:cNvSpPr>
          <p:nvPr/>
        </p:nvSpPr>
        <p:spPr>
          <a:xfrm>
            <a:off x="1928961" y="0"/>
            <a:ext cx="8429684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Расходы проекта бюджета города Сочи по разделам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5891" y="6348781"/>
            <a:ext cx="1108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* В соответствии с Решением о бюджете города Сочи от 21 декабря 2016 года №187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582508" y="287484"/>
            <a:ext cx="1326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4" y="375908"/>
            <a:ext cx="3429000" cy="2200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5795" y="329866"/>
            <a:ext cx="850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0"/>
                <a:solidFill>
                  <a:srgbClr val="4F81BD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Расходы на социальную сферу в проекте бюджета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341873"/>
              </p:ext>
            </p:extLst>
          </p:nvPr>
        </p:nvGraphicFramePr>
        <p:xfrm>
          <a:off x="5213741" y="1039085"/>
          <a:ext cx="43924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022"/>
                <a:gridCol w="2730466"/>
              </a:tblGrid>
              <a:tr h="3518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</a:t>
                      </a: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B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6 738,9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млн.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рублей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BD7BF"/>
                    </a:solidFill>
                  </a:tcPr>
                </a:tc>
              </a:tr>
              <a:tr h="3518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год 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B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6 469,2 млн.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рублей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BD7BF"/>
                    </a:solidFill>
                  </a:tcPr>
                </a:tc>
              </a:tr>
              <a:tr h="3714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год 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B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6 474,1 млн.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рублей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DBD7B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385" y="2576183"/>
            <a:ext cx="3900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50" dirty="0">
                <a:ln w="0"/>
                <a:solidFill>
                  <a:srgbClr val="4F81BD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Доля расходов отраслей социальной сферы в проекте бюджета на 2018 год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39586820"/>
              </p:ext>
            </p:extLst>
          </p:nvPr>
        </p:nvGraphicFramePr>
        <p:xfrm>
          <a:off x="475385" y="3499513"/>
          <a:ext cx="3900337" cy="316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682457125"/>
              </p:ext>
            </p:extLst>
          </p:nvPr>
        </p:nvGraphicFramePr>
        <p:xfrm>
          <a:off x="5213742" y="2765502"/>
          <a:ext cx="6450434" cy="3895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36461" y="2622349"/>
            <a:ext cx="3723722" cy="83099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spc="50" dirty="0">
                <a:ln w="0"/>
                <a:solidFill>
                  <a:srgbClr val="4F81BD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Расходы в разрезе отраслей социальной сферы в проекте бюджета на 2018 год (млн.</a:t>
            </a:r>
            <a:r>
              <a:rPr lang="en-US" sz="1600" b="1" spc="50" dirty="0">
                <a:ln w="0"/>
                <a:solidFill>
                  <a:srgbClr val="4F81BD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1600" b="1" spc="50" dirty="0">
                <a:ln w="0"/>
                <a:solidFill>
                  <a:srgbClr val="4F81BD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руб.)</a:t>
            </a:r>
          </a:p>
        </p:txBody>
      </p:sp>
    </p:spTree>
    <p:extLst>
      <p:ext uri="{BB962C8B-B14F-4D97-AF65-F5344CB8AC3E}">
        <p14:creationId xmlns:p14="http://schemas.microsoft.com/office/powerpoint/2010/main" val="16664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2004" y="497697"/>
            <a:ext cx="1122927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  <a:alpha val="46000"/>
              </a:schemeClr>
            </a:solidFill>
          </a:ln>
          <a:effectLst>
            <a:outerShdw blurRad="469900" dist="50800" dir="5400000" algn="ctr" rotWithShape="0">
              <a:srgbClr val="000000">
                <a:alpha val="56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Социальная </a:t>
            </a:r>
            <a:r>
              <a:rPr lang="ru-RU" sz="2800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направленность бюджета города </a:t>
            </a:r>
            <a:r>
              <a:rPr lang="ru-RU" sz="2800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Сочи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59140310"/>
              </p:ext>
            </p:extLst>
          </p:nvPr>
        </p:nvGraphicFramePr>
        <p:xfrm>
          <a:off x="862323" y="1453828"/>
          <a:ext cx="10828641" cy="5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82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80468135"/>
              </p:ext>
            </p:extLst>
          </p:nvPr>
        </p:nvGraphicFramePr>
        <p:xfrm>
          <a:off x="0" y="981660"/>
          <a:ext cx="12192000" cy="5876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майских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Указов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1550"/>
            <a:ext cx="12192000" cy="40011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средней заработной платы работников бюджетной сферы в 2017 году,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elsvent.ru/images/vodosnab/vodosnabzh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03" y="3400787"/>
            <a:ext cx="3463724" cy="13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6701" y="303888"/>
            <a:ext cx="3463723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Жилищно-коммунальное хозяйство </a:t>
            </a:r>
          </a:p>
          <a:p>
            <a:pPr algn="ctr"/>
            <a:r>
              <a:rPr lang="ru-RU" sz="2000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Благоустройство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7136" y="214433"/>
            <a:ext cx="6341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</a:t>
            </a:r>
            <a:r>
              <a:rPr lang="en-US" sz="2800" b="1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</a:t>
            </a:r>
          </a:p>
          <a:p>
            <a:pPr algn="ctr"/>
            <a:r>
              <a:rPr lang="ru-RU" sz="2800" b="1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1 203,0 млн. рублей</a:t>
            </a:r>
          </a:p>
        </p:txBody>
      </p:sp>
      <p:pic>
        <p:nvPicPr>
          <p:cNvPr id="9" name="Picture 2" descr="http://www.550005.ru/images/s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02" y="1646812"/>
            <a:ext cx="3463723" cy="16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386646"/>
              </p:ext>
            </p:extLst>
          </p:nvPr>
        </p:nvGraphicFramePr>
        <p:xfrm>
          <a:off x="4687136" y="1646812"/>
          <a:ext cx="6742864" cy="4892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2864"/>
              </a:tblGrid>
              <a:tr h="413336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</a:t>
                      </a:r>
                      <a:r>
                        <a:rPr lang="ru-RU" sz="18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ПРОЕКТЕ НА 2018 ГОД </a:t>
                      </a:r>
                      <a:r>
                        <a:rPr lang="ru-RU" sz="18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8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917268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320,0 млн. рублей –создание условий для массового отдыха на отдельных территориях, расположенных в границах Олимпийского парка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183595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 млн. рублей - постолимпийское использование олимпийских объектов</a:t>
                      </a:r>
                    </a:p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 млн. рублей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возмещение затрат, связанных с содержанием нагорных каналов в Имеретинской низменности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189051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 млн. рублей – проектирование, строительство, капитальный ремонт систем водоснабжения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водоотведения</a:t>
                      </a:r>
                    </a:p>
                    <a:p>
                      <a:pPr algn="ctr"/>
                      <a:r>
                        <a:rPr lang="ru-RU" sz="16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 млн. рублей – проектирование, строительство и реконструкция сетей газоснабжения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189051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171,4 млн. рублей – озеленение территории города</a:t>
                      </a:r>
                    </a:p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 млн. рублей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благоустройство детских спортивных площадок</a:t>
                      </a:r>
                    </a:p>
                    <a:p>
                      <a:pPr algn="ctr"/>
                      <a:r>
                        <a:rPr lang="ru-RU" sz="16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 млн. рублей – санитарная очистка территории города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pic>
        <p:nvPicPr>
          <p:cNvPr id="1034" name="Picture 10" descr="http://sadovod-sochi.ru/static/img/0000/0003/9530/39530967.ef2iqsal0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02" y="4937176"/>
            <a:ext cx="3549551" cy="16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9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5552" y="426593"/>
            <a:ext cx="3501798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Жилищно-коммунальное хозяйство </a:t>
            </a:r>
          </a:p>
          <a:p>
            <a:pPr algn="ctr"/>
            <a:r>
              <a:rPr lang="ru-RU" sz="2000" b="1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Благоустройство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4597" y="418288"/>
            <a:ext cx="6835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на 2018 год</a:t>
            </a:r>
          </a:p>
          <a:p>
            <a:pPr algn="ctr"/>
            <a:r>
              <a:rPr lang="ru-RU" sz="2800" b="1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1 203,0 млн.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275492"/>
              </p:ext>
            </p:extLst>
          </p:nvPr>
        </p:nvGraphicFramePr>
        <p:xfrm>
          <a:off x="5201300" y="1908358"/>
          <a:ext cx="6262153" cy="4592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2153"/>
              </a:tblGrid>
              <a:tr h="446352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(продолжение):</a:t>
                      </a:r>
                      <a:endParaRPr lang="ru-RU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pattFill prst="pct90">
                      <a:fgClr>
                        <a:schemeClr val="accent3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026280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 млн. рублей – оплата электроэнергии, потребленной муниципальными установками</a:t>
                      </a:r>
                      <a:r>
                        <a:rPr lang="ru-RU" sz="18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наружного освещения</a:t>
                      </a:r>
                    </a:p>
                    <a:p>
                      <a:pPr algn="ctr"/>
                      <a:endParaRPr lang="ru-RU" sz="1800" b="1" cap="none" spc="50" baseline="0" dirty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 </a:t>
                      </a:r>
                      <a:r>
                        <a:rPr lang="ru-RU" sz="1800" b="1" cap="none" spc="50" baseline="0" dirty="0" err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млн.рублей</a:t>
                      </a:r>
                      <a:r>
                        <a:rPr lang="ru-RU" sz="18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содержание муниципальных установок наружного освещения</a:t>
                      </a:r>
                      <a:endParaRPr lang="ru-RU" sz="18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pattFill prst="pct90">
                      <a:fgClr>
                        <a:schemeClr val="accent3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120172">
                <a:tc>
                  <a:txBody>
                    <a:bodyPr/>
                    <a:lstStyle/>
                    <a:p>
                      <a:pPr algn="ctr"/>
                      <a:endParaRPr lang="ru-RU" sz="1800" b="1" cap="none" spc="50" dirty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36,8 </a:t>
                      </a:r>
                      <a:r>
                        <a:rPr lang="ru-RU" sz="1800" b="1" cap="none" spc="50" baseline="0" dirty="0" err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млн.рублей</a:t>
                      </a:r>
                      <a:r>
                        <a:rPr lang="ru-RU" sz="18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взносы в фонд капитального ремонта многоквартирных домов</a:t>
                      </a:r>
                    </a:p>
                    <a:p>
                      <a:pPr algn="ctr"/>
                      <a:endParaRPr lang="ru-RU" sz="1800" b="1" cap="none" spc="50" baseline="0" dirty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 </a:t>
                      </a:r>
                      <a:r>
                        <a:rPr lang="ru-RU" sz="1800" b="1" cap="none" spc="50" baseline="0" dirty="0" err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млн.рублей</a:t>
                      </a:r>
                      <a:r>
                        <a:rPr lang="ru-RU" sz="18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капитальный ремонт муниципального жилищного фонда</a:t>
                      </a:r>
                      <a:endParaRPr lang="ru-RU" sz="18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pattFill prst="pct90">
                      <a:fgClr>
                        <a:schemeClr val="accent3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pic>
        <p:nvPicPr>
          <p:cNvPr id="10" name="Picture 4" descr="http://ksegroup.ru/upload/street%20l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50" y="1908358"/>
            <a:ext cx="3589552" cy="1986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aroblnews.ru/files/pages/61256/1470842597general_pages_i61256_v_saratovskoi_oblasti_iz_avariinogo_jilya_pereselyat_10_tysyach_chelove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52" y="4192858"/>
            <a:ext cx="3589550" cy="2308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0586" y="173957"/>
            <a:ext cx="357954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ДОРОЖНОЕ ХОЗЯЙСТВО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0585" y="2156879"/>
            <a:ext cx="357954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ТРАНСПОРТНОЕ  </a:t>
            </a:r>
            <a:endParaRPr lang="ru-RU" b="1" dirty="0" smtClean="0">
              <a:ln w="0"/>
              <a:solidFill>
                <a:srgbClr val="C0504D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ОБСЛУЖИВАНИЕ</a:t>
            </a:r>
            <a:endParaRPr lang="ru-RU" b="1" dirty="0">
              <a:ln w="0"/>
              <a:solidFill>
                <a:srgbClr val="C0504D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0586" y="4676932"/>
            <a:ext cx="3579541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C0504D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БЕЗОПАСНОСТЬ</a:t>
            </a:r>
          </a:p>
        </p:txBody>
      </p:sp>
      <p:pic>
        <p:nvPicPr>
          <p:cNvPr id="6" name="Picture 2" descr="http://www.zaksobr-chita.ru/img/news/f229b4265517c2ad17ea992c9ab14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6" y="543289"/>
            <a:ext cx="3579542" cy="14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krasnodar-region.com/userfiles/images_list/stories/2011/April/Sochi-Bus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5" y="2803210"/>
            <a:ext cx="3579542" cy="169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738218"/>
              </p:ext>
            </p:extLst>
          </p:nvPr>
        </p:nvGraphicFramePr>
        <p:xfrm>
          <a:off x="4966447" y="162950"/>
          <a:ext cx="6742332" cy="2829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973"/>
                <a:gridCol w="5085359"/>
              </a:tblGrid>
              <a:tr h="593034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рублей)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91084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232,8 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Содержание и ремонт автомобильных дорог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61677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Капитальный ремонт автомобильных дорог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93034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-Приобретение, содержание элементов обустройства автомобильных дорог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91084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-Содержание и ремонт светофорных объектов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5935"/>
              </p:ext>
            </p:extLst>
          </p:nvPr>
        </p:nvGraphicFramePr>
        <p:xfrm>
          <a:off x="4966447" y="3334612"/>
          <a:ext cx="6742332" cy="1003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408"/>
                <a:gridCol w="5039924"/>
              </a:tblGrid>
              <a:tr h="1003211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Финансовая поддержка предприятиям транспорта, выполняющим социально значимые перевозки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pic>
        <p:nvPicPr>
          <p:cNvPr id="5122" name="Picture 2" descr="http://russiaedu.ru/uploads/media/news/0001/01/thumb_577_news_slider_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6" y="5077042"/>
            <a:ext cx="3579542" cy="16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515477"/>
              </p:ext>
            </p:extLst>
          </p:nvPr>
        </p:nvGraphicFramePr>
        <p:xfrm>
          <a:off x="4966446" y="4676932"/>
          <a:ext cx="6742333" cy="2034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409"/>
                <a:gridCol w="5039924"/>
              </a:tblGrid>
              <a:tr h="636760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Обеспечение функционирования систем видеонаблюдения в городе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818691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 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Обеспечение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единой дежурно-диспетчерской службы города Сочи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7611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55,4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деятельности службы спасение города Сочи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  <a:pattFill prst="pct40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1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956" y="204953"/>
            <a:ext cx="1135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«Программная» структура расходов проекта бюджета города Сочи </a:t>
            </a:r>
            <a:endParaRPr lang="en-US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956" y="534586"/>
            <a:ext cx="11351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программ города Сочи в </a:t>
            </a:r>
            <a:r>
              <a:rPr lang="ru-RU" sz="2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предусмотрено</a:t>
            </a:r>
          </a:p>
          <a:p>
            <a:pPr algn="ctr"/>
            <a:r>
              <a:rPr lang="ru-RU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9 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342,5 </a:t>
            </a:r>
            <a:r>
              <a:rPr lang="ru-RU" sz="2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2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88,0 % </a:t>
            </a:r>
            <a:r>
              <a:rPr lang="ru-RU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 бюджета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922567"/>
              </p:ext>
            </p:extLst>
          </p:nvPr>
        </p:nvGraphicFramePr>
        <p:xfrm>
          <a:off x="446049" y="1365585"/>
          <a:ext cx="11351942" cy="5105520"/>
        </p:xfrm>
        <a:graphic>
          <a:graphicData uri="http://schemas.openxmlformats.org/drawingml/2006/table">
            <a:tbl>
              <a:tblPr firstRow="1" bandRow="1">
                <a:effectLst>
                  <a:outerShdw blurRad="292100" dist="50800" dir="5400000" algn="ctr" rotWithShape="0">
                    <a:srgbClr val="000000">
                      <a:alpha val="74000"/>
                    </a:srgbClr>
                  </a:outerShdw>
                </a:effectLst>
                <a:tableStyleId>{5C22544A-7EE6-4342-B048-85BDC9FD1C3A}</a:tableStyleId>
              </a:tblPr>
              <a:tblGrid>
                <a:gridCol w="4482790"/>
                <a:gridCol w="1182030"/>
                <a:gridCol w="4471639"/>
                <a:gridCol w="1215483"/>
              </a:tblGrid>
              <a:tr h="6035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(млн. руб.)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(млн. руб.)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5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Развитие отрасли «Образования»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4 588,2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Обеспечение доступным жильем жителей муниципального образования город-курорт Сочи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5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Дети Сочи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Поддержка и развитие объектов ЖКХ и благоустройства МО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город-курорт Сочи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127,7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5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Развитие отрасли «Культура»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708,5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Дорожная деятельность на территории города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367,8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5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Молодежь Сочи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29,7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Информационное освещение деятельности органов местного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самоуправления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35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Развитие отрасли «Физическая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 и спорт»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Обеспечение безопасности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города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264,2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5765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Доступная среда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районный социально-ориентированных казачьих обществ Черноморского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казачьего общества 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666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Развитие санаторно-курортного и туристского комплекса в МО город-курорт Сочи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Постолимпийское использование олимпийских объектов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4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293" y="113233"/>
            <a:ext cx="11351941" cy="5232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800" b="1" spc="50" dirty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«Программная» структура расходов проекта бюджета города Сочи </a:t>
            </a:r>
            <a:endParaRPr lang="en-US" sz="2800" b="1" spc="50" dirty="0">
              <a:ln w="0"/>
              <a:solidFill>
                <a:schemeClr val="bg2">
                  <a:lumMod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504512"/>
              </p:ext>
            </p:extLst>
          </p:nvPr>
        </p:nvGraphicFramePr>
        <p:xfrm>
          <a:off x="390293" y="947853"/>
          <a:ext cx="11351942" cy="5319368"/>
        </p:xfrm>
        <a:graphic>
          <a:graphicData uri="http://schemas.openxmlformats.org/drawingml/2006/table">
            <a:tbl>
              <a:tblPr firstRow="1" bandRow="1">
                <a:effectLst>
                  <a:outerShdw blurRad="330200" dist="50800" dir="5400000" algn="ctr" rotWithShape="0">
                    <a:srgbClr val="000000">
                      <a:alpha val="74000"/>
                    </a:srgbClr>
                  </a:outerShdw>
                </a:effectLst>
                <a:tableStyleId>{5C22544A-7EE6-4342-B048-85BDC9FD1C3A}</a:tableStyleId>
              </a:tblPr>
              <a:tblGrid>
                <a:gridCol w="4928839"/>
                <a:gridCol w="1237786"/>
                <a:gridCol w="4003288"/>
                <a:gridCol w="1182029"/>
              </a:tblGrid>
              <a:tr h="5937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(млн. руб.)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(млн. руб.)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778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Транспортное обслуживание населения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Развитие инфраструктуры города Сочи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778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Управление муниципальным имуществом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информационного общества  и формирование электронного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правительства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7789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Поддержка малого и среднего предпринимательства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 Благоустройство территории города Сочи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7789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Развитие международных, внешнеэкономических, внутренних связей и городских </a:t>
                      </a:r>
                      <a:r>
                        <a:rPr lang="ru-RU" sz="16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имиджевых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 Развитие и поддержка сельского хозяйства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37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Развитие территориального общественного самоуправления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 Развитие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здравоохранения города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483,2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7789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Социальная поддержка граждан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 Подготовка и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проведение  Кубка конфедераций и ЧМ по футболу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77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разработки градостроительной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землеустроительной документации</a:t>
                      </a:r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современной городской среды на территории города Сочи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1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30343"/>
              </p:ext>
            </p:extLst>
          </p:nvPr>
        </p:nvGraphicFramePr>
        <p:xfrm>
          <a:off x="667549" y="1415253"/>
          <a:ext cx="10977531" cy="4811074"/>
        </p:xfrm>
        <a:graphic>
          <a:graphicData uri="http://schemas.openxmlformats.org/drawingml/2006/table">
            <a:tbl>
              <a:tblPr/>
              <a:tblGrid>
                <a:gridCol w="1529176"/>
                <a:gridCol w="1269516"/>
                <a:gridCol w="1290906"/>
                <a:gridCol w="1261344"/>
                <a:gridCol w="1295182"/>
                <a:gridCol w="1248936"/>
                <a:gridCol w="1052949"/>
                <a:gridCol w="1003610"/>
                <a:gridCol w="1025912"/>
              </a:tblGrid>
              <a:tr h="32789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 год (отчет)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 год (план)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Проект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Динамика, %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5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 год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 год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 год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2018/2017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2019/2018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2020/2019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6458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всего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12 731 332,5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10 117 975,1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10 621 621,5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10 246 336,8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10 451 105,2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105,0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96,5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102,0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9637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Налоговые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неналоговые доходы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7 937 240,5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6 400 000,0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6 470 000,0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6 630 000,0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6 832 000,0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101,1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102,5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103,0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92617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Безвозмездные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поступления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4 794 092,0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3 717 975,1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4 151 621,5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3 616 336,8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3 619 105,2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111,7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87,1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100,1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6458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всего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11 929 078,4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10 117 975,1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10 621 621,5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10 246 336,8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10 451 105,2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105,0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96,5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102,0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278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Дефицит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(–)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802 254,1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278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профицит (+)</a:t>
                      </a:r>
                    </a:p>
                  </a:txBody>
                  <a:tcPr marL="7642" marR="7642" marT="76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4"/>
          <p:cNvSpPr txBox="1"/>
          <p:nvPr/>
        </p:nvSpPr>
        <p:spPr>
          <a:xfrm>
            <a:off x="1891087" y="415136"/>
            <a:ext cx="8530459" cy="523220"/>
          </a:xfrm>
          <a:prstGeom prst="rect">
            <a:avLst/>
          </a:prstGeom>
          <a:gradFill>
            <a:gsLst>
              <a:gs pos="0">
                <a:schemeClr val="accent5">
                  <a:tint val="1000"/>
                  <a:satMod val="100000"/>
                </a:schemeClr>
              </a:gs>
              <a:gs pos="100000">
                <a:schemeClr val="accent5">
                  <a:tint val="77000"/>
                  <a:satMod val="100000"/>
                </a:schemeClr>
              </a:gs>
              <a:gs pos="100000">
                <a:schemeClr val="accent5">
                  <a:tint val="79000"/>
                  <a:satMod val="100000"/>
                </a:schemeClr>
              </a:gs>
              <a:gs pos="100000">
                <a:schemeClr val="accent5">
                  <a:tint val="73000"/>
                  <a:satMod val="100000"/>
                </a:schemeClr>
              </a:gs>
              <a:gs pos="100000">
                <a:schemeClr val="accent5">
                  <a:tint val="35000"/>
                  <a:satMod val="100000"/>
                </a:schemeClr>
              </a:gs>
            </a:gsLst>
            <a:lin ang="5400000" scaled="0"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Основные  параметры бюджета  города Сочи                                                                                              </a:t>
            </a:r>
            <a:endParaRPr kumimoji="0" lang="ru-RU" sz="16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1546" y="1045921"/>
            <a:ext cx="162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549" y="6333893"/>
            <a:ext cx="1097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* 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Решением о бюджете города Сочи от 21 декабря 2016 года №187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62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1066426" y="54740"/>
            <a:ext cx="10326030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400" b="1" spc="50" dirty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50" dirty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отрасли «Образование» города Сочи»</a:t>
            </a:r>
          </a:p>
        </p:txBody>
      </p:sp>
      <p:pic>
        <p:nvPicPr>
          <p:cNvPr id="4" name="Picture 2" descr="https://im2-tub-ru.yandex.net/i?id=8bfc9112408b671c9b5f17dae87f65b0&amp;n=33&amp;h=215&amp;w=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0" y="952520"/>
            <a:ext cx="2798840" cy="1970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6675" y="917148"/>
            <a:ext cx="8588621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Обеспечение условий для эффективного развития образования в городе Сочи, направленного на формирование </a:t>
            </a:r>
            <a:r>
              <a:rPr lang="ru-RU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конкурентноспособного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человеческого  потенциала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5192" y="2058357"/>
            <a:ext cx="9204759" cy="4462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Объем средств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бюджета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города, направляемых на реализацию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программы (в млн. рублей)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1906" y="4641824"/>
            <a:ext cx="839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образования  города Сочи действует 173 муниципальных организаций: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425" y="5506034"/>
            <a:ext cx="245888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64C"/>
                </a:solidFill>
              </a:rPr>
              <a:t>76 </a:t>
            </a:r>
            <a:r>
              <a:rPr lang="ru-RU" sz="1600" dirty="0">
                <a:solidFill>
                  <a:srgbClr val="00264C"/>
                </a:solidFill>
              </a:rPr>
              <a:t>детских </a:t>
            </a:r>
            <a:r>
              <a:rPr lang="ru-RU" sz="1600" dirty="0" smtClean="0">
                <a:solidFill>
                  <a:srgbClr val="00264C"/>
                </a:solidFill>
              </a:rPr>
              <a:t>садов </a:t>
            </a:r>
            <a:endParaRPr lang="ru-RU" sz="1600" dirty="0">
              <a:solidFill>
                <a:srgbClr val="00264C"/>
              </a:solidFill>
            </a:endParaRPr>
          </a:p>
          <a:p>
            <a:pPr algn="ctr"/>
            <a:r>
              <a:rPr lang="ru-RU" sz="1600" dirty="0" smtClean="0">
                <a:solidFill>
                  <a:srgbClr val="00264C"/>
                </a:solidFill>
              </a:rPr>
              <a:t>23775 </a:t>
            </a:r>
            <a:r>
              <a:rPr lang="ru-RU" sz="1600" dirty="0">
                <a:solidFill>
                  <a:srgbClr val="00264C"/>
                </a:solidFill>
              </a:rPr>
              <a:t>воспитанников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1308" y="5506034"/>
            <a:ext cx="2376264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64C"/>
                </a:solidFill>
              </a:rPr>
              <a:t> </a:t>
            </a:r>
            <a:r>
              <a:rPr lang="ru-RU" sz="1600" dirty="0" smtClean="0">
                <a:solidFill>
                  <a:srgbClr val="00264C"/>
                </a:solidFill>
              </a:rPr>
              <a:t>69 </a:t>
            </a:r>
            <a:r>
              <a:rPr lang="ru-RU" sz="1600" dirty="0">
                <a:solidFill>
                  <a:srgbClr val="00264C"/>
                </a:solidFill>
              </a:rPr>
              <a:t>школ </a:t>
            </a:r>
          </a:p>
          <a:p>
            <a:pPr algn="ctr"/>
            <a:r>
              <a:rPr lang="ru-RU" sz="1600" dirty="0">
                <a:solidFill>
                  <a:srgbClr val="00264C"/>
                </a:solidFill>
              </a:rPr>
              <a:t> </a:t>
            </a:r>
            <a:r>
              <a:rPr lang="ru-RU" sz="1600" dirty="0" smtClean="0">
                <a:solidFill>
                  <a:srgbClr val="00264C"/>
                </a:solidFill>
              </a:rPr>
              <a:t>60737 </a:t>
            </a:r>
            <a:r>
              <a:rPr lang="ru-RU" sz="1600" dirty="0">
                <a:solidFill>
                  <a:srgbClr val="00264C"/>
                </a:solidFill>
              </a:rPr>
              <a:t>учащихся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33569" y="5506034"/>
            <a:ext cx="2458887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64C"/>
                </a:solidFill>
              </a:rPr>
              <a:t>22 организации дополнительного образования детей </a:t>
            </a:r>
          </a:p>
          <a:p>
            <a:pPr algn="ctr"/>
            <a:r>
              <a:rPr lang="ru-RU" sz="1600" dirty="0">
                <a:solidFill>
                  <a:srgbClr val="00264C"/>
                </a:solidFill>
              </a:rPr>
              <a:t> </a:t>
            </a:r>
            <a:r>
              <a:rPr lang="ru-RU" sz="1600" dirty="0" smtClean="0">
                <a:solidFill>
                  <a:srgbClr val="00264C"/>
                </a:solidFill>
              </a:rPr>
              <a:t>30182 </a:t>
            </a:r>
            <a:r>
              <a:rPr lang="ru-RU" sz="1600" dirty="0">
                <a:solidFill>
                  <a:srgbClr val="00264C"/>
                </a:solidFill>
              </a:rPr>
              <a:t>учащихся</a:t>
            </a:r>
          </a:p>
        </p:txBody>
      </p:sp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571780958"/>
              </p:ext>
            </p:extLst>
          </p:nvPr>
        </p:nvGraphicFramePr>
        <p:xfrm>
          <a:off x="3069063" y="2219093"/>
          <a:ext cx="6799766" cy="267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37022" y="4303270"/>
            <a:ext cx="905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5852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3339391"/>
              </p:ext>
            </p:extLst>
          </p:nvPr>
        </p:nvGraphicFramePr>
        <p:xfrm>
          <a:off x="5709424" y="752381"/>
          <a:ext cx="6055113" cy="2824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5709424" y="3735521"/>
          <a:ext cx="6055113" cy="2893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6468"/>
                <a:gridCol w="1628645"/>
              </a:tblGrid>
              <a:tr h="390430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школьников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(дошкольников)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307,1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cap="none" spc="50" baseline="0" dirty="0" err="1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3317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компенсации части родительской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платы в дошкольных учреждениях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 </a:t>
                      </a:r>
                      <a:r>
                        <a:rPr lang="ru-RU" sz="1600" b="1" cap="none" spc="50" dirty="0" err="1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97064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ремонт: </a:t>
                      </a:r>
                    </a:p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залы, </a:t>
                      </a:r>
                    </a:p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бассейн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ул.Поярко,2</a:t>
                      </a:r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одготовка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учреждений к осенне-зимнему периоду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cap="none" spc="50" dirty="0" smtClean="0">
                        <a:ln w="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 </a:t>
                      </a:r>
                      <a:r>
                        <a:rPr lang="ru-RU" sz="1600" b="1" cap="none" spc="50" dirty="0" err="1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7452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казенных учреждений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135,8 </a:t>
                      </a:r>
                      <a:r>
                        <a:rPr lang="ru-RU" sz="1600" b="1" cap="none" spc="50" dirty="0" err="1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7298400" y="3445728"/>
            <a:ext cx="507453" cy="289793"/>
          </a:xfrm>
          <a:prstGeom prst="downArrow">
            <a:avLst>
              <a:gd name="adj1" fmla="val 33660"/>
              <a:gd name="adj2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563" y="198746"/>
            <a:ext cx="1050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образования города (проект 2018 года)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93865"/>
              </p:ext>
            </p:extLst>
          </p:nvPr>
        </p:nvGraphicFramePr>
        <p:xfrm>
          <a:off x="413000" y="3735522"/>
          <a:ext cx="4999993" cy="2990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318"/>
                <a:gridCol w="1644675"/>
              </a:tblGrid>
              <a:tr h="8568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b="1" u="sng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поручений Президента РФ </a:t>
                      </a:r>
                    </a:p>
                    <a:p>
                      <a:pPr algn="ctr"/>
                      <a:r>
                        <a:rPr lang="ru-RU" sz="18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</a:t>
                      </a:r>
                      <a:r>
                        <a:rPr lang="ru-RU" sz="1800" b="1" cap="none" spc="50" baseline="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второй смены в школах</a:t>
                      </a:r>
                      <a:endParaRPr lang="ru-RU" sz="1800" b="1" cap="none" spc="50" dirty="0">
                        <a:ln w="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0628">
                <a:tc>
                  <a:txBody>
                    <a:bodyPr/>
                    <a:lstStyle/>
                    <a:p>
                      <a:pPr algn="l"/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блока начальной школы на территории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 №82 на 400 мест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 </a:t>
                      </a:r>
                      <a:r>
                        <a:rPr lang="ru-RU" sz="1600" b="1" cap="none" spc="50" dirty="0" err="1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20628">
                <a:tc>
                  <a:txBody>
                    <a:bodyPr/>
                    <a:lstStyle/>
                    <a:p>
                      <a:pPr algn="l"/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блока начальной школы на территории Гимназии №15 на 400 мест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 </a:t>
                      </a:r>
                      <a:r>
                        <a:rPr lang="ru-RU" sz="1600" b="1" cap="none" spc="50" dirty="0" err="1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1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9" y="851391"/>
            <a:ext cx="4181707" cy="2636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9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3">
              <a:lumMod val="40000"/>
              <a:lumOff val="60000"/>
            </a:schemeClr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9954" y="210395"/>
            <a:ext cx="11662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города Сочи </a:t>
            </a:r>
          </a:p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Развитие отрасли « Образование» города Сочи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518"/>
              </p:ext>
            </p:extLst>
          </p:nvPr>
        </p:nvGraphicFramePr>
        <p:xfrm>
          <a:off x="746323" y="1251787"/>
          <a:ext cx="11029363" cy="5409135"/>
        </p:xfrm>
        <a:graphic>
          <a:graphicData uri="http://schemas.openxmlformats.org/drawingml/2006/table">
            <a:tbl>
              <a:tblPr firstRow="1" bandRow="1"/>
              <a:tblGrid>
                <a:gridCol w="7960323"/>
                <a:gridCol w="1342705"/>
                <a:gridCol w="1726335"/>
              </a:tblGrid>
              <a:tr h="8892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показателей на 2018 год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6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3 до 7 лет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66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от 1,5 до 3 лет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56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по программам общего образования в общеобразовательных организациях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человек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3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численности детей,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охваченных программами дополнительного образования детей  и молодёжи в возрасте от 5 до 18 лет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3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обучающихся во вторую смену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человек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3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количества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школ, имеющих скорость подключения к сети Интернет от 1 Мбит/с и выше к общему количеству школ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3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 школ, участвующих в региональном этапе всероссийской олимпиады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школьников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3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среднего балла ЕГЭ 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10%  школ с лучшими результатами ЕГЭ к среднему баллу ЕГЭ в 10% школ с худшими результатами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375" t="-1327" b="1"/>
          <a:stretch/>
        </p:blipFill>
        <p:spPr>
          <a:xfrm>
            <a:off x="0" y="0"/>
            <a:ext cx="2698595" cy="220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9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4747" y="67243"/>
            <a:ext cx="94227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6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здравоохранения города - курорта Сочи»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867" y="2367017"/>
            <a:ext cx="5280104" cy="83099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kumimoji="0" lang="ru-RU" sz="12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ru-RU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Цель программы:</a:t>
            </a:r>
            <a:r>
              <a:rPr kumimoji="0" lang="ru-RU" sz="12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noProof="0" dirty="0" smtClean="0">
                <a:latin typeface="Times New Roman" panose="02020603050405020304" pitchFamily="18" charset="0"/>
              </a:rPr>
              <a:t>О</a:t>
            </a:r>
            <a:r>
              <a:rPr lang="ru-RU" sz="1200" dirty="0" err="1" smtClean="0">
                <a:latin typeface="Times New Roman" panose="02020603050405020304" pitchFamily="18" charset="0"/>
              </a:rPr>
              <a:t>беспечение</a:t>
            </a:r>
            <a:r>
              <a:rPr lang="ru-RU" sz="1200" dirty="0" smtClean="0">
                <a:latin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</a:rPr>
              <a:t>доступности медицинской помощи и повышение эффективности медицинских услуг, объемы, виды и качество которых должны соответствовать уровню заболеваемости и потребностям населения, передовым достижениям медицинской </a:t>
            </a:r>
            <a:r>
              <a:rPr lang="ru-RU" sz="1200" dirty="0" smtClean="0">
                <a:latin typeface="Times New Roman" panose="02020603050405020304" pitchFamily="18" charset="0"/>
              </a:rPr>
              <a:t>науки</a:t>
            </a:r>
            <a:r>
              <a:rPr lang="ru-RU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74491043"/>
              </p:ext>
            </p:extLst>
          </p:nvPr>
        </p:nvGraphicFramePr>
        <p:xfrm>
          <a:off x="395867" y="3643580"/>
          <a:ext cx="5280104" cy="286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0042" y="3328674"/>
            <a:ext cx="4750419" cy="4462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  Объем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средств бюджета города, направляемых на реализацию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программы (в млн. рублей)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7716" y="1244217"/>
            <a:ext cx="58869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медицинской помощи, оказываемой муниципальными учреждениями здравоохранения в рамках территориальной программой государственных гарантий бесплатного оказания гражданам медицинской помощи –313 246,5 тыс. рублей;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бесплатное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ремонт зубных протезов отдельным категориям граждан –11 144,4 тыс. рублей;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доноров крови –431,6 тыс. рублей;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 социальной поддержки отдельным группам населения в обеспечении лекарственными средствами и изделиями медицинского назначения –138 603,6 тыс. рублей;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государственных полномочий по строительству и реконструкции объектов здравоохранения, включая проектно- изыскательские работы – 17 500,0 тыс. рублей;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работников здравоохранения города -1 658,9 тыс. рублей;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фельдшерско-акушерских пунктов в с. Варваровка и в с. 3 Рота -650,0 тыс. 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6868e5318da5d9c03abd076e87cf679f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6" y="497968"/>
            <a:ext cx="3004291" cy="1738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31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3000">
              <a:srgbClr val="A5C3B7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68534"/>
              </p:ext>
            </p:extLst>
          </p:nvPr>
        </p:nvGraphicFramePr>
        <p:xfrm>
          <a:off x="705148" y="853232"/>
          <a:ext cx="10802085" cy="5725988"/>
        </p:xfrm>
        <a:graphic>
          <a:graphicData uri="http://schemas.openxmlformats.org/drawingml/2006/table">
            <a:tbl>
              <a:tblPr firstRow="1" bandRow="1"/>
              <a:tblGrid>
                <a:gridCol w="8316189"/>
                <a:gridCol w="1248936"/>
                <a:gridCol w="1236960"/>
              </a:tblGrid>
              <a:tr h="5130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7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Смертность от всех причин ( на 1000 населения)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87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Младенческая смертность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случаев на 1000 родившихся живыми)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5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Обеспеченность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врачами ( на 10 тысяч населения)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5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Количество </a:t>
                      </a:r>
                      <a:r>
                        <a:rPr lang="ru-RU" sz="160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фельдшерско</a:t>
                      </a:r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–акушерских пунктов системами видеонаблюдения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87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Охват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профилактическим и медицинскими осмотрами детей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4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Доля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больных  с выявленными злокачественными новообразованиями на </a:t>
                      </a:r>
                      <a:r>
                        <a:rPr lang="en-US" sz="160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en-US" sz="160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II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стадиях заболевания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87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Охват населения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профилактическими осмотрами на туберкулез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25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Охват иммунизацией населения против вирусного гепатита B в декретированные сроки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482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диспансеризацией детей-сирот и детей, находящихся в трудной жизненной ситуации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48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Численность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лиц, получающих денежную компенсацию на усиленное питание доноров, безвозмездно сдавших кровь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787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Численность лиц,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получающих услуги по бесплатному зубопротезированию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1346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8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Удовлетворение потребности льготных категорий граждан на лекарственные препараты и медицинскую продукцию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99,92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" y="78059"/>
            <a:ext cx="2543767" cy="156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551653" y="0"/>
            <a:ext cx="111090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показатели муниципальной программы </a:t>
            </a:r>
          </a:p>
          <a:p>
            <a:pPr algn="ctr"/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здравоохранения города- курорта Сочи»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22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7837" y="124173"/>
            <a:ext cx="12209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>
                <a:ln w="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города Сочи </a:t>
            </a:r>
            <a:r>
              <a:rPr lang="ru-RU" sz="2800" b="1" spc="50" dirty="0" smtClean="0">
                <a:ln w="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800" b="1" spc="50" dirty="0">
                <a:ln w="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b="1" spc="50" dirty="0" smtClean="0">
                <a:ln w="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Сочи»</a:t>
            </a:r>
            <a:endParaRPr lang="ru-RU" sz="2800" b="1" spc="50" dirty="0">
              <a:ln w="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60" y="2158902"/>
            <a:ext cx="2697365" cy="192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6199" y="4124655"/>
            <a:ext cx="117798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развитие и воспитание детей и молодежи - 650 тыс. руб.;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профилактики безнадзорности, беспризорности и правонарушений – 1 803,5 тыс. руб.;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для выявления и развития талантливых детей – 1 953,8 тыс. руб.;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лагерей с дневным пребыванием, труда и отдыха, палаточного отдыха, в краевых и муниципальных профильных сменах на базе оздоровительных организаций, доставку организованных групп детей к местам отдыха и обратно – 25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866,0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оплате проезда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 или на патронатное воспитание, к месту лечения и обратно – 81,3 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37" y="623639"/>
            <a:ext cx="3465665" cy="249870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3328859" y="739619"/>
            <a:ext cx="8376273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bg2">
                <a:lumMod val="25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ru-RU" sz="12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Цель программы:</a:t>
            </a:r>
            <a:r>
              <a:rPr kumimoji="0" lang="ru-RU" sz="12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социальных, правовых, организационных предпосылок для развития духовно богатой личности с прочными нравственными устоями, активной гражданской позицией, основанных на культурно- исторических и духовных традициях России и Кубани.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22286" y="1570500"/>
            <a:ext cx="9204759" cy="4462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Объем средств бюджета города, направляемых на реализацию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программы </a:t>
            </a:r>
          </a:p>
          <a:p>
            <a:pPr algn="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(в млн. рублей)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80281682"/>
              </p:ext>
            </p:extLst>
          </p:nvPr>
        </p:nvGraphicFramePr>
        <p:xfrm>
          <a:off x="4427145" y="1635683"/>
          <a:ext cx="5839485" cy="270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53351" y="3747223"/>
            <a:ext cx="782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35367" y="3747223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2605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7468" y="126227"/>
            <a:ext cx="8709102" cy="9541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программы «Дети Сочи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2018 год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454465"/>
              </p:ext>
            </p:extLst>
          </p:nvPr>
        </p:nvGraphicFramePr>
        <p:xfrm>
          <a:off x="563136" y="1260154"/>
          <a:ext cx="11117766" cy="5303520"/>
        </p:xfrm>
        <a:graphic>
          <a:graphicData uri="http://schemas.openxmlformats.org/drawingml/2006/table">
            <a:tbl>
              <a:tblPr firstRow="1" bandRow="1"/>
              <a:tblGrid>
                <a:gridCol w="7954953"/>
                <a:gridCol w="1629327"/>
                <a:gridCol w="1533486"/>
              </a:tblGrid>
              <a:tr h="6367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показателей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0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Количество обучающихся в общеобразовательных организациях, принявших участие в социально значимых акциях и мероприятиях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8200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25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Количество обучающихся в общеобразовательных организациях и сопровождающих их лиц, принявших участие в городских и краевых физкультурно-спортивных, военно-спортивных и туристических мероприятиях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12600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442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Количество обучающихся в общеобразовательных организациях, охваченных летней занятостью, оздоровлением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15985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97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Количество обучающихся в общеобразовательных организациях, принявших участие в краевых, всероссийских и международных предметных олимпиадах, интеллектуальных фестивалях, научно-практических конференциях, форумах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7100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25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Количество детей-сирот и детей, оставшихся без попечения родителей, и лиц из их числа, которым оказана адресная помощь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47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Доля дорожно-транспортных происшествий из-за нарушений Правил дорожного движения детьми в возрасте до 16 лет в общем количестве дорожно-транспортных происшествий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3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903" y="51013"/>
            <a:ext cx="10125777" cy="830997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tile tx="0" ty="0" sx="100000" sy="100000" flip="none" algn="tl"/>
          </a:blipFill>
          <a:ln>
            <a:solidFill>
              <a:schemeClr val="accent1">
                <a:alpha val="34000"/>
              </a:schemeClr>
            </a:solidFill>
          </a:ln>
          <a:effectLst>
            <a:outerShdw blurRad="114300" dist="88900" dir="6540000" algn="ctr" rotWithShape="0">
              <a:srgbClr val="000000">
                <a:alpha val="43137"/>
              </a:srgbClr>
            </a:outerShdw>
            <a:reflection stA="99000" endPos="1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города Сочи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Развитие отрасли «Культура»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16435252"/>
              </p:ext>
            </p:extLst>
          </p:nvPr>
        </p:nvGraphicFramePr>
        <p:xfrm>
          <a:off x="6614024" y="784453"/>
          <a:ext cx="5577976" cy="327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7767493" y="4155698"/>
            <a:ext cx="538482" cy="432048"/>
          </a:xfrm>
          <a:prstGeom prst="downArrow">
            <a:avLst>
              <a:gd name="adj1" fmla="val 33660"/>
              <a:gd name="adj2" fmla="val 50000"/>
            </a:avLst>
          </a:prstGeom>
          <a:solidFill>
            <a:srgbClr val="9BBB59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989576"/>
              </p:ext>
            </p:extLst>
          </p:nvPr>
        </p:nvGraphicFramePr>
        <p:xfrm>
          <a:off x="6467727" y="4682566"/>
          <a:ext cx="5456740" cy="1976804"/>
        </p:xfrm>
        <a:graphic>
          <a:graphicData uri="http://schemas.openxmlformats.org/drawingml/2006/table">
            <a:tbl>
              <a:tblPr firstRow="1" bandRow="1"/>
              <a:tblGrid>
                <a:gridCol w="4116949"/>
                <a:gridCol w="1339791"/>
              </a:tblGrid>
              <a:tr h="85838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выставок,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фестивалей, конкурсов и концертов учреждениями культуры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 </a:t>
                      </a:r>
                      <a:r>
                        <a:rPr lang="ru-RU" sz="1600" b="1" cap="none" spc="50" baseline="0" dirty="0" err="1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</a:tr>
              <a:tr h="11184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официальных городских культурно-массовых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мероприятий, а также оформление и обустройство мест массового отдыха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 </a:t>
                      </a:r>
                      <a:r>
                        <a:rPr lang="ru-RU" sz="1600" b="1" cap="none" spc="50" dirty="0" err="1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h="50800" prst="divot"/>
                      <a:lightRig rig="flood" dir="t"/>
                    </a:cell3D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03024" y="41870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44051539"/>
              </p:ext>
            </p:extLst>
          </p:nvPr>
        </p:nvGraphicFramePr>
        <p:xfrm>
          <a:off x="49661" y="4139987"/>
          <a:ext cx="6418066" cy="268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54830" y="3740811"/>
            <a:ext cx="5201793" cy="4462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Объем средств бюджета города, направляемых на реализацию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программы (в млн. рублей)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77"/>
          <a:stretch/>
        </p:blipFill>
        <p:spPr>
          <a:xfrm>
            <a:off x="375367" y="894942"/>
            <a:ext cx="5760720" cy="149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09546" y="2469085"/>
            <a:ext cx="6092360" cy="116955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bg2">
                <a:lumMod val="25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kumimoji="0" lang="ru-RU" sz="14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ru-RU" sz="14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Цель программы:</a:t>
            </a:r>
            <a:r>
              <a:rPr kumimoji="0" lang="ru-RU" sz="1400" b="0" i="0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noProof="0" dirty="0" smtClean="0">
                <a:latin typeface="Times New Roman" panose="02020603050405020304" pitchFamily="18" charset="0"/>
              </a:rPr>
              <a:t>Ф</a:t>
            </a:r>
            <a:r>
              <a:rPr lang="ru-RU" sz="1400" dirty="0" err="1" smtClean="0">
                <a:latin typeface="Times New Roman" panose="02020603050405020304" pitchFamily="18" charset="0"/>
              </a:rPr>
              <a:t>ормирование</a:t>
            </a:r>
            <a:r>
              <a:rPr lang="ru-RU" sz="1400" dirty="0" smtClean="0">
                <a:latin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</a:rPr>
              <a:t>гармонично развитой личности и укрепление единства народов города Сочи, Кубани и Российской Федерации посредством приоритетного и гуманитарного развития, обеспечения доступа граждан к культурным ценностям и реализация творческого потенциала населения города </a:t>
            </a:r>
            <a:r>
              <a:rPr lang="ru-RU" sz="1400" dirty="0" smtClean="0">
                <a:latin typeface="Times New Roman" panose="02020603050405020304" pitchFamily="18" charset="0"/>
              </a:rPr>
              <a:t>Сочи.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579">
              <a:schemeClr val="bg2">
                <a:tint val="90000"/>
                <a:satMod val="92000"/>
                <a:lumMod val="120000"/>
              </a:schemeClr>
            </a:gs>
            <a:gs pos="5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468" y="0"/>
            <a:ext cx="11006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программы </a:t>
            </a:r>
            <a:r>
              <a:rPr lang="ru-RU" sz="2400" b="1" spc="5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spc="50" dirty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отрасли «Культура</a:t>
            </a:r>
            <a:r>
              <a:rPr lang="ru-RU" sz="2400" b="1" spc="5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на 2018 год</a:t>
            </a:r>
            <a:endParaRPr lang="ru-RU" sz="2400" b="1" spc="50" dirty="0">
              <a:ln w="0"/>
              <a:solidFill>
                <a:schemeClr val="bg2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195923"/>
              </p:ext>
            </p:extLst>
          </p:nvPr>
        </p:nvGraphicFramePr>
        <p:xfrm>
          <a:off x="579864" y="830997"/>
          <a:ext cx="11095461" cy="5831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2634"/>
                <a:gridCol w="1374456"/>
                <a:gridCol w="2018371"/>
              </a:tblGrid>
              <a:tr h="6473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6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56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Количество обучающихся детских школ искусств (рост контингента) 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5915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180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Удельный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вес учащихся школ искусств, участвующих в выставках, фестивалях и конкурсах, в общей численности обучающихся в детских школах искусств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02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Количество присуждённых учащимся детских школ искусств стипендий, премий, грантов различного уровня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40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Доля педагогических работников организаций дополнительного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образования, имеющих первую и высшую квалификационные категории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98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Число клубных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формирований культурно – досуговых учреждений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602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Число частников клубных формирований учреждений культурно- досугового типа 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14342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29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Доля общедоступных библиотек, подключённых к сети Интернет, в общем количестве библиотек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10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Формирование, учет, изучение, обеспечение сохранности и безопасности музейных предметов, музейных коллекций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1910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89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Посещаемость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музейных учреждений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241800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582"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Количество выставок и выставочных проектов, осуществляемых музеями 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39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Обеспеченность оформлением мест массового отдыха при проведении культурно-массовых мероприятий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7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646" y="77002"/>
            <a:ext cx="10481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города Сочи </a:t>
            </a:r>
          </a:p>
          <a:p>
            <a:pPr algn="ctr"/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«Молодежь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Сочи»</a:t>
            </a: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590" y="303229"/>
            <a:ext cx="2241364" cy="149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1" y="305040"/>
            <a:ext cx="1937319" cy="149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2050180" y="846353"/>
            <a:ext cx="7690586" cy="95410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Совершенствование социально- экономических и организационных условий для успешной самореализации молодёжи, направленной на раскрытие её потенциала для дальнейшего развития города Сочи, а также содействие успешной интеграции молодёжи в общество и повышению её роли в общественной жизни города- курорта Сочи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380460088"/>
              </p:ext>
            </p:extLst>
          </p:nvPr>
        </p:nvGraphicFramePr>
        <p:xfrm>
          <a:off x="153503" y="2513649"/>
          <a:ext cx="6454078" cy="246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79646" y="1962013"/>
            <a:ext cx="5201793" cy="4462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Объем средств бюджета города, направляемых на реализацию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программы (в млн. рублей) 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1326334" y="4316864"/>
            <a:ext cx="912226" cy="3230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2890563" y="4304159"/>
            <a:ext cx="830359" cy="3357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4547564" y="4307544"/>
            <a:ext cx="853750" cy="3323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3527" y="5159136"/>
            <a:ext cx="11195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деятельности казённых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подведомственными управлению молодёжной политики – 16 235,6 тыс. рублей;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создание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физического и гуманистического развития молодёжи, а также для реализации потенциала молодёжи в социально- экономической сфере- 3 163,3 тыс. рублей;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управления молодёжной политики администрации города Сочи – 10 308,3 тыс. рублей.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56692"/>
              </p:ext>
            </p:extLst>
          </p:nvPr>
        </p:nvGraphicFramePr>
        <p:xfrm>
          <a:off x="6227957" y="2192632"/>
          <a:ext cx="5688830" cy="2988702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tblPr>
              <a:tblGrid>
                <a:gridCol w="5185316"/>
                <a:gridCol w="503514"/>
              </a:tblGrid>
              <a:tr h="345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55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Доля молодых людей, участвующих в мероприятиях, направленных на гражданское и патриотическое воспитание, духовно-нравственное развитие детей и молодежи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молодежи, участвующей в мероприятиях, направленных на содействие решению социально-экономических проблем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Доля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молодежи, вовлеченной в организацию и методическое обеспечение реализации молодежной политики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3,3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Доля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молодежи, вовлеченной в организацию и методическое обеспечение реализации молодежной политики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Доля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молодежи, вовлеченной во временное трудоустройство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6155473" y="1837897"/>
            <a:ext cx="58337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на 2018 год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2617" y="93456"/>
            <a:ext cx="397447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доходов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619" y="1113576"/>
            <a:ext cx="37300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Налоговые доходы: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Налог на прибыль;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Налог на доходы физических лиц;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Налог на имущество физических лиц;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Налог на землю;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-Единый сельскохозяйственный налог;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Единый налог на вмененный доход;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Государственная пошлина;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Прочие налоги и сборы.</a:t>
            </a:r>
            <a:endParaRPr lang="ru-RU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8851" y="1111170"/>
            <a:ext cx="3707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Неналоговые доходы: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Арендная плата за землю;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Аренда имущества;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Плата за негативное воздействие на окружающую среду;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Доходы от продажи материальных и нематериальных активов;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Штрафные санкции; 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Прочие неналоговые доходы.</a:t>
            </a:r>
            <a:endParaRPr lang="ru-RU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6060" y="1113576"/>
            <a:ext cx="33678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Безвозмездные поступления: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Дотации;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Субсидии; 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Субвенции; </a:t>
            </a:r>
          </a:p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Иные межбюджетные трансферты.</a:t>
            </a:r>
          </a:p>
          <a:p>
            <a:endParaRPr lang="ru-RU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853662225"/>
              </p:ext>
            </p:extLst>
          </p:nvPr>
        </p:nvGraphicFramePr>
        <p:xfrm>
          <a:off x="521678" y="4011133"/>
          <a:ext cx="2888056" cy="251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82862185"/>
              </p:ext>
            </p:extLst>
          </p:nvPr>
        </p:nvGraphicFramePr>
        <p:xfrm>
          <a:off x="4352533" y="4011133"/>
          <a:ext cx="3364578" cy="251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151934445"/>
              </p:ext>
            </p:extLst>
          </p:nvPr>
        </p:nvGraphicFramePr>
        <p:xfrm>
          <a:off x="8397089" y="4011133"/>
          <a:ext cx="3354039" cy="251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19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3">
                <a:lumMod val="60000"/>
                <a:lumOff val="40000"/>
              </a:schemeClr>
            </a:gs>
            <a:gs pos="88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73529520"/>
              </p:ext>
            </p:extLst>
          </p:nvPr>
        </p:nvGraphicFramePr>
        <p:xfrm>
          <a:off x="291061" y="749025"/>
          <a:ext cx="5546819" cy="319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1734278" y="4056441"/>
            <a:ext cx="504056" cy="432048"/>
          </a:xfrm>
          <a:prstGeom prst="downArrow">
            <a:avLst>
              <a:gd name="adj1" fmla="val 33660"/>
              <a:gd name="adj2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16635"/>
              </p:ext>
            </p:extLst>
          </p:nvPr>
        </p:nvGraphicFramePr>
        <p:xfrm>
          <a:off x="291061" y="4538653"/>
          <a:ext cx="557222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461"/>
                <a:gridCol w="1498762"/>
              </a:tblGrid>
              <a:tr h="577972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и проведение физкультурных, спортивных и оздоровительных мероприятий 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  <a:p>
                      <a:pPr algn="ctr"/>
                      <a:r>
                        <a:rPr lang="ru-RU" sz="1600" b="1" cap="none" spc="50" baseline="0" dirty="0" err="1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5189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футбольного поля в поселке Красная Поляна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 </a:t>
                      </a:r>
                      <a:r>
                        <a:rPr lang="ru-RU" sz="1600" b="1" cap="none" spc="50" dirty="0" err="1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2-х комплексных спортивно-игровых площадок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 </a:t>
                      </a:r>
                      <a:r>
                        <a:rPr lang="ru-RU" sz="1600" b="1" cap="none" spc="50" dirty="0" err="1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cap="none" spc="50" dirty="0" smtClean="0">
                          <a:ln w="0"/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cap="none" spc="50" dirty="0">
                        <a:ln w="0"/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43458" y="416589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6050" y="216022"/>
            <a:ext cx="11552662" cy="68315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отрасли «Физическая культура и спорт»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Сочи» 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8566" y="1358114"/>
            <a:ext cx="5910146" cy="73866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обеспечивающих возможность гражданам систематически заниматься физической культурой и спортом, путем развития инфраструктуры спорта, популяризации массового спорта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68300609"/>
              </p:ext>
            </p:extLst>
          </p:nvPr>
        </p:nvGraphicFramePr>
        <p:xfrm>
          <a:off x="6260832" y="3397591"/>
          <a:ext cx="5931168" cy="3122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500619" y="2643414"/>
            <a:ext cx="5201793" cy="4462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3EACF">
                    <a:lumMod val="1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Объем средств бюджета города, направляемых на реализацию программы (в млн. рублей) </a:t>
            </a:r>
          </a:p>
        </p:txBody>
      </p:sp>
    </p:spTree>
    <p:extLst>
      <p:ext uri="{BB962C8B-B14F-4D97-AF65-F5344CB8AC3E}">
        <p14:creationId xmlns:p14="http://schemas.microsoft.com/office/powerpoint/2010/main" val="42540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6000">
              <a:schemeClr val="bg2">
                <a:tint val="90000"/>
                <a:satMod val="92000"/>
                <a:lumMod val="120000"/>
              </a:schemeClr>
            </a:gs>
            <a:gs pos="68000">
              <a:schemeClr val="accent5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1717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67" y="0"/>
            <a:ext cx="2575933" cy="1717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093688"/>
              </p:ext>
            </p:extLst>
          </p:nvPr>
        </p:nvGraphicFramePr>
        <p:xfrm>
          <a:off x="470209" y="1817648"/>
          <a:ext cx="11162372" cy="4694664"/>
        </p:xfrm>
        <a:graphic>
          <a:graphicData uri="http://schemas.openxmlformats.org/drawingml/2006/table">
            <a:tbl>
              <a:tblPr firstRow="1" bandRow="1"/>
              <a:tblGrid>
                <a:gridCol w="8575431"/>
                <a:gridCol w="1188892"/>
                <a:gridCol w="1398049"/>
              </a:tblGrid>
              <a:tr h="9013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показателей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96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Доля граждан муниципального образования город-курорт Сочи, систематически занимающихся физической культурой и спортом, в общей численности населения муниципального образования Город-курорт Сочи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6792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Доля учащихся и студентов, систематически занимающихся физической культурой и спортом, в общей численности учащихся и студентов 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49067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Численность лиц, систематически занимающихся физической культурой и спортом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8973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Доля граждан муниципального образования город-курорт Сочи, занимающихся физической культурой и спортом по месту работы, в общей численности населения, занятого в экономике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7652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Доля детей и подростков в возрасте 6-15 лет, систематически занимающихся в спортивных школах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58537" y="270525"/>
            <a:ext cx="8385716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программы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отрасли «Физическая культура и спорт»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Сочи на 2018 год</a:t>
            </a:r>
          </a:p>
        </p:txBody>
      </p:sp>
    </p:spTree>
    <p:extLst>
      <p:ext uri="{BB962C8B-B14F-4D97-AF65-F5344CB8AC3E}">
        <p14:creationId xmlns:p14="http://schemas.microsoft.com/office/powerpoint/2010/main" val="10395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5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25" y="135004"/>
            <a:ext cx="2691162" cy="1802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7" y="135005"/>
            <a:ext cx="2810209" cy="1802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31690"/>
              </p:ext>
            </p:extLst>
          </p:nvPr>
        </p:nvGraphicFramePr>
        <p:xfrm>
          <a:off x="591014" y="1937051"/>
          <a:ext cx="11028556" cy="4525452"/>
        </p:xfrm>
        <a:graphic>
          <a:graphicData uri="http://schemas.openxmlformats.org/drawingml/2006/table">
            <a:tbl>
              <a:tblPr firstRow="1" bandRow="1"/>
              <a:tblGrid>
                <a:gridCol w="7959740"/>
                <a:gridCol w="1541080"/>
                <a:gridCol w="1527736"/>
              </a:tblGrid>
              <a:tr h="5742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целевого показателя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показателей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574288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66F5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выполнении нормативов Всероссийского физкультурно-спортивного комплекса «Готов к труду и обороне» (ГТО) 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9073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Доля спортсменов, включенных в списки кандидатов в спортивные сборные команды Краснодарского края в общем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количестве спортсменов, занимающихся в организациях, осуществляющих спортивную подготовку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6385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Доля спортсменов, подготовленных для сборных команд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города Сочи в общем количестве спортсменов в учреждении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6646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Уровень обеспеченности населения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6690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Удовлетворенность качеством предоставления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услуг учреждениями, подведомственными департаменту  физической культуры и спорта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968678" y="392443"/>
            <a:ext cx="8385716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программы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отрасли «Физическая культура и спорт»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Сочи на 2018 год</a:t>
            </a:r>
          </a:p>
        </p:txBody>
      </p:sp>
    </p:spTree>
    <p:extLst>
      <p:ext uri="{BB962C8B-B14F-4D97-AF65-F5344CB8AC3E}">
        <p14:creationId xmlns:p14="http://schemas.microsoft.com/office/powerpoint/2010/main" val="4010117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9454" y="51013"/>
            <a:ext cx="8836226" cy="830997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tile tx="0" ty="0" sx="100000" sy="100000" flip="none" algn="tl"/>
          </a:blipFill>
          <a:ln>
            <a:solidFill>
              <a:schemeClr val="accent1">
                <a:alpha val="34000"/>
              </a:schemeClr>
            </a:solidFill>
          </a:ln>
          <a:effectLst>
            <a:outerShdw blurRad="114300" dist="88900" dir="6540000" algn="ctr" rotWithShape="0">
              <a:srgbClr val="000000">
                <a:alpha val="43137"/>
              </a:srgbClr>
            </a:outerShdw>
            <a:reflection stA="99000" endPos="1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города Сочи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3910015"/>
              </p:ext>
            </p:extLst>
          </p:nvPr>
        </p:nvGraphicFramePr>
        <p:xfrm>
          <a:off x="459679" y="2365381"/>
          <a:ext cx="4413404" cy="242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9679" y="1860644"/>
            <a:ext cx="5201793" cy="4462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3EACF">
                    <a:lumMod val="10000"/>
                  </a:srgb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8576" y="4226313"/>
            <a:ext cx="86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2993" y="1205838"/>
            <a:ext cx="5610708" cy="1077218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>
            <a:outerShdw blurRad="50800" dist="50800" dir="5400000" sx="99000" sy="99000" algn="ctr" rotWithShape="0">
              <a:schemeClr val="accent6">
                <a:lumMod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ru-RU" sz="1600" b="0" i="0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16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kern="0" noProof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kern="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</a:t>
            </a:r>
            <a:r>
              <a:rPr lang="ru-RU" sz="1600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приоритетных объектов и услуг в приоритетных сферах жизнедеятельности инвалидов и других маломобильных групп населения в городе </a:t>
            </a:r>
            <a:r>
              <a:rPr lang="ru-RU" sz="1600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Сочи.</a:t>
            </a:r>
            <a:endParaRPr lang="ru-RU" sz="1600" kern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679" y="4902614"/>
            <a:ext cx="441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объемах бюджетных ассигнований на реализацию муниципальной программы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учтены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на оснащение муниципальных образовательных учреждений специальным оборудованием, ремонт помещений (установка пандусов)</a:t>
            </a:r>
            <a:endParaRPr lang="ru-RU" sz="16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699185"/>
              </p:ext>
            </p:extLst>
          </p:nvPr>
        </p:nvGraphicFramePr>
        <p:xfrm>
          <a:off x="5693277" y="3424334"/>
          <a:ext cx="5920424" cy="2956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</a:tblPr>
              <a:tblGrid>
                <a:gridCol w="4231307"/>
                <a:gridCol w="1689117"/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значение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Доля общеобразовательных учреждений, в которых создана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безбарьерная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среда для инклюзивного образования  детей- инвалидов в общем кол-ве учреждений образования (в%)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Доля лиц с ограниченными возможностями здоровья и инвалидов, систематически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занимающихся физической культурой и спортом, в общей численности этой категории населения в городе Сочи (в %)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891448" y="2661455"/>
            <a:ext cx="5833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eduportal44.ru/Manturovo/mant_CDT/SiteAssets/SitePages/%D0%94%D0%BE%D1%81%D1%82%D1%83%D0%BF%D0%BD%D0%B0%D1%8F%20%D1%81%D1%80%D0%B5%D0%B4%D0%B0%20%D0%B2%20%D1%86%D0%B4%D1%82/%D0%94%D0%BE%D1%81%D1%82%D1%83%D0%BF%D0%BD%D0%B0%D1%8F%20%D1%81%D1%80%D0%B5%D0%B4%D0%B0%20%20%20.pd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5" y="120636"/>
            <a:ext cx="1749397" cy="1623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58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1693" y="253379"/>
            <a:ext cx="795282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50" normalizeH="0" baseline="0" noProof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Муниципальная программа города Сочи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50" normalizeH="0" baseline="0" noProof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2400" b="1" i="0" u="none" strike="noStrike" kern="0" cap="none" spc="50" normalizeH="0" baseline="0" noProof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Социальная поддержка граждан»</a:t>
            </a:r>
            <a:endParaRPr kumimoji="0" lang="ru-RU" sz="2400" b="1" i="0" u="none" strike="noStrike" kern="0" cap="none" spc="50" normalizeH="0" baseline="0" noProof="0" dirty="0" smtClean="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694" y="1977608"/>
            <a:ext cx="4129321" cy="107721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</a:rPr>
              <a:t>     </a:t>
            </a:r>
            <a:r>
              <a:rPr lang="ru-RU" sz="1600" u="sng" dirty="0" smtClean="0">
                <a:latin typeface="Times New Roman" panose="02020603050405020304" pitchFamily="18" charset="0"/>
              </a:rPr>
              <a:t>Цель программы</a:t>
            </a:r>
            <a:r>
              <a:rPr lang="ru-RU" sz="1600" dirty="0" smtClean="0">
                <a:latin typeface="Times New Roman" panose="02020603050405020304" pitchFamily="18" charset="0"/>
              </a:rPr>
              <a:t>: Создание </a:t>
            </a:r>
            <a:r>
              <a:rPr lang="ru-RU" sz="1600" dirty="0">
                <a:latin typeface="Times New Roman" panose="02020603050405020304" pitchFamily="18" charset="0"/>
              </a:rPr>
              <a:t>условий для роста благосостояния отдельных категорий граждан, проживающих на территории города </a:t>
            </a:r>
            <a:r>
              <a:rPr lang="ru-RU" sz="1600" dirty="0" smtClean="0">
                <a:latin typeface="Times New Roman" panose="02020603050405020304" pitchFamily="18" charset="0"/>
              </a:rPr>
              <a:t>Сочи.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165" y="3375166"/>
            <a:ext cx="3979055" cy="4462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3EACF">
                    <a:lumMod val="10000"/>
                  </a:srgb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42258632"/>
              </p:ext>
            </p:extLst>
          </p:nvPr>
        </p:nvGraphicFramePr>
        <p:xfrm>
          <a:off x="208228" y="3948059"/>
          <a:ext cx="4402255" cy="262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11394"/>
              </p:ext>
            </p:extLst>
          </p:nvPr>
        </p:nvGraphicFramePr>
        <p:xfrm>
          <a:off x="4995472" y="1759929"/>
          <a:ext cx="6846905" cy="4846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</a:tblPr>
              <a:tblGrid>
                <a:gridCol w="4587575"/>
                <a:gridCol w="1221071"/>
                <a:gridCol w="1038259"/>
              </a:tblGrid>
              <a:tr h="5250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значение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71538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   Охват населения города Сочи в процессе реализации мероприятий муниципальной программы в общем числе населения города Сочи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</a:t>
                      </a:r>
                      <a:endParaRPr lang="ru-RU" sz="16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11971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   Доля населения города Сочи, принимающего участие в процессе реализации социально ориентированными некоммерческими организациями общественно полезных программ, от общего числа населения города Сочи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1269229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   Численность населения города Сочи, охваченного общественно полезными программами, реализуемыми социально ориентированными некоммерческими организациями на средства субсидий города Сочи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536002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 Доля отдельных категорий граждан, получающих меры социальной поддержки, от общего числа граждан, обратившихся за их получением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132097" y="1316045"/>
            <a:ext cx="6573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на 2018 год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gd22.ru/uploads/Event/1207/logo_big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" r="48463" b="2149"/>
          <a:stretch/>
        </p:blipFill>
        <p:spPr bwMode="auto">
          <a:xfrm>
            <a:off x="0" y="18577"/>
            <a:ext cx="2174488" cy="1962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2207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897" y="87069"/>
            <a:ext cx="1146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 программы на 2018 год:</a:t>
            </a:r>
            <a:endParaRPr lang="ru-RU" sz="28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692841"/>
              </p:ext>
            </p:extLst>
          </p:nvPr>
        </p:nvGraphicFramePr>
        <p:xfrm>
          <a:off x="525897" y="845679"/>
          <a:ext cx="11227488" cy="5569925"/>
        </p:xfrm>
        <a:graphic>
          <a:graphicData uri="http://schemas.openxmlformats.org/drawingml/2006/table">
            <a:tbl>
              <a:tblPr firstRow="1" bandRow="1"/>
              <a:tblGrid>
                <a:gridCol w="9655166"/>
                <a:gridCol w="1572322"/>
              </a:tblGrid>
              <a:tr h="6268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</a:t>
                      </a:r>
                      <a:r>
                        <a:rPr lang="ru-RU" sz="18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млн.рублей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03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Поддержка социально-ориентированных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некоммерческих организаций, зарегистрированных на  территории города Сочи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97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Дополнительная социальная поддержка 13 176 человек, относящихся к отдельным категориям граждан, проживающих на территории города Сочи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06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Предоставление ежемесячной денежной выплаты  260 гражданам, награжденными знаками отличия «За вклад в развитие города Сочи» и «За безупречную службу городу Сочи»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2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Материальное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лиц, замещавших муниципальные должности и должности муниципальной службы – 275 человек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Предоставление ежемесячной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денежной выплаты 15-ти лицам, которым присвоено звание «Почетный гражданин города Сочи»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980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Социальные выплаты 28-ми семьям для оплаты первоначального взноса или части %-ой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ставки по кредитам на ремонт (реконструкцию) фасадов , кровли и строений, расположенных в зоне особого международного гостеприимства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14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Выплаты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ежемесячного вознаграждения приемным родителям за оказание услуг по воспитанию приемных детей 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31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Ежемесячные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денежные выплаты на содержание детей-сирот и детей, оставшихся без попечения родителей, находящихся под опекой или переданных на воспитание в приемную семью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47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Выплаты ежемесячного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вознаграждения патронатным воспитателям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Организация и осуществление деятельности по опеке и попечительству в отношении несовершеннолетних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Организация оздоровления и отдыха детей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6" y="-41561"/>
            <a:ext cx="1739303" cy="1601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8909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230" y="106440"/>
            <a:ext cx="1179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 города Сочи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«Развитие санаторно-курортного и туристского комплекса в муниципальном образовании город-курорт Сочи»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963" y="804526"/>
            <a:ext cx="10649197" cy="584775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</a:rPr>
              <a:t>     </a:t>
            </a:r>
            <a:r>
              <a:rPr lang="ru-RU" sz="1600" u="sng" dirty="0" smtClean="0">
                <a:latin typeface="Times New Roman" panose="02020603050405020304" pitchFamily="18" charset="0"/>
              </a:rPr>
              <a:t>Цель программы</a:t>
            </a:r>
            <a:r>
              <a:rPr lang="ru-RU" sz="1600" dirty="0" smtClean="0">
                <a:latin typeface="Times New Roman" panose="02020603050405020304" pitchFamily="18" charset="0"/>
              </a:rPr>
              <a:t>: Повышение </a:t>
            </a:r>
            <a:r>
              <a:rPr lang="ru-RU" sz="1600" dirty="0">
                <a:latin typeface="Times New Roman" panose="02020603050405020304" pitchFamily="18" charset="0"/>
              </a:rPr>
              <a:t>конкурентоспособности санаторно-курортного и туристского комплекса города Сочи, удовлетворяющего потребности российских и иностранных граждан в качественных туристских услугах	</a:t>
            </a:r>
            <a:r>
              <a:rPr lang="ru-RU" sz="1600" dirty="0" smtClean="0">
                <a:latin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96582127"/>
              </p:ext>
            </p:extLst>
          </p:nvPr>
        </p:nvGraphicFramePr>
        <p:xfrm>
          <a:off x="208230" y="2231741"/>
          <a:ext cx="4402255" cy="262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08230" y="1711142"/>
            <a:ext cx="4859453" cy="4462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3EACF">
                    <a:lumMod val="10000"/>
                  </a:srgb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7439" y="4857441"/>
            <a:ext cx="46810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Продвижение курортного потенциала города Сочи как лечебно-оздоровительной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местности – 7 730,0 тыс. рублей;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деятельности муниципальных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учреждений – 27 727,9 тыс. рублей.</a:t>
            </a:r>
            <a:endParaRPr lang="ru-RU" sz="16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331858"/>
              </p:ext>
            </p:extLst>
          </p:nvPr>
        </p:nvGraphicFramePr>
        <p:xfrm>
          <a:off x="5151865" y="2245274"/>
          <a:ext cx="6690513" cy="43297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</a:tblPr>
              <a:tblGrid>
                <a:gridCol w="4326672"/>
                <a:gridCol w="1182663"/>
                <a:gridCol w="1181178"/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значение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Количество жителей города Сочи, занятых в сфере туризма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тыс. чел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3673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Число туристов, посетивших город Сочи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млн. чел.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570260"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Количество классифицированных объектов размещения (организаций) в комплексе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536002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услуг (доходов) санаторно-курортного и туристского комплекса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млрд. руб.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52425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от деятельности санаторно-курортного и туристского комплекса города Сочи в консолидированный бюджет Краснодарского края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млрд. руб.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3,48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  <a:tr h="26212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числа посетителей туристского портала www.sochiru.ru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045" y="1547134"/>
            <a:ext cx="5834378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74126" y="96640"/>
            <a:ext cx="9857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 города Сочи </a:t>
            </a:r>
            <a:r>
              <a:rPr lang="ru-RU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доступным жильем жителей муниципального образования город-курорт Сочи»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07939" y="1021874"/>
            <a:ext cx="9590049" cy="83099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</a:rPr>
              <a:t>     </a:t>
            </a:r>
            <a:r>
              <a:rPr lang="ru-RU" sz="1600" u="sng" dirty="0" smtClean="0">
                <a:latin typeface="Times New Roman" panose="02020603050405020304" pitchFamily="18" charset="0"/>
              </a:rPr>
              <a:t>Цель программы</a:t>
            </a:r>
            <a:r>
              <a:rPr lang="ru-RU" sz="1600" dirty="0" smtClean="0">
                <a:latin typeface="Times New Roman" panose="02020603050405020304" pitchFamily="18" charset="0"/>
              </a:rPr>
              <a:t>: Повышение </a:t>
            </a:r>
            <a:r>
              <a:rPr lang="ru-RU" sz="1600" dirty="0">
                <a:latin typeface="Times New Roman" panose="02020603050405020304" pitchFamily="18" charset="0"/>
              </a:rPr>
              <a:t>уровня доступности жилья за счет использования финансово-кредитных механизмов, а также решение жилищной проблемы населения путем пополнения муниципального жилищного фонда и создания условий безопасного и комфортного проживания в </a:t>
            </a:r>
            <a:r>
              <a:rPr lang="ru-RU" sz="1600" dirty="0" smtClean="0">
                <a:latin typeface="Times New Roman" panose="02020603050405020304" pitchFamily="18" charset="0"/>
              </a:rPr>
              <a:t>нем.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59693" y="2982405"/>
            <a:ext cx="4467637" cy="410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3EACF">
                    <a:lumMod val="10000"/>
                  </a:srgb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894685512"/>
              </p:ext>
            </p:extLst>
          </p:nvPr>
        </p:nvGraphicFramePr>
        <p:xfrm>
          <a:off x="-39032" y="3601793"/>
          <a:ext cx="4493941" cy="299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http://gov.cap.ru/UserFiles/news/201703/31/Original/dostupnoe_zhile_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4"/>
          <a:stretch/>
        </p:blipFill>
        <p:spPr bwMode="auto">
          <a:xfrm>
            <a:off x="0" y="-85895"/>
            <a:ext cx="2376368" cy="203540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307944" y="2077207"/>
            <a:ext cx="76980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социальная поддержка многодетных семей в виде субсидирования части процентной ставки при получении ипотечного кредита на приобретение жилья, расположенного на территории города Сочи – 300,0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молодым семьям социальных выплат на строительство или приобретение жилья путем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средств бюджета города Сочи, бюджета Краснодарского края и федерального бюджета в рамках реализации федеральной целевой программы "Жилище" в части подпрограммы "Обеспечение жильем молодых семей"– 8 240,3 тыс. рублей;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отдельных государственных полномочий по обеспечению жилыми помещениями детей-сирот, оставшихся без попечения родителей, и лиц из их числа за счет субвенции из краевого бюджета – 22 614,0тыс. рублей; 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инженерной инфраструктурой земельных участков для подключения жилых домов, строительство которых осуществлялось с привлечением денежных средств граждан, обязательства перед которыми не исполнены застройщиками – 3 000,0 тыс. рублей;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деятельности муниципального казенного учреждения города Сочи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Квартирно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правовая служба» - 23 107,4 тыс. 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24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rgbClr val="A1D566"/>
            </a:gs>
            <a:gs pos="8636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  <a:gs pos="45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688910"/>
              </p:ext>
            </p:extLst>
          </p:nvPr>
        </p:nvGraphicFramePr>
        <p:xfrm>
          <a:off x="334535" y="851372"/>
          <a:ext cx="11351942" cy="56454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  <a:alpha val="0"/>
                    </a:schemeClr>
                  </a:outerShdw>
                </a:effectLst>
              </a:tblPr>
              <a:tblGrid>
                <a:gridCol w="8296509"/>
                <a:gridCol w="1839951"/>
                <a:gridCol w="1215482"/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значение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   Доля обеспеченности жилыми помещениями детей-сирот и детей, оставшихся без попечения родителей, и лиц из их числа в общем количестве детей соответствующей категории, нуждающихся в получении жилого помещения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3673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   Количество семей, решивших жилищную проблему при помощи социальных выплат на приобретение (строительство) жилья, из них: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 </a:t>
                      </a:r>
                      <a:endParaRPr lang="ru-RU" sz="16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341932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 - молодые семьи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 </a:t>
                      </a:r>
                      <a:endParaRPr lang="ru-RU" sz="16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301083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 - семьи, имеющие трех и более детей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 </a:t>
                      </a:r>
                      <a:endParaRPr lang="ru-RU" sz="16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524256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   Уровень достижения плановых назначений по объему выдачи кредитов кредитными организациями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   Ввод жилья на территории города Сочи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м кв.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402,2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   Ввод жилья на душу населения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   Обеспеченность населения жильем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   Уровень строительной готовности объектов социальной инфраструктуры, строительство которых осуществляется с целью увеличения объемов жилищного строительства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</a:rPr>
                        <a:t>   Объем выполняемой работы по оказанию содействия администрации города Сочи в жилищной сфере путем предоставления консультационной помощи физическим и юридическим лицам в сфере жилищных отношений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4828" y="163582"/>
            <a:ext cx="113519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на 2018 год</a:t>
            </a:r>
            <a:endParaRPr lang="ru-RU" sz="2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ua.m2bomber.com/obj/257704597/normal-images/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4558" r="22823"/>
          <a:stretch/>
        </p:blipFill>
        <p:spPr bwMode="auto">
          <a:xfrm>
            <a:off x="234175" y="0"/>
            <a:ext cx="1895708" cy="1520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72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eave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385" y="0"/>
            <a:ext cx="11396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 города Сочи 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Поддержка и развитие объектов жилищно-коммунального хозяйства и благоустройства муниципального образования город-курорт Сочи» 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619" y="773289"/>
            <a:ext cx="9378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</a:rPr>
              <a:t>     </a:t>
            </a:r>
            <a:r>
              <a:rPr lang="ru-RU" sz="1600" u="sng" dirty="0" smtClean="0">
                <a:latin typeface="Times New Roman" panose="02020603050405020304" pitchFamily="18" charset="0"/>
              </a:rPr>
              <a:t>Цель программы</a:t>
            </a:r>
            <a:r>
              <a:rPr lang="ru-RU" sz="1600" dirty="0">
                <a:latin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</a:rPr>
              <a:t>Создание </a:t>
            </a:r>
            <a:r>
              <a:rPr lang="ru-RU" sz="1600" dirty="0">
                <a:latin typeface="Times New Roman" panose="02020603050405020304" pitchFamily="18" charset="0"/>
              </a:rPr>
              <a:t>безопасных и благоприятных условий проживания населения, повышение </a:t>
            </a:r>
            <a:r>
              <a:rPr lang="ru-RU" sz="1600" dirty="0" smtClean="0">
                <a:latin typeface="Times New Roman" panose="02020603050405020304" pitchFamily="18" charset="0"/>
              </a:rPr>
              <a:t> качества </a:t>
            </a:r>
            <a:r>
              <a:rPr lang="ru-RU" sz="1600" dirty="0">
                <a:latin typeface="Times New Roman" panose="02020603050405020304" pitchFamily="18" charset="0"/>
              </a:rPr>
              <a:t>жилищно-коммунальных </a:t>
            </a:r>
            <a:r>
              <a:rPr lang="ru-RU" sz="1600" dirty="0" smtClean="0">
                <a:latin typeface="Times New Roman" panose="02020603050405020304" pitchFamily="18" charset="0"/>
              </a:rPr>
              <a:t>услуг.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744309018"/>
              </p:ext>
            </p:extLst>
          </p:nvPr>
        </p:nvGraphicFramePr>
        <p:xfrm>
          <a:off x="412171" y="1878446"/>
          <a:ext cx="4899803" cy="261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56476" y="1604286"/>
            <a:ext cx="5211195" cy="410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3EACF">
                    <a:lumMod val="10000"/>
                  </a:srgb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44622" y="1761391"/>
            <a:ext cx="54863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муниципального жилищного фонда – 25 824,7 тыс. рублей;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взносы на проведение капитального ремонта многоквартирных домов –36 058,5 тыс. рублей;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мероприятия в области коммунального хозяйства – 9 428,3 тыс. рублей;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-мероприятия в области благоустройства – 9 670,0 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деятельности муниципального казенного учреждения города Сочи «Управление капитального ремонта» -12 238,1 тыс. рублей;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деятельности департамента городского хозяйства администрации города Сочи –28 130,1 тыс. рублей;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отдельных государственных полномочий по ведению учета граждан отдельных категорий в качестве нуждающихся в жилых помещениях - 5 296,5 тыс. рублей;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прочие обязательства - 1 034,6 тыс. рублей.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3" r="18629"/>
          <a:stretch/>
        </p:blipFill>
        <p:spPr>
          <a:xfrm>
            <a:off x="10013795" y="280036"/>
            <a:ext cx="2105874" cy="1679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35517"/>
              </p:ext>
            </p:extLst>
          </p:nvPr>
        </p:nvGraphicFramePr>
        <p:xfrm>
          <a:off x="256476" y="4833812"/>
          <a:ext cx="5688830" cy="1728893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tblPr>
              <a:tblGrid>
                <a:gridCol w="5185316"/>
                <a:gridCol w="503514"/>
              </a:tblGrid>
              <a:tr h="345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55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Уровень финансирования сферы жилищно-коммунального хозяйства города Сочи к отчетному году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</a:p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аварийного жилищного фонда, для расселения которого приобретены жилые помещения и (или) предоставлено возмещение в связи с изъятием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34665" y="4356994"/>
            <a:ext cx="59324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на 2018 год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5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216845"/>
              </p:ext>
            </p:extLst>
          </p:nvPr>
        </p:nvGraphicFramePr>
        <p:xfrm>
          <a:off x="356841" y="936702"/>
          <a:ext cx="11307335" cy="55609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842865"/>
                <a:gridCol w="1218467"/>
                <a:gridCol w="1218467"/>
                <a:gridCol w="1218467"/>
                <a:gridCol w="1236379"/>
                <a:gridCol w="1197641"/>
                <a:gridCol w="1375049"/>
              </a:tblGrid>
              <a:tr h="516927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endParaRPr lang="ru-RU" sz="16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791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9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розничной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торговли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168 224,5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174 653,5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184 177,9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195 582,9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210 525,5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195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В % к прошлому году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101,</a:t>
                      </a: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102,</a:t>
                      </a:r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4138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услуг транспорта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12 675,0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12 476,3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13 113,2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13 859,7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14 537,8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304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В % к прошлому году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116,0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5410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Оборот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общественного питания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18 127,1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18 601,4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19 664,3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801,1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433,5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В % к прошлому году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4690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Доходы предприятий курортно-туристического комплекса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51 641,5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57 679,4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 310,4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69 419,7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75 787,7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В % к прошлому году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128,7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102,9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860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предприятий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32 386,4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23 035,4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24 317,5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26 045,6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27 766,7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00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В % к прошлому году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217,5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71,1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105,6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107,1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106,6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46758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заработная плата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31 170,5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32 603,0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34 033,4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35 468,6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36 924,3</a:t>
                      </a:r>
                      <a:endParaRPr lang="ru-RU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  <a:tr h="3568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В % к прошлому году</a:t>
                      </a:r>
                    </a:p>
                  </a:txBody>
                  <a:tcPr>
                    <a:lnL w="9525" cap="flat" cmpd="sng" algn="ctr">
                      <a:solidFill>
                        <a:srgbClr val="F79646"/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107,4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104,1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F79646"/>
                      </a:solidFill>
                      <a:prstDash val="solid"/>
                    </a:lnR>
                    <a:lnT w="9525" cap="flat" cmpd="sng" algn="ctr">
                      <a:solidFill>
                        <a:srgbClr val="F79646"/>
                      </a:solidFill>
                      <a:prstDash val="solid"/>
                    </a:lnT>
                    <a:lnB w="9525" cap="flat" cmpd="sng" algn="ctr">
                      <a:solidFill>
                        <a:srgbClr val="F79646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2" y="189571"/>
            <a:ext cx="1199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 города Сочи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195" y="160865"/>
            <a:ext cx="2047875" cy="20478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759252" y="23585"/>
            <a:ext cx="1091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«Дорожная деятельность на территории муниципального образования город-курорт Сочи»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5385" y="748072"/>
            <a:ext cx="936781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</a:rPr>
              <a:t>     </a:t>
            </a:r>
            <a:r>
              <a:rPr lang="ru-RU" sz="1400" u="sng" dirty="0" smtClean="0">
                <a:latin typeface="Times New Roman" panose="02020603050405020304" pitchFamily="18" charset="0"/>
              </a:rPr>
              <a:t>Цель программы</a:t>
            </a:r>
            <a:r>
              <a:rPr lang="ru-RU" sz="1400" dirty="0">
                <a:latin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</a:rPr>
              <a:t>Повышение </a:t>
            </a:r>
            <a:r>
              <a:rPr lang="ru-RU" sz="1400" dirty="0">
                <a:latin typeface="Times New Roman" panose="02020603050405020304" pitchFamily="18" charset="0"/>
              </a:rPr>
              <a:t>уровня безопасности дорожного движения на автомобильных дорогах общего пользования местного значения и создание условий для комфортного проживания граждан в границах муниципального образования город-курорт </a:t>
            </a:r>
            <a:r>
              <a:rPr lang="ru-RU" sz="1400" dirty="0" smtClean="0">
                <a:latin typeface="Times New Roman" panose="02020603050405020304" pitchFamily="18" charset="0"/>
              </a:rPr>
              <a:t>Сочи.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814" y="1798685"/>
            <a:ext cx="5220870" cy="410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3EACF">
                    <a:lumMod val="10000"/>
                  </a:srgb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23589264"/>
              </p:ext>
            </p:extLst>
          </p:nvPr>
        </p:nvGraphicFramePr>
        <p:xfrm>
          <a:off x="555385" y="2208740"/>
          <a:ext cx="4270255" cy="242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43395"/>
              </p:ext>
            </p:extLst>
          </p:nvPr>
        </p:nvGraphicFramePr>
        <p:xfrm>
          <a:off x="482813" y="4703539"/>
          <a:ext cx="5220871" cy="1494536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tblPr>
              <a:tblGrid>
                <a:gridCol w="4758776"/>
                <a:gridCol w="462095"/>
              </a:tblGrid>
              <a:tr h="3457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 показатель на 2018 год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55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Доля площади автомобильных дорог общего пользования местного значения, приведенных к требованиям технических регламентов, в общей площади автомобильных дорог общего пользования местного значения, не отвечающих нормативным требованиям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</a:p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216776" y="1912260"/>
            <a:ext cx="55521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капитальный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ремонт автомобильных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 в сумме 29 453,0тыс. рублей;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Краснодарского края «Развитие сети автомобильных дорог Краснодарского края» по капитальному ремонту и ремонту автомобильных дорог общего пользования местного значения -13 325,2 тыс. рублей;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ремонт автомобильных дорог общего пользования местного значения –232 780,8 тыс. рублей;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приобретение, изготовление, установка, ремонт и содержание элементов обустройства автомобильных дорог общего пользования местного значения - 23 100,0 тыс. рублей;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содержание и ремонт светофорных объектов в границах муниципального образования город-курорт Сочи –12 600,0 тыс. рублей;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деятельности муниципального казенного учреждения города Сочи «Управление автомобильных дорог» - 56 559,0 тыс.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569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131" y="117302"/>
            <a:ext cx="11006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u="sng" dirty="0">
                <a:effectLst>
                  <a:outerShdw dist="50800" sx="1000" sy="1000" algn="ctr" rotWithShape="0">
                    <a:srgbClr val="000000"/>
                  </a:outerShdw>
                  <a:reflection stA="45000" endPos="48000" dist="508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 города Сочи </a:t>
            </a:r>
            <a:endParaRPr lang="ru-RU" sz="2000" b="1" dirty="0">
              <a:effectLst>
                <a:outerShdw dist="50800" sx="1000" sy="1000" algn="ctr" rotWithShape="0">
                  <a:srgbClr val="000000"/>
                </a:outerShdw>
                <a:reflection stA="45000" endPos="48000" dist="50800" dir="5400000" sy="-10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u="sng" dirty="0">
                <a:effectLst>
                  <a:outerShdw dist="50800" sx="1000" sy="1000" algn="ctr" rotWithShape="0">
                    <a:srgbClr val="000000"/>
                  </a:outerShdw>
                  <a:reflection stA="45000" endPos="48000" dist="50800" dir="5400000" sy="-10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безопасности на территории муниципального образования город-курорт Сочи»</a:t>
            </a:r>
            <a:endParaRPr lang="ru-RU" sz="2000" b="1" dirty="0">
              <a:effectLst>
                <a:outerShdw dist="50800" sx="1000" sy="1000" algn="ctr" rotWithShape="0">
                  <a:srgbClr val="000000"/>
                </a:outerShdw>
                <a:reflection stA="45000" endPos="48000" dist="50800" dir="5400000" sy="-10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8001" y="1062244"/>
            <a:ext cx="6096000" cy="73866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</a:rPr>
              <a:t>     </a:t>
            </a:r>
            <a:r>
              <a:rPr lang="ru-RU" sz="1400" u="sng" dirty="0" smtClean="0">
                <a:latin typeface="Times New Roman" panose="02020603050405020304" pitchFamily="18" charset="0"/>
              </a:rPr>
              <a:t>Цель программы</a:t>
            </a:r>
            <a:r>
              <a:rPr lang="ru-RU" sz="1400" dirty="0">
                <a:latin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</a:rPr>
              <a:t>Создание </a:t>
            </a:r>
            <a:r>
              <a:rPr lang="ru-RU" sz="1400" dirty="0">
                <a:latin typeface="Times New Roman" panose="02020603050405020304" pitchFamily="18" charset="0"/>
              </a:rPr>
              <a:t>условий для обеспечения безопасности населения и объектов инфраструктуры на территории муниципального образования город-курорт </a:t>
            </a:r>
            <a:r>
              <a:rPr lang="ru-RU" sz="1400" dirty="0" smtClean="0">
                <a:latin typeface="Times New Roman" panose="02020603050405020304" pitchFamily="18" charset="0"/>
              </a:rPr>
              <a:t>Сочи.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822" y="981980"/>
            <a:ext cx="5220870" cy="410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3EACF">
                    <a:lumMod val="10000"/>
                  </a:srgb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74723872"/>
              </p:ext>
            </p:extLst>
          </p:nvPr>
        </p:nvGraphicFramePr>
        <p:xfrm>
          <a:off x="747130" y="1153846"/>
          <a:ext cx="4270255" cy="242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71783"/>
              </p:ext>
            </p:extLst>
          </p:nvPr>
        </p:nvGraphicFramePr>
        <p:xfrm>
          <a:off x="271822" y="3438269"/>
          <a:ext cx="5537963" cy="3265422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tblPr>
              <a:tblGrid>
                <a:gridCol w="5112877"/>
                <a:gridCol w="425086"/>
              </a:tblGrid>
              <a:tr h="499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 показатель на 2018 год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Уровень материального обеспечения средствами пожаротушения администраций внутригородских районов города Сочи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Доля созданного резерва материальных ресурсов для нужд гражданской обороны от установленных объемов и номенклатуры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Уровень обеспеченности социально значимых объектов города агитационными и методическими материалами по вопросам профилактических мер антитеррористической направленности, а также по действиям при возникновении чрезвычайных ситуаций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Доля оснащения объектов здравоохранения техническими средствами антитеррористической защиты в общем количестве объектов здравоохранения в базовом периоде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7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Одновременное функционирование аппаратно-программных комплексов обзорного видеонаблюдения на территории города Сочи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  <a:p>
                      <a:pPr algn="ctr" fontAlgn="ctr"/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968001" y="1912420"/>
            <a:ext cx="6096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реализации в муниципальных медицинских учреждениях, мероприятий по профилактике терроризма – 1 000,0 тыс. рублей;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размещение граждан города Сочи, жилые помещения которых признаны в установленном действующим законодательством порядке непригодными для проживания в результате стихийных бедствий и других чрезвычайных ситуаций, в местах временного проживания –7 252,5 тыс. рублей;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резерва материальных ресурсов для нужд гражданской обороны – 2 565,0 тыс. рублей;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-организационные мероприятия и материально-техническое обеспечение первичных мер пожарной безопасности– 1 260,0 тыс. рублей;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функционирования системы видеонаблюдения в целях обеспечения общественной безопасности - 100 000,0 тыс. рублей;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материальное оснащение добровольных народных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дружин -790,0 тыс.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профилактика правонарушений на территории города- 6 266,0 тыс. рублей;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деятельности муниципального казенного учреждения «Служба спасения города Сочи» - 55 394,1 тыс. рублей;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деятельности муниципального казенного учреждения «Единая дежурно-диспетчерская служба города Сочи» – 89 716,4 тыс. рублей;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74723872"/>
              </p:ext>
            </p:extLst>
          </p:nvPr>
        </p:nvGraphicFramePr>
        <p:xfrm>
          <a:off x="747131" y="1153846"/>
          <a:ext cx="4270255" cy="242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13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phere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244" y="661241"/>
            <a:ext cx="3687292" cy="211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46408" y="5023"/>
            <a:ext cx="11162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 города Сочи 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«Поддержка районных социально ориентированных казачьих обществ Черноморского окружного казачьего общества Кубанского войскового казачьего общества города Сочи»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008" y="1216351"/>
            <a:ext cx="6096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</a:rPr>
              <a:t>     </a:t>
            </a:r>
            <a:r>
              <a:rPr lang="ru-RU" sz="1400" u="sng" dirty="0" smtClean="0">
                <a:latin typeface="Times New Roman" panose="02020603050405020304" pitchFamily="18" charset="0"/>
              </a:rPr>
              <a:t>Цель программы</a:t>
            </a:r>
            <a:r>
              <a:rPr lang="ru-RU" sz="1400" dirty="0">
                <a:latin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</a:rPr>
              <a:t>Реализация </a:t>
            </a:r>
            <a:r>
              <a:rPr lang="ru-RU" sz="1400" dirty="0">
                <a:latin typeface="Times New Roman" panose="02020603050405020304" pitchFamily="18" charset="0"/>
              </a:rPr>
              <a:t>государственной политики в отношении кубанского казачества на территории города </a:t>
            </a:r>
            <a:r>
              <a:rPr lang="ru-RU" sz="1400" dirty="0" smtClean="0">
                <a:latin typeface="Times New Roman" panose="02020603050405020304" pitchFamily="18" charset="0"/>
              </a:rPr>
              <a:t>Сочи.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62694875"/>
              </p:ext>
            </p:extLst>
          </p:nvPr>
        </p:nvGraphicFramePr>
        <p:xfrm>
          <a:off x="6929763" y="3227973"/>
          <a:ext cx="4270255" cy="242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54455" y="2810120"/>
            <a:ext cx="5220870" cy="410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3EACF">
                    <a:lumMod val="10000"/>
                  </a:srgb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008" y="5333399"/>
            <a:ext cx="1133917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сохранение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пропаганда и развитие историко-культурных традиций кубанского казачества –950,9 тыс.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патриотическое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молодежи в казачьих обществах –800,0 тыс. рублей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поддержка социально-ориентированных казачьих обществ Кубанского войскового казачьего общества, осуществляющих деятельность по охране общественного порядка – 36 610,6 тыс. рублей, в том числе на организацию деятельности муниципальной казачьей дружины численностью 50 человек – 23 723,4 тыс. рублей.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596115"/>
              </p:ext>
            </p:extLst>
          </p:nvPr>
        </p:nvGraphicFramePr>
        <p:xfrm>
          <a:off x="458009" y="2165273"/>
          <a:ext cx="5117601" cy="2742475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tblPr>
              <a:tblGrid>
                <a:gridCol w="4592057"/>
                <a:gridCol w="525544"/>
              </a:tblGrid>
              <a:tr h="499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Рост количества членов казачьих обществ, привлекаемых к проведению мероприятий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Рост количества членов казачьих обществ, привлеченных в состав казачьих дружин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Рост количества жителей, занимающихся в казачьих военно-патриотических клубах и секциях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EECE1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Рост количества учащихся образовательных учреждений, использующих традиции казачества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17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Рост количества участников казачьих самодеятельных коллективов</a:t>
                      </a: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115,4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57" marR="5757" marT="57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8008" y="1788108"/>
            <a:ext cx="51176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на 2018 год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0312" y="56409"/>
            <a:ext cx="2631688" cy="185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09"/>
            <a:ext cx="2787805" cy="185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93416" y="56409"/>
            <a:ext cx="93612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санаторно-курортного и туристического комплекса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город-курорт Сочи»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7805" y="1320815"/>
            <a:ext cx="6772507" cy="116955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</a:rPr>
              <a:t>     </a:t>
            </a:r>
            <a:r>
              <a:rPr lang="ru-RU" sz="1400" u="sng" dirty="0" smtClean="0">
                <a:latin typeface="Times New Roman" panose="02020603050405020304" pitchFamily="18" charset="0"/>
              </a:rPr>
              <a:t>Цель программы</a:t>
            </a:r>
            <a:r>
              <a:rPr lang="ru-RU" sz="1400" dirty="0">
                <a:latin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</a:rPr>
              <a:t>Создание </a:t>
            </a:r>
            <a:r>
              <a:rPr lang="ru-RU" sz="1400" dirty="0">
                <a:latin typeface="Times New Roman" panose="02020603050405020304" pitchFamily="18" charset="0"/>
              </a:rPr>
              <a:t>условий для сохранения, развития и круглогодичного функционирования Олимпийского парка в Имеретинской низменности города Сочи, обеспечение функционирования, развития и содержания объектов коммунальной инфраструктуры, построенных и реконструированных к зимним олимпийским играм 2014 года, развитие Имеретинской низменности города-курорта </a:t>
            </a:r>
            <a:r>
              <a:rPr lang="ru-RU" sz="1400" dirty="0" smtClean="0">
                <a:latin typeface="Times New Roman" panose="02020603050405020304" pitchFamily="18" charset="0"/>
              </a:rPr>
              <a:t>Сочи.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68" y="2897479"/>
            <a:ext cx="5220870" cy="410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3EACF">
                    <a:lumMod val="10000"/>
                  </a:srgb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54823808"/>
              </p:ext>
            </p:extLst>
          </p:nvPr>
        </p:nvGraphicFramePr>
        <p:xfrm>
          <a:off x="7063575" y="3714647"/>
          <a:ext cx="4270255" cy="242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138699" y="2810120"/>
            <a:ext cx="4690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 программы, </a:t>
            </a:r>
          </a:p>
          <a:p>
            <a:pPr algn="ctr"/>
            <a:r>
              <a:rPr lang="ru-RU" sz="1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чтенных в бюджете на 2018 год</a:t>
            </a:r>
            <a:endParaRPr lang="ru-RU" sz="1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45396"/>
              </p:ext>
            </p:extLst>
          </p:nvPr>
        </p:nvGraphicFramePr>
        <p:xfrm>
          <a:off x="512956" y="3552373"/>
          <a:ext cx="5941498" cy="2944207"/>
        </p:xfrm>
        <a:graphic>
          <a:graphicData uri="http://schemas.openxmlformats.org/drawingml/2006/table">
            <a:tbl>
              <a:tblPr firstRow="1" bandRow="1"/>
              <a:tblGrid>
                <a:gridCol w="4282068"/>
                <a:gridCol w="1659430"/>
              </a:tblGrid>
              <a:tr h="6021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5030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Создание условий для отдыха на территориях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границах Олимпийского парка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4203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Содержание сооружений инженерной защиты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5093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Содержание,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эксплуатация и капитальный ремонт нагорных каналов в Имеретинской низменности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8854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Содержание автомобильных дорог, составляющих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транспортную систему обслуживания олимпийских объектов постолимпийского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2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AE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85" y="126792"/>
            <a:ext cx="2982565" cy="1730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25575" y="184352"/>
            <a:ext cx="9144000" cy="96441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rgbClr val="4F81BD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rgbClr val="4F81BD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«Транспортное обслуживание населения </a:t>
            </a: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rgbClr val="56779A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r>
              <a:rPr kumimoji="0" lang="ru-RU" sz="2000" b="1" i="0" u="none" strike="noStrike" kern="0" cap="none" spc="50" normalizeH="0" baseline="0" noProof="0" dirty="0" smtClean="0">
                <a:ln w="0"/>
                <a:solidFill>
                  <a:srgbClr val="4F81BD">
                    <a:lumMod val="75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город-курорт Сочи»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225" y="1253821"/>
            <a:ext cx="833519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устойчивого и безопасного функционирования пассажирского транспорта, направленного на удовлетворение потребности всех слоев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транспортных услугах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587667"/>
              </p:ext>
            </p:extLst>
          </p:nvPr>
        </p:nvGraphicFramePr>
        <p:xfrm>
          <a:off x="7025268" y="2496560"/>
          <a:ext cx="4837282" cy="4114800"/>
        </p:xfrm>
        <a:graphic>
          <a:graphicData uri="http://schemas.openxmlformats.org/drawingml/2006/table">
            <a:tbl>
              <a:tblPr firstRow="1" bandRow="1"/>
              <a:tblGrid>
                <a:gridCol w="3718209"/>
                <a:gridCol w="1119073"/>
              </a:tblGrid>
              <a:tr h="5666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муниципальной программы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EAEFD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EAEFDB"/>
                    </a:solidFill>
                  </a:tcPr>
                </a:tc>
              </a:tr>
              <a:tr h="3783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Доля населения, проживающего в населенных пунктах,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имеющих регулярного автобусного сообщения с центром города, в общей численности населения города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EAEFD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EAEFDB"/>
                    </a:solidFill>
                  </a:tcPr>
                </a:tc>
              </a:tr>
              <a:tr h="4403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Доля населения города Сочи, регулярно пользующегося городским автобусным сообщением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EAEFD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EAEFDB"/>
                    </a:solidFill>
                  </a:tcPr>
                </a:tc>
              </a:tr>
              <a:tr h="4435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Доля автобусов, оборудованных системой ГЛОНАСС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EAEFD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EAEFDB"/>
                    </a:solidFill>
                  </a:tcPr>
                </a:tc>
              </a:tr>
              <a:tr h="4403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Доля водителей</a:t>
                      </a:r>
                      <a:r>
                        <a:rPr lang="ru-RU" sz="16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автотранспортных предприятий города, снабженных форменной одеждой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EAEFDB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rgbClr val="EAEFDB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25268" y="1946801"/>
            <a:ext cx="4842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solidFill>
                  <a:srgbClr val="E3EACF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муниципальной программы </a:t>
            </a:r>
            <a:endParaRPr lang="ru-RU" sz="1600" b="1" dirty="0" smtClean="0">
              <a:solidFill>
                <a:srgbClr val="E3EACF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srgbClr val="E3EACF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rgbClr val="E3EACF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b="1" dirty="0" smtClean="0">
                <a:solidFill>
                  <a:srgbClr val="E3EACF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%</a:t>
            </a:r>
            <a:endParaRPr lang="ru-RU" sz="1600" b="1" dirty="0">
              <a:solidFill>
                <a:srgbClr val="E3EACF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77810110"/>
              </p:ext>
            </p:extLst>
          </p:nvPr>
        </p:nvGraphicFramePr>
        <p:xfrm>
          <a:off x="1298640" y="2105762"/>
          <a:ext cx="4270255" cy="242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23333" y="1865808"/>
            <a:ext cx="5220870" cy="410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3EACF">
                    <a:lumMod val="10000"/>
                  </a:srgbClr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5225" y="4364591"/>
            <a:ext cx="61570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 </a:t>
            </a:r>
          </a:p>
          <a:p>
            <a:pPr indent="449580" algn="just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предоставление субсидии на возмещение недополученных доходов в связи с оказанием услуг по перевозке пассажиров на городских и пригородных маршрутах регулярного сообщения в городе Сочи по тарифам, установленным органами местного самоуправления города Сочи ниже себестоимости перевозки пассажиров – 99 252,5 тыс. рублей;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деятельности муниципального казенного учреждения города Сочи «Управление городского транспорта» -7 145,6 тыс. рублей;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деятельности департамента городского транспорта администрации города Сочи –19 635,8 тыс. рублей.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623"/>
            <a:ext cx="11831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endParaRPr lang="en-US" sz="24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инфраструктуры муниципального образования город-курорт Сочи»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35167833"/>
              </p:ext>
            </p:extLst>
          </p:nvPr>
        </p:nvGraphicFramePr>
        <p:xfrm>
          <a:off x="514456" y="4256909"/>
          <a:ext cx="4270255" cy="2428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4751" y="3846854"/>
            <a:ext cx="4769666" cy="410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Объем средств бюджета города, направляемых на реализацию программы (в млн. рублей)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8025" y="2706312"/>
            <a:ext cx="4603118" cy="95410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комплексного обеспечения муниципального образования город-курорт Сочи объектами социальной, инженерной и транспортной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21"/>
          <a:stretch/>
        </p:blipFill>
        <p:spPr>
          <a:xfrm>
            <a:off x="382648" y="1221072"/>
            <a:ext cx="2947398" cy="1068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8" r="51763"/>
          <a:stretch/>
        </p:blipFill>
        <p:spPr>
          <a:xfrm>
            <a:off x="3330046" y="1220107"/>
            <a:ext cx="1621096" cy="1069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284122" y="1015151"/>
            <a:ext cx="654732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 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завершение СМР на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объекте «Водовод от пансионата «Лучезарный» до водонапорной станции №16 в пос.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Дагомыс»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32 384,8 тыс.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продолжение СМР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объекте «Водоснабжение с.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Ахштырь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- 5 400,0 тыс.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продолжение ПИР на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объекте «Водоснабжение застройки района «Благодать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7 916,2 тыс. рублей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продолжение ПИР на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объекте «Водоснабжение и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канализование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жилого микрорайона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ул. Батумское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шоссе»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- 4 338,8 тыс. рублей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завершение СМР на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объекте «Газификация домов по ул. Шоссейная-1» - 4 556,0 тыс. рублей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продолжение СМР по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объекту «Газоснабжение п.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Волконка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- 2 051,6 тыс. рублей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продолжение СМР «Газоснабжение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п.Волковка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Альтмец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3-я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Рота»–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5 000,0 тыс. рублей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корректировка ПСД по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объекту «Газоснабжение пос.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Лоо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- 13 066,2 тыс. рублей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продолжение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ПИР на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объекте «Газификация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п.Аше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п.Шхафит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п.Мамедова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щель, ул. Новая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п.Лазаревское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- 18 950,0 тыс. рублей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завершение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СМР на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объекте «Газоснабжение села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Раздольное -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разводящие сети» - 1 592,4 тыс. рублей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продолжение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строительства дорог в Молодёжном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микрорайоне Лазаревского района,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выделенного под застройку для многодетных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семей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- 997,0 тыс. рублей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капитальный ремонт здания Сочинского городского архива – 400,0 тыс. рублей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капитальный ремонт несущей стены спортивной площадки по переулку Строительному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7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100,0 тыс. рублей.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7" y="208432"/>
            <a:ext cx="11247379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51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 города Сочи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участия города Сочи в подготовке и проведении Кубка конфедераций в 2017 году и чемпионата мира по футболу в 2018 году в Российской Федерации»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316" y="1331438"/>
            <a:ext cx="10827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проекте бюджета города Сочи на реализацию муниципальной программы предусмотрены бюджетные ассигнования на 2018 год в сумме 508 816,3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тыс.рублей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(средства краевого бюджета- 466 751,0 тыс. рублей).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ab1b15eec59b1833e31300cdc8fe8d97-l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r="12218"/>
          <a:stretch/>
        </p:blipFill>
        <p:spPr bwMode="auto">
          <a:xfrm>
            <a:off x="613316" y="2123750"/>
            <a:ext cx="3021495" cy="2214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09390" y="1855415"/>
            <a:ext cx="79513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направления: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обеспечения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мероприятий «100 дней до Чемпионата мира по футболу ФИФА 2018» и «50 дней до Чемпионата мира по футболу ФИФА 2018» на территории муниципального образования город-курорт Сочи – 2 368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,0 тыс.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рублей;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проведение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«Фестиваля болельщиков» -246 770,7 тыс.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рублей; -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организация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благоустройства территории города Сочи – 5 558,6 тыс.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организация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пресс-центра для неаккредитованных журналистов Чемпионата мира по футболу FIFA 2018 в г. Сочи – 564,3 тыс.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поставка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технического оборудования и программного обеспечения – 138,8 тыс.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аренда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нежилых помещений – 119,9 тыс. рублей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надлежащего санитарного состояния территории – 1 811,9 тыс. рублей;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3316" y="4545289"/>
            <a:ext cx="112473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80924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оказание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 по обеспечению реализации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мероприятийЧемпионата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мира по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футболу ФИФА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2018 посредством работы стенда для продвижения города Сочи – 6 200,0 тыс. рублей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  <a:tabLst>
                <a:tab pos="280924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транспортные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услуги населению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границах города Сочи на период проведения чемпионата– 211 976,3 тыс. рублей;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80924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компенсация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недополученных доходов перевозчиков, связанных с перевозкой по маршрутам спортивных соревнований автомобильным транспортом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городском и пригородном сообщении, обеспечивающих бесплатный проезд зрителей спортивных соревнований, волонтеров и лиц, включенных в списки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ФИФА – 4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969,1тыс.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рублей;</a:t>
            </a:r>
          </a:p>
          <a:p>
            <a:pPr algn="just">
              <a:spcAft>
                <a:spcPts val="0"/>
              </a:spcAft>
              <a:tabLst>
                <a:tab pos="280924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организация оказания медицинской помощи в экстренной и неотложной формах в муниципальных медицинских организациях здравоохранения лицам, не застрахованным в системе ОМС, в том числе иностранным гражданам и лицам без гражданства в 2018 году -26 222,0 тыс. рублей.</a:t>
            </a:r>
          </a:p>
          <a:p>
            <a:pPr algn="just">
              <a:spcAft>
                <a:spcPts val="0"/>
              </a:spcAft>
              <a:tabLst>
                <a:tab pos="2809240" algn="l"/>
              </a:tabLs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078540"/>
              </p:ext>
            </p:extLst>
          </p:nvPr>
        </p:nvGraphicFramePr>
        <p:xfrm>
          <a:off x="6240016" y="3890665"/>
          <a:ext cx="41764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b="1" cap="none" spc="5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625,0 млн. рублей</a:t>
                      </a:r>
                      <a:endParaRPr lang="ru-RU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707,2 млн. рублей</a:t>
                      </a:r>
                      <a:endParaRPr lang="ru-RU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tx1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770,0 млн. рублей</a:t>
                      </a:r>
                      <a:endParaRPr lang="ru-RU" b="1" cap="none" spc="50" dirty="0">
                        <a:ln w="0"/>
                        <a:solidFill>
                          <a:schemeClr val="tx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03512" y="1268760"/>
            <a:ext cx="4176464" cy="19944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муниципального долга и долговой нагрузки в проекте бюджета соответствуют требованиям бюджетного  законодательства – статьи 107 Бюджетного Кодекса РФ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25207" y="1268760"/>
            <a:ext cx="4176464" cy="206645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стратегия на 2018 год и плановый период 2019-2020 гг. предусматривает осуществление заимствований только в целях полного или частичного рефинансирования раннее возникших долговых обязательств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20216" y="200255"/>
            <a:ext cx="3151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prstClr val="white">
                    <a:lumMod val="95000"/>
                  </a:prst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Муниципальный долг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79576" y="3919960"/>
            <a:ext cx="3024336" cy="10539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объем привлечения заемных средств в проекте бюджета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519936" y="4149081"/>
            <a:ext cx="504056" cy="495867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trellis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053453"/>
              </p:ext>
            </p:extLst>
          </p:nvPr>
        </p:nvGraphicFramePr>
        <p:xfrm>
          <a:off x="1549668" y="1867299"/>
          <a:ext cx="9134373" cy="4138865"/>
        </p:xfrm>
        <a:graphic>
          <a:graphicData uri="http://schemas.openxmlformats.org/drawingml/2006/table">
            <a:tbl>
              <a:tblPr firstRow="1" bandRow="1"/>
              <a:tblGrid>
                <a:gridCol w="3016067"/>
                <a:gridCol w="6118306"/>
              </a:tblGrid>
              <a:tr h="547916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eorgia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Наши контакты: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27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354000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Сочи, ул. Советская, 26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5468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264-22-43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264-20-81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127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264-20-81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127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Е-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mail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kumimoji="0" lang="en-US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ufbk@sochiadm.ru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127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сайт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http://ufbk.sochiadm.ru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850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Понедельник-Четверг: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9-00 до 18-00</a:t>
                      </a:r>
                    </a:p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Пятница: с 9-00 до 17-00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49668" y="504096"/>
            <a:ext cx="9134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stA="45000" endPos="36000" dist="50800" dir="5400000" sy="-100000" algn="bl" rotWithShape="0"/>
                </a:effectLst>
                <a:latin typeface="Georgia"/>
              </a:rPr>
              <a:t>Департамент по финансам и бюджету администрации города Сочи</a:t>
            </a:r>
            <a:endParaRPr lang="ru-RU" sz="2800" b="1" spc="50" dirty="0">
              <a:ln w="0"/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  <a:reflection stA="45000" endPos="36000" dist="50800" dir="5400000" sy="-100000" algn="bl" rotWithShape="0"/>
              </a:effectLst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58114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chemeClr val="bg2">
                <a:tint val="90000"/>
                <a:satMod val="92000"/>
                <a:lumMod val="120000"/>
              </a:schemeClr>
            </a:gs>
            <a:gs pos="62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67699802"/>
              </p:ext>
            </p:extLst>
          </p:nvPr>
        </p:nvGraphicFramePr>
        <p:xfrm>
          <a:off x="540214" y="1596571"/>
          <a:ext cx="5626410" cy="462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54517650"/>
              </p:ext>
            </p:extLst>
          </p:nvPr>
        </p:nvGraphicFramePr>
        <p:xfrm>
          <a:off x="6574971" y="1596571"/>
          <a:ext cx="5617029" cy="4537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0228" y="1018572"/>
            <a:ext cx="10680220" cy="52791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indent="450215" algn="just">
              <a:lnSpc>
                <a:spcPct val="125000"/>
              </a:lnSpc>
              <a:spcAft>
                <a:spcPts val="0"/>
              </a:spcAft>
            </a:pPr>
            <a:r>
              <a:rPr lang="ru-RU" b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 передача доходов от поступлений налога, взимаемого в связи с применением упрощенной системы налогообложения, в бюджеты городских округов по нормативу 15,0 % (в 2017 году – 2,5%);</a:t>
            </a:r>
          </a:p>
          <a:p>
            <a:pPr indent="450215" algn="just">
              <a:lnSpc>
                <a:spcPct val="125000"/>
              </a:lnSpc>
              <a:spcAft>
                <a:spcPts val="0"/>
              </a:spcAft>
            </a:pPr>
            <a:r>
              <a:rPr lang="ru-RU" b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 отмена норматива отчислений в бюджеты городских округов от государственной пошлины за совершение федеральными органами исполнительной власти юридически значимых действий через многофункциональные центры (в 2017 году госпошлина зачислялась в размере – 100,0%); </a:t>
            </a:r>
          </a:p>
          <a:p>
            <a:pPr indent="540385" algn="just">
              <a:lnSpc>
                <a:spcPct val="125000"/>
              </a:lnSpc>
              <a:spcAft>
                <a:spcPts val="0"/>
              </a:spcAft>
            </a:pPr>
            <a:r>
              <a:rPr lang="ru-RU" b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 определение налоговой базы по налогу на имущество физических лиц исходя из кадастровой стоимости объектов налогообложения, в том числе введение переходного периода с применением понижающих </a:t>
            </a:r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коэффициентов;</a:t>
            </a:r>
            <a:r>
              <a:rPr lang="ru-RU" sz="1100" b="1" dirty="0">
                <a:ln/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1" dirty="0" smtClean="0">
              <a:ln/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25000"/>
              </a:lnSpc>
              <a:spcAft>
                <a:spcPts val="0"/>
              </a:spcAft>
            </a:pPr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b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переоценка кадастровой стоимости земель населенных </a:t>
            </a:r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пунктов. </a:t>
            </a:r>
            <a:r>
              <a:rPr lang="ru-RU" b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зависимости от категории земельных участков снижение кадастровой стоимости составило от 3,0 до 90,0 процентных пунктов. </a:t>
            </a:r>
            <a:endParaRPr lang="ru-RU" b="1" dirty="0" smtClean="0">
              <a:ln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25000"/>
              </a:lnSpc>
              <a:spcAft>
                <a:spcPts val="0"/>
              </a:spcAft>
            </a:pPr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5) установление </a:t>
            </a:r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корректирующего </a:t>
            </a:r>
            <a:r>
              <a:rPr lang="ru-RU" b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коэффициента базовой доходности К2 по виду деятельности «Оказание услуг по временному размещению и проживанию организациями и предпринимателями, использующими в каждом объекте предоставления данных услуг общую площадь помещений для временного размещения и проживания не более 500 квадратных метров»;</a:t>
            </a:r>
          </a:p>
          <a:p>
            <a:pPr indent="449580" algn="just">
              <a:lnSpc>
                <a:spcPct val="125000"/>
              </a:lnSpc>
              <a:spcAft>
                <a:spcPts val="0"/>
              </a:spcAft>
            </a:pPr>
            <a:r>
              <a:rPr lang="ru-RU" b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6) планируемое </a:t>
            </a:r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обязательных </a:t>
            </a:r>
            <a:r>
              <a:rPr lang="ru-RU" b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страховых взносов на 2018 год</a:t>
            </a:r>
            <a:r>
              <a:rPr lang="ru-RU" b="1" dirty="0" smtClean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>
              <a:ln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560" y="270567"/>
            <a:ext cx="10683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налоговом и бюджетном законодательстве</a:t>
            </a:r>
            <a:endParaRPr lang="ru-RU" sz="3000" dirty="0"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54996934"/>
              </p:ext>
            </p:extLst>
          </p:nvPr>
        </p:nvGraphicFramePr>
        <p:xfrm>
          <a:off x="6110255" y="869795"/>
          <a:ext cx="5475862" cy="415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8645" y="223024"/>
            <a:ext cx="103817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города Сочи на 2018 год (в тыс.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622733742"/>
              </p:ext>
            </p:extLst>
          </p:nvPr>
        </p:nvGraphicFramePr>
        <p:xfrm>
          <a:off x="5029199" y="4451126"/>
          <a:ext cx="6735336" cy="300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417326"/>
              </p:ext>
            </p:extLst>
          </p:nvPr>
        </p:nvGraphicFramePr>
        <p:xfrm>
          <a:off x="858645" y="1176465"/>
          <a:ext cx="4661823" cy="2376912"/>
        </p:xfrm>
        <a:graphic>
          <a:graphicData uri="http://schemas.openxmlformats.org/drawingml/2006/table">
            <a:tbl>
              <a:tblPr firstRow="1" bandRow="1">
                <a:effectLst>
                  <a:outerShdw blurRad="660400" dist="355600" dir="3720000" algn="ctr" rotWithShape="0">
                    <a:srgbClr val="000000">
                      <a:alpha val="81000"/>
                    </a:srgbClr>
                  </a:outerShdw>
                </a:effectLst>
              </a:tblPr>
              <a:tblGrid>
                <a:gridCol w="3067199"/>
                <a:gridCol w="1594624"/>
              </a:tblGrid>
              <a:tr h="7896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Доходы </a:t>
                      </a:r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     </a:t>
                      </a:r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том числе: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 </a:t>
                      </a:r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621 </a:t>
                      </a:r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621,5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</a:tr>
              <a:tr h="48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Налоговые </a:t>
                      </a:r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4 315 </a:t>
                      </a:r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</a:tr>
              <a:tr h="49934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Неналоговые </a:t>
                      </a:r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2 155 </a:t>
                      </a:r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</a:tr>
              <a:tr h="603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Безвозмездные поступления</a:t>
                      </a:r>
                      <a:endParaRPr lang="ru-RU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8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151 </a:t>
                      </a:r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621,5</a:t>
                      </a:r>
                      <a:endParaRPr lang="ru-RU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08825" y="3886524"/>
            <a:ext cx="1028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бюджета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781428"/>
              </p:ext>
            </p:extLst>
          </p:nvPr>
        </p:nvGraphicFramePr>
        <p:xfrm>
          <a:off x="858644" y="4619782"/>
          <a:ext cx="4661823" cy="1773358"/>
        </p:xfrm>
        <a:graphic>
          <a:graphicData uri="http://schemas.openxmlformats.org/drawingml/2006/table">
            <a:tbl>
              <a:tblPr firstRow="1" bandRow="1">
                <a:effectLst>
                  <a:outerShdw blurRad="660400" dist="355600" dir="3720000" algn="ctr" rotWithShape="0">
                    <a:srgbClr val="000000">
                      <a:alpha val="81000"/>
                    </a:srgbClr>
                  </a:outerShdw>
                </a:effectLst>
              </a:tblPr>
              <a:tblGrid>
                <a:gridCol w="3201012"/>
                <a:gridCol w="1460811"/>
              </a:tblGrid>
              <a:tr h="7896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Безвозмездные поступления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8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151 </a:t>
                      </a:r>
                      <a:r>
                        <a:rPr lang="ru-RU" sz="18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621,5</a:t>
                      </a:r>
                      <a:endParaRPr lang="ru-RU" sz="18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</a:tr>
              <a:tr h="48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Субвенции</a:t>
                      </a:r>
                      <a:endParaRPr lang="ru-RU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3 506 059,5</a:t>
                      </a:r>
                      <a:endParaRPr lang="ru-RU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</a:tr>
              <a:tr h="49934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  Субсидии</a:t>
                      </a:r>
                      <a:endParaRPr lang="ru-RU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645 562,0</a:t>
                      </a:r>
                      <a:endParaRPr lang="ru-RU" sz="1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77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0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352172"/>
              </p:ext>
            </p:extLst>
          </p:nvPr>
        </p:nvGraphicFramePr>
        <p:xfrm>
          <a:off x="479502" y="1102440"/>
          <a:ext cx="11296185" cy="575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9141" y="144966"/>
            <a:ext cx="11396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64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источников формирования собственных доходов бюджета в проекте </a:t>
            </a:r>
            <a:r>
              <a:rPr lang="ru-RU" sz="2800" b="1" dirty="0" smtClean="0">
                <a:solidFill>
                  <a:srgbClr val="00264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2018 </a:t>
            </a:r>
            <a:r>
              <a:rPr lang="ru-RU" sz="2800" b="1" dirty="0">
                <a:solidFill>
                  <a:srgbClr val="00264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года (в %)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s.vtambove.ru/localStorage/news/e7/67/51/b./e76751b_resizedScaled_817to5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2" y="121048"/>
            <a:ext cx="2109506" cy="114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toptrips.ru/media/countries/russia/original370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6" y="1445797"/>
            <a:ext cx="214449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img0.liveinternet.ru/images/attach/d/1/132/508/132508468_6121582_psihologicheskaya_poddergk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3" y="2784301"/>
            <a:ext cx="2140634" cy="113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3" y="5472648"/>
            <a:ext cx="2078441" cy="117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3" y="4109369"/>
            <a:ext cx="2129265" cy="1176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33735" y="133560"/>
            <a:ext cx="9053465" cy="8471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Хозяйствующие субъекты города Сочи, оказывающие наибольшее влияние на формирование доходной части бюджета города: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6378" y="1134925"/>
            <a:ext cx="3049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Сфера деятел</a:t>
            </a:r>
            <a:r>
              <a:rPr lang="ru-RU" b="1" u="sng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92966" y="1215038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Доля</a:t>
            </a:r>
            <a:r>
              <a:rPr lang="ru-RU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33735" y="1822759"/>
            <a:ext cx="62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Предприятия потребительского рынка и услуг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92967" y="2561576"/>
            <a:ext cx="86478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21,5%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33735" y="2561576"/>
            <a:ext cx="6023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Предприятия санаторно-курортной сферы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492966" y="1818147"/>
            <a:ext cx="864781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25,2%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33735" y="3302392"/>
            <a:ext cx="6775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Организации, предоставляющие услуги в сфере здравоохранения, образования, культуры и спорта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492968" y="3435766"/>
            <a:ext cx="86478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12,9%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33735" y="4312477"/>
            <a:ext cx="5633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Предприятия транспорта и связи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492967" y="5799335"/>
            <a:ext cx="864781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2,6%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33735" y="5793447"/>
            <a:ext cx="7659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Предприятия </a:t>
            </a:r>
            <a:r>
              <a:rPr lang="ru-RU" b="1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жилищно-коммунального хозяйства</a:t>
            </a:r>
            <a:endParaRPr lang="ru-RU" b="1" spc="50" dirty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92967" y="4312477"/>
            <a:ext cx="864781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5,9%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33735" y="5054783"/>
            <a:ext cx="5501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Предприятия сферы строительства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492967" y="5052962"/>
            <a:ext cx="86478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5,5%</a:t>
            </a:r>
          </a:p>
        </p:txBody>
      </p:sp>
    </p:spTree>
    <p:extLst>
      <p:ext uri="{BB962C8B-B14F-4D97-AF65-F5344CB8AC3E}">
        <p14:creationId xmlns:p14="http://schemas.microsoft.com/office/powerpoint/2010/main" val="34745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14153</TotalTime>
  <Words>7809</Words>
  <Application>Microsoft Office PowerPoint</Application>
  <PresentationFormat>Широкоэкранный</PresentationFormat>
  <Paragraphs>1293</Paragraphs>
  <Slides>58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58</vt:i4>
      </vt:variant>
    </vt:vector>
  </HeadingPairs>
  <TitlesOfParts>
    <vt:vector size="75" baseType="lpstr">
      <vt:lpstr>Arial Unicode MS</vt:lpstr>
      <vt:lpstr>Arial</vt:lpstr>
      <vt:lpstr>Arial Black</vt:lpstr>
      <vt:lpstr>Calibri</vt:lpstr>
      <vt:lpstr>Century Gothic</vt:lpstr>
      <vt:lpstr>Georgia</vt:lpstr>
      <vt:lpstr>Segoe UI</vt:lpstr>
      <vt:lpstr>Times New Roman</vt:lpstr>
      <vt:lpstr>Wingdings 3</vt:lpstr>
      <vt:lpstr>Легкий дым</vt:lpstr>
      <vt:lpstr>1_Тема Office</vt:lpstr>
      <vt:lpstr>4_Тема Office</vt:lpstr>
      <vt:lpstr>5_Тема Office</vt:lpstr>
      <vt:lpstr>6_Тема Office</vt:lpstr>
      <vt:lpstr>7_Тема Office</vt:lpstr>
      <vt:lpstr>8_Тема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«Развитие отрасли «Образование» города Сочи»</vt:lpstr>
      <vt:lpstr>Презентация PowerPoint</vt:lpstr>
      <vt:lpstr>Презентация PowerPoint</vt:lpstr>
      <vt:lpstr>Презентация PowerPoint</vt:lpstr>
      <vt:lpstr>Основные целевые показатели муниципальной программы  «Развитие здравоохранения города- курорта Сочи»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Зюзько</dc:creator>
  <cp:lastModifiedBy>Елена Волошина</cp:lastModifiedBy>
  <cp:revision>599</cp:revision>
  <cp:lastPrinted>2017-12-12T12:41:03Z</cp:lastPrinted>
  <dcterms:created xsi:type="dcterms:W3CDTF">2017-05-04T08:01:27Z</dcterms:created>
  <dcterms:modified xsi:type="dcterms:W3CDTF">2018-01-12T08:14:55Z</dcterms:modified>
</cp:coreProperties>
</file>