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63" r:id="rId8"/>
  </p:sldIdLst>
  <p:sldSz cx="7199313" cy="7199313"/>
  <p:notesSz cx="6858000" cy="9144000"/>
  <p:embeddedFontLst>
    <p:embeddedFont>
      <p:font typeface="Arial Black" panose="020B0A04020102020204" pitchFamily="34" charset="0"/>
      <p:bold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1" autoAdjust="0"/>
    <p:restoredTop sz="94660"/>
  </p:normalViewPr>
  <p:slideViewPr>
    <p:cSldViewPr snapToGrid="0" showGuides="1">
      <p:cViewPr varScale="1">
        <p:scale>
          <a:sx n="153" d="100"/>
          <a:sy n="153" d="100"/>
        </p:scale>
        <p:origin x="3042" y="138"/>
      </p:cViewPr>
      <p:guideLst>
        <p:guide orient="horz" pos="2268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5C3E-3084-4E10-9A4C-93B871C87A4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1335-0E61-4F4D-A5C2-5CE5073B9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9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5C3E-3084-4E10-9A4C-93B871C87A4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1335-0E61-4F4D-A5C2-5CE5073B9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40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5C3E-3084-4E10-9A4C-93B871C87A4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1335-0E61-4F4D-A5C2-5CE5073B9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72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5C3E-3084-4E10-9A4C-93B871C87A4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1335-0E61-4F4D-A5C2-5CE5073B9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68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5C3E-3084-4E10-9A4C-93B871C87A4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1335-0E61-4F4D-A5C2-5CE5073B9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51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5C3E-3084-4E10-9A4C-93B871C87A4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1335-0E61-4F4D-A5C2-5CE5073B9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09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5C3E-3084-4E10-9A4C-93B871C87A4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1335-0E61-4F4D-A5C2-5CE5073B9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49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5C3E-3084-4E10-9A4C-93B871C87A4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1335-0E61-4F4D-A5C2-5CE5073B9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89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5C3E-3084-4E10-9A4C-93B871C87A4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1335-0E61-4F4D-A5C2-5CE5073B9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01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5C3E-3084-4E10-9A4C-93B871C87A4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1335-0E61-4F4D-A5C2-5CE5073B9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2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5C3E-3084-4E10-9A4C-93B871C87A4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1335-0E61-4F4D-A5C2-5CE5073B9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75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65C3E-3084-4E10-9A4C-93B871C87A4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91335-0E61-4F4D-A5C2-5CE5073B9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1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73" y="940420"/>
            <a:ext cx="6428392" cy="6258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742" y="1480214"/>
            <a:ext cx="6119416" cy="16777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ПЛАТНЫЕ ПОДПИСКИ</a:t>
            </a:r>
            <a:r>
              <a:rPr lang="en-US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получение доступа к услуге или продукту за заранее установленные регулярные платежи со счета </a:t>
            </a:r>
            <a:r>
              <a:rPr lang="ru-RU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покупателя</a:t>
            </a:r>
            <a:endParaRPr lang="ru-RU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9" y="175365"/>
            <a:ext cx="3050089" cy="7502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48" y="3401517"/>
            <a:ext cx="4023965" cy="401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69311" y="200416"/>
            <a:ext cx="6651320" cy="6770318"/>
          </a:xfrm>
          <a:prstGeom prst="roundRect">
            <a:avLst/>
          </a:prstGeom>
          <a:solidFill>
            <a:schemeClr val="bg1">
              <a:alpha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7200" y="263047"/>
            <a:ext cx="6350696" cy="64940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>
                <a:solidFill>
                  <a:srgbClr val="003969"/>
                </a:solidFill>
              </a:rPr>
              <a:t>Можно выделить три вида </a:t>
            </a:r>
            <a:r>
              <a:rPr lang="ru-RU" sz="3200" b="1" dirty="0" smtClean="0">
                <a:solidFill>
                  <a:srgbClr val="003969"/>
                </a:solidFill>
              </a:rPr>
              <a:t>подписок</a:t>
            </a:r>
            <a:endParaRPr lang="en-US" sz="3200" b="1" dirty="0" smtClean="0">
              <a:solidFill>
                <a:srgbClr val="003969"/>
              </a:solidFill>
            </a:endParaRP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ln w="10160">
                  <a:solidFill>
                    <a:srgbClr val="00396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1. Материальные</a:t>
            </a:r>
            <a:endParaRPr lang="ru-RU" sz="2800" b="1" dirty="0">
              <a:ln w="10160">
                <a:solidFill>
                  <a:srgbClr val="003969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just"/>
            <a:r>
              <a:rPr lang="ru-RU" b="1" dirty="0">
                <a:solidFill>
                  <a:srgbClr val="003969"/>
                </a:solidFill>
              </a:rPr>
              <a:t>Доставка физических товаров, например, цветов, парфюмерии, подарков, продуктов, журналов</a:t>
            </a:r>
          </a:p>
          <a:p>
            <a:pPr algn="just"/>
            <a:r>
              <a:rPr lang="ru-RU" b="1" dirty="0">
                <a:solidFill>
                  <a:srgbClr val="003969"/>
                </a:solidFill>
              </a:rPr>
              <a:t>Подписку можно применить практически к любому продукту, к примеру: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i="1" dirty="0">
                <a:solidFill>
                  <a:srgbClr val="003969"/>
                </a:solidFill>
              </a:rPr>
              <a:t>Подписка на </a:t>
            </a:r>
            <a:r>
              <a:rPr lang="ru-RU" i="1" dirty="0" smtClean="0">
                <a:solidFill>
                  <a:srgbClr val="003969"/>
                </a:solidFill>
              </a:rPr>
              <a:t>носки</a:t>
            </a:r>
            <a:endParaRPr lang="en-US" i="1" dirty="0" smtClean="0">
              <a:solidFill>
                <a:srgbClr val="003969"/>
              </a:solidFill>
            </a:endParaRPr>
          </a:p>
          <a:p>
            <a:pPr algn="just"/>
            <a:r>
              <a:rPr lang="ru-RU" dirty="0" smtClean="0">
                <a:solidFill>
                  <a:srgbClr val="003969"/>
                </a:solidFill>
              </a:rPr>
              <a:t>Подписчики </a:t>
            </a:r>
            <a:r>
              <a:rPr lang="ru-RU" dirty="0">
                <a:solidFill>
                  <a:srgbClr val="003969"/>
                </a:solidFill>
              </a:rPr>
              <a:t>могут выбрать дизайн носков и периодичность получения новых </a:t>
            </a:r>
            <a:r>
              <a:rPr lang="ru-RU" dirty="0" smtClean="0">
                <a:solidFill>
                  <a:srgbClr val="003969"/>
                </a:solidFill>
              </a:rPr>
              <a:t>пар</a:t>
            </a:r>
            <a:endParaRPr lang="en-US" dirty="0" smtClean="0">
              <a:solidFill>
                <a:srgbClr val="003969"/>
              </a:solidFill>
            </a:endParaRPr>
          </a:p>
          <a:p>
            <a:pPr algn="just"/>
            <a:endParaRPr lang="ru-RU" dirty="0">
              <a:solidFill>
                <a:srgbClr val="003969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rgbClr val="003969"/>
                </a:solidFill>
              </a:rPr>
              <a:t>Подписка </a:t>
            </a:r>
            <a:r>
              <a:rPr lang="ru-RU" i="1" dirty="0">
                <a:solidFill>
                  <a:srgbClr val="003969"/>
                </a:solidFill>
              </a:rPr>
              <a:t>на матрас</a:t>
            </a:r>
          </a:p>
          <a:p>
            <a:pPr algn="just"/>
            <a:r>
              <a:rPr lang="ru-RU" dirty="0" smtClean="0">
                <a:solidFill>
                  <a:srgbClr val="003969"/>
                </a:solidFill>
              </a:rPr>
              <a:t>В </a:t>
            </a:r>
            <a:r>
              <a:rPr lang="ru-RU" dirty="0">
                <a:solidFill>
                  <a:srgbClr val="003969"/>
                </a:solidFill>
              </a:rPr>
              <a:t>комплекте с ортопедическим матрасом подписчики получат чехол и подушки. Договор заключается на четыре года, затем можно обменять комплект на новый. Он будет стоить на 20% </a:t>
            </a:r>
            <a:r>
              <a:rPr lang="ru-RU" dirty="0" smtClean="0">
                <a:solidFill>
                  <a:srgbClr val="003969"/>
                </a:solidFill>
              </a:rPr>
              <a:t>дешевле</a:t>
            </a:r>
            <a:endParaRPr lang="en-US" dirty="0" smtClean="0">
              <a:solidFill>
                <a:srgbClr val="003969"/>
              </a:solidFill>
            </a:endParaRPr>
          </a:p>
          <a:p>
            <a:pPr algn="just"/>
            <a:endParaRPr lang="ru-RU" dirty="0">
              <a:solidFill>
                <a:srgbClr val="003969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i="1" dirty="0">
                <a:solidFill>
                  <a:srgbClr val="003969"/>
                </a:solidFill>
              </a:rPr>
              <a:t>Подписка на гардероб</a:t>
            </a:r>
          </a:p>
          <a:p>
            <a:pPr algn="just"/>
            <a:r>
              <a:rPr lang="ru-RU" dirty="0">
                <a:solidFill>
                  <a:srgbClr val="003969"/>
                </a:solidFill>
              </a:rPr>
              <a:t>Это подписка на одежду для тех, кто хочет выглядеть модно и экономить время на походах в магазин. Некоторые компании предлагают оформить подписку на аренду одежды</a:t>
            </a:r>
          </a:p>
        </p:txBody>
      </p:sp>
    </p:spTree>
    <p:extLst>
      <p:ext uri="{BB962C8B-B14F-4D97-AF65-F5344CB8AC3E}">
        <p14:creationId xmlns:p14="http://schemas.microsoft.com/office/powerpoint/2010/main" val="84298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69311" y="200416"/>
            <a:ext cx="6651320" cy="6770318"/>
          </a:xfrm>
          <a:prstGeom prst="roundRect">
            <a:avLst/>
          </a:prstGeom>
          <a:solidFill>
            <a:schemeClr val="bg1">
              <a:alpha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7200" y="263047"/>
            <a:ext cx="6350696" cy="64940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>
                <a:solidFill>
                  <a:srgbClr val="003969"/>
                </a:solidFill>
              </a:rPr>
              <a:t>Можно выделить три вида </a:t>
            </a:r>
            <a:r>
              <a:rPr lang="ru-RU" sz="3200" b="1" dirty="0" smtClean="0">
                <a:solidFill>
                  <a:srgbClr val="003969"/>
                </a:solidFill>
              </a:rPr>
              <a:t>подписок</a:t>
            </a:r>
            <a:endParaRPr lang="en-US" sz="3200" b="1" dirty="0" smtClean="0">
              <a:solidFill>
                <a:srgbClr val="003969"/>
              </a:solidFill>
            </a:endParaRP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ln w="10160">
                  <a:solidFill>
                    <a:srgbClr val="00396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>
                <a:ln w="10160">
                  <a:solidFill>
                    <a:srgbClr val="00396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2.	</a:t>
            </a:r>
            <a:r>
              <a:rPr lang="ru-RU" sz="2800" b="1" dirty="0" smtClean="0">
                <a:ln w="10160">
                  <a:solidFill>
                    <a:srgbClr val="00396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Сервисные</a:t>
            </a:r>
          </a:p>
          <a:p>
            <a:r>
              <a:rPr lang="ru-RU" b="1" dirty="0">
                <a:solidFill>
                  <a:srgbClr val="003969"/>
                </a:solidFill>
              </a:rPr>
              <a:t>Предоставление доступа к цифровым технологиям и услугам, из которых можно выделить</a:t>
            </a:r>
            <a:r>
              <a:rPr lang="ru-RU" b="1" dirty="0" smtClean="0">
                <a:solidFill>
                  <a:srgbClr val="003969"/>
                </a:solidFill>
              </a:rPr>
              <a:t>:</a:t>
            </a:r>
            <a:endParaRPr lang="en-US" b="1" dirty="0" smtClean="0">
              <a:solidFill>
                <a:srgbClr val="003969"/>
              </a:solidFill>
            </a:endParaRPr>
          </a:p>
          <a:p>
            <a:endParaRPr lang="ru-RU" b="1" dirty="0" smtClean="0">
              <a:solidFill>
                <a:srgbClr val="003969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3969"/>
                </a:solidFill>
              </a:rPr>
              <a:t>Премиальные сервисы </a:t>
            </a:r>
            <a:endParaRPr lang="ru-RU" b="1" dirty="0">
              <a:solidFill>
                <a:srgbClr val="003969"/>
              </a:solidFill>
            </a:endParaRPr>
          </a:p>
          <a:p>
            <a:pPr algn="just"/>
            <a:r>
              <a:rPr lang="ru-RU" dirty="0">
                <a:solidFill>
                  <a:srgbClr val="003969"/>
                </a:solidFill>
              </a:rPr>
              <a:t>Предлагают дополнительные возможности и преимущества, к примеру, расширенный доступ к интернет-сервисам, банковским услугам, предоставление доступа в бизнес-залы в аэропортах и железнодорожных </a:t>
            </a:r>
            <a:r>
              <a:rPr lang="ru-RU" dirty="0" smtClean="0">
                <a:solidFill>
                  <a:srgbClr val="003969"/>
                </a:solidFill>
              </a:rPr>
              <a:t>вокзалах</a:t>
            </a:r>
            <a:endParaRPr lang="ru-RU" dirty="0">
              <a:solidFill>
                <a:srgbClr val="003969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3969"/>
                </a:solidFill>
              </a:rPr>
              <a:t>Медиаподписки</a:t>
            </a:r>
            <a:endParaRPr lang="ru-RU" b="1" dirty="0">
              <a:solidFill>
                <a:srgbClr val="003969"/>
              </a:solidFill>
            </a:endParaRPr>
          </a:p>
          <a:p>
            <a:pPr algn="just"/>
            <a:r>
              <a:rPr lang="ru-RU" dirty="0">
                <a:solidFill>
                  <a:srgbClr val="003969"/>
                </a:solidFill>
              </a:rPr>
              <a:t>Предоставляют возможность пользоваться онлайн-кинотеатрами, музыкальными </a:t>
            </a:r>
            <a:r>
              <a:rPr lang="ru-RU" dirty="0" smtClean="0">
                <a:solidFill>
                  <a:srgbClr val="003969"/>
                </a:solidFill>
              </a:rPr>
              <a:t>сервисами</a:t>
            </a:r>
            <a:endParaRPr lang="ru-RU" dirty="0">
              <a:solidFill>
                <a:srgbClr val="003969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3969"/>
                </a:solidFill>
              </a:rPr>
              <a:t>Программное обеспечение</a:t>
            </a:r>
            <a:endParaRPr lang="ru-RU" b="1" dirty="0">
              <a:solidFill>
                <a:srgbClr val="003969"/>
              </a:solidFill>
            </a:endParaRPr>
          </a:p>
          <a:p>
            <a:pPr algn="just"/>
            <a:r>
              <a:rPr lang="ru-RU" dirty="0">
                <a:solidFill>
                  <a:srgbClr val="003969"/>
                </a:solidFill>
              </a:rPr>
              <a:t>Обеспечивают доступ к обновленной версии программного продукта, установленного на </a:t>
            </a:r>
            <a:r>
              <a:rPr lang="ru-RU" dirty="0" smtClean="0">
                <a:solidFill>
                  <a:srgbClr val="003969"/>
                </a:solidFill>
              </a:rPr>
              <a:t>компьютер</a:t>
            </a:r>
            <a:r>
              <a:rPr lang="ru-RU" dirty="0">
                <a:solidFill>
                  <a:srgbClr val="003969"/>
                </a:solidFill>
              </a:rPr>
              <a:t>е</a:t>
            </a:r>
            <a:r>
              <a:rPr lang="ru-RU" dirty="0" smtClean="0">
                <a:solidFill>
                  <a:srgbClr val="003969"/>
                </a:solidFill>
              </a:rPr>
              <a:t> </a:t>
            </a:r>
            <a:r>
              <a:rPr lang="ru-RU" dirty="0">
                <a:solidFill>
                  <a:srgbClr val="003969"/>
                </a:solidFill>
              </a:rPr>
              <a:t>или </a:t>
            </a:r>
            <a:r>
              <a:rPr lang="ru-RU" dirty="0" smtClean="0">
                <a:solidFill>
                  <a:srgbClr val="003969"/>
                </a:solidFill>
              </a:rPr>
              <a:t>мобильном устройстве</a:t>
            </a:r>
            <a:endParaRPr lang="ru-RU" dirty="0">
              <a:solidFill>
                <a:srgbClr val="003969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3969"/>
                </a:solidFill>
              </a:rPr>
              <a:t>Абонементы</a:t>
            </a:r>
            <a:endParaRPr lang="ru-RU" b="1" dirty="0">
              <a:solidFill>
                <a:srgbClr val="003969"/>
              </a:solidFill>
            </a:endParaRPr>
          </a:p>
          <a:p>
            <a:pPr algn="just"/>
            <a:r>
              <a:rPr lang="ru-RU" dirty="0">
                <a:solidFill>
                  <a:srgbClr val="003969"/>
                </a:solidFill>
              </a:rPr>
              <a:t>Позволяют посещать фитнес-клуб, бассейн, разнообразные спортивные и культурные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45650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69311" y="200416"/>
            <a:ext cx="6651320" cy="6770318"/>
          </a:xfrm>
          <a:prstGeom prst="roundRect">
            <a:avLst/>
          </a:prstGeom>
          <a:solidFill>
            <a:schemeClr val="bg1">
              <a:alpha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7200" y="263047"/>
            <a:ext cx="6350696" cy="28931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>
                <a:solidFill>
                  <a:srgbClr val="003969"/>
                </a:solidFill>
              </a:rPr>
              <a:t>Можно выделить три вида </a:t>
            </a:r>
            <a:r>
              <a:rPr lang="ru-RU" sz="3200" b="1" dirty="0" smtClean="0">
                <a:solidFill>
                  <a:srgbClr val="003969"/>
                </a:solidFill>
              </a:rPr>
              <a:t>подписок</a:t>
            </a:r>
            <a:endParaRPr lang="en-US" sz="3200" b="1" dirty="0" smtClean="0">
              <a:solidFill>
                <a:srgbClr val="003969"/>
              </a:solidFill>
            </a:endParaRP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ln w="10160">
                  <a:solidFill>
                    <a:srgbClr val="00396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3</a:t>
            </a:r>
            <a:r>
              <a:rPr lang="ru-RU" sz="2800" b="1" dirty="0">
                <a:ln w="10160">
                  <a:solidFill>
                    <a:srgbClr val="00396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	</a:t>
            </a:r>
            <a:r>
              <a:rPr lang="ru-RU" sz="2800" b="1" dirty="0" err="1">
                <a:ln w="10160">
                  <a:solidFill>
                    <a:srgbClr val="00396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Мультисервисные</a:t>
            </a:r>
            <a:r>
              <a:rPr lang="ru-RU" sz="2800" b="1" dirty="0">
                <a:ln w="10160">
                  <a:solidFill>
                    <a:srgbClr val="00396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800" b="1" dirty="0" smtClean="0">
              <a:ln w="10160">
                <a:solidFill>
                  <a:srgbClr val="003969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b="1" dirty="0">
                <a:solidFill>
                  <a:srgbClr val="003969"/>
                </a:solidFill>
              </a:rPr>
              <a:t>Пользователь за умеренную плату получает доступ сразу к нескольким востребованным сервисам и экономит средства на оплату каждого из них в отдельности, к примеру, поездки на такси, доставка еды, пользование музыкальными </a:t>
            </a:r>
            <a:r>
              <a:rPr lang="ru-RU" b="1" dirty="0" smtClean="0">
                <a:solidFill>
                  <a:srgbClr val="003969"/>
                </a:solidFill>
              </a:rPr>
              <a:t>сервисами</a:t>
            </a:r>
            <a:endParaRPr lang="ru-RU" dirty="0">
              <a:solidFill>
                <a:srgbClr val="00396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24" y="3074357"/>
            <a:ext cx="5749447" cy="331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69311" y="200416"/>
            <a:ext cx="6651320" cy="6770318"/>
          </a:xfrm>
          <a:prstGeom prst="roundRect">
            <a:avLst/>
          </a:prstGeom>
          <a:solidFill>
            <a:schemeClr val="bg1">
              <a:alpha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1469" y="200416"/>
            <a:ext cx="6350696" cy="65248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>
                <a:solidFill>
                  <a:srgbClr val="003969"/>
                </a:solidFill>
              </a:rPr>
              <a:t>Основные </a:t>
            </a:r>
            <a:r>
              <a:rPr lang="ru-RU" sz="3200" b="1" dirty="0" smtClean="0">
                <a:solidFill>
                  <a:srgbClr val="003969"/>
                </a:solidFill>
              </a:rPr>
              <a:t>преимущества</a:t>
            </a:r>
          </a:p>
          <a:p>
            <a:pPr algn="ctr"/>
            <a:r>
              <a:rPr lang="ru-RU" sz="3200" b="1" dirty="0" smtClean="0">
                <a:solidFill>
                  <a:srgbClr val="003969"/>
                </a:solidFill>
              </a:rPr>
              <a:t> </a:t>
            </a:r>
            <a:r>
              <a:rPr lang="ru-RU" sz="3200" b="1" dirty="0">
                <a:solidFill>
                  <a:srgbClr val="003969"/>
                </a:solidFill>
              </a:rPr>
              <a:t>платных </a:t>
            </a:r>
            <a:r>
              <a:rPr lang="ru-RU" sz="3200" b="1" dirty="0" smtClean="0">
                <a:solidFill>
                  <a:srgbClr val="003969"/>
                </a:solidFill>
              </a:rPr>
              <a:t>подписок</a:t>
            </a:r>
          </a:p>
          <a:p>
            <a:r>
              <a:rPr lang="ru-RU" sz="2800" b="1" dirty="0" smtClean="0">
                <a:ln w="10160">
                  <a:solidFill>
                    <a:srgbClr val="00396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Экономия времени</a:t>
            </a:r>
          </a:p>
          <a:p>
            <a:pPr algn="just"/>
            <a:r>
              <a:rPr lang="ru-RU" b="1" dirty="0">
                <a:solidFill>
                  <a:srgbClr val="003969"/>
                </a:solidFill>
              </a:rPr>
              <a:t>Подписки на сервисы позволяют сократить время на внесение регулярной оплаты и поиск необходимых товаров и услуг в Интернете или </a:t>
            </a:r>
            <a:r>
              <a:rPr lang="ru-RU" b="1" dirty="0" smtClean="0">
                <a:solidFill>
                  <a:srgbClr val="003969"/>
                </a:solidFill>
              </a:rPr>
              <a:t>магазинах</a:t>
            </a:r>
          </a:p>
          <a:p>
            <a:r>
              <a:rPr lang="ru-RU" sz="2800" b="1" dirty="0">
                <a:ln w="10160">
                  <a:solidFill>
                    <a:srgbClr val="00396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Экономия денежных </a:t>
            </a:r>
            <a:r>
              <a:rPr lang="ru-RU" sz="2800" b="1" dirty="0" smtClean="0">
                <a:ln w="10160">
                  <a:solidFill>
                    <a:srgbClr val="00396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средств</a:t>
            </a:r>
          </a:p>
          <a:p>
            <a:pPr algn="just"/>
            <a:r>
              <a:rPr lang="ru-RU" b="1" dirty="0">
                <a:solidFill>
                  <a:srgbClr val="003969"/>
                </a:solidFill>
              </a:rPr>
              <a:t>Подписка позволяет пользователям получить более выгодные условия при использовании продуктов и услуг, к примеру, подписка на онлайн-кинотеатр обойдется дешевле, чем ходить в кино или платить отдельно за каждый фильм, подписаться на доставку кофе бывает дешевле, чем покупать его в магазине </a:t>
            </a:r>
            <a:endParaRPr lang="ru-RU" b="1" dirty="0" smtClean="0">
              <a:solidFill>
                <a:srgbClr val="003969"/>
              </a:solidFill>
            </a:endParaRPr>
          </a:p>
          <a:p>
            <a:r>
              <a:rPr lang="ru-RU" sz="2800" b="1" dirty="0">
                <a:ln w="10160">
                  <a:solidFill>
                    <a:srgbClr val="00396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Разнообразие </a:t>
            </a:r>
            <a:r>
              <a:rPr lang="ru-RU" sz="2800" b="1" dirty="0" smtClean="0">
                <a:ln w="10160">
                  <a:solidFill>
                    <a:srgbClr val="00396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выбора</a:t>
            </a:r>
          </a:p>
          <a:p>
            <a:pPr algn="just"/>
            <a:r>
              <a:rPr lang="ru-RU" b="1" dirty="0">
                <a:solidFill>
                  <a:srgbClr val="003969"/>
                </a:solidFill>
              </a:rPr>
              <a:t>Различные сервисы позволяют пользователям по подписке разный набор товаров и услуг на регулярной основе. Некоторые сервисы предлагают немного отличающийся продукт каждый месяц. Например, </a:t>
            </a:r>
            <a:r>
              <a:rPr lang="ru-RU" b="1" dirty="0" err="1">
                <a:solidFill>
                  <a:srgbClr val="003969"/>
                </a:solidFill>
              </a:rPr>
              <a:t>бьюти</a:t>
            </a:r>
            <a:r>
              <a:rPr lang="ru-RU" b="1" dirty="0">
                <a:solidFill>
                  <a:srgbClr val="003969"/>
                </a:solidFill>
              </a:rPr>
              <a:t>-боксы, которые доставляют клиенту разные наборы </a:t>
            </a:r>
            <a:r>
              <a:rPr lang="ru-RU" b="1" dirty="0" err="1">
                <a:solidFill>
                  <a:srgbClr val="003969"/>
                </a:solidFill>
              </a:rPr>
              <a:t>уходовых</a:t>
            </a:r>
            <a:r>
              <a:rPr lang="ru-RU" b="1" dirty="0">
                <a:solidFill>
                  <a:srgbClr val="003969"/>
                </a:solidFill>
              </a:rPr>
              <a:t> средств. Что будет в коробке в следующем месяце — </a:t>
            </a:r>
            <a:r>
              <a:rPr lang="ru-RU" b="1" dirty="0" smtClean="0">
                <a:solidFill>
                  <a:srgbClr val="003969"/>
                </a:solidFill>
              </a:rPr>
              <a:t>сюрприз</a:t>
            </a:r>
            <a:endParaRPr lang="ru-RU" dirty="0">
              <a:solidFill>
                <a:srgbClr val="003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6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69310" y="200416"/>
            <a:ext cx="6682635" cy="6770318"/>
          </a:xfrm>
          <a:prstGeom prst="roundRect">
            <a:avLst/>
          </a:prstGeom>
          <a:solidFill>
            <a:schemeClr val="bg1">
              <a:alpha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2252" y="263047"/>
            <a:ext cx="6306855" cy="62786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solidFill>
                  <a:srgbClr val="003969"/>
                </a:solidFill>
              </a:rPr>
              <a:t>Как правильно пользоваться платными подписками на сервисы и избежать финансовых </a:t>
            </a:r>
            <a:r>
              <a:rPr lang="ru-RU" sz="2400" b="1" dirty="0" smtClean="0">
                <a:solidFill>
                  <a:srgbClr val="003969"/>
                </a:solidFill>
              </a:rPr>
              <a:t>проблем</a:t>
            </a:r>
          </a:p>
          <a:p>
            <a:r>
              <a:rPr lang="ru-RU" sz="2400" b="1" dirty="0" smtClean="0">
                <a:ln w="10160">
                  <a:solidFill>
                    <a:srgbClr val="00396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Подсчитайте </a:t>
            </a:r>
            <a:r>
              <a:rPr lang="ru-RU" sz="2400" b="1" dirty="0">
                <a:ln w="10160">
                  <a:solidFill>
                    <a:srgbClr val="00396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реальную выгоду от оформления </a:t>
            </a:r>
            <a:r>
              <a:rPr lang="ru-RU" sz="2400" b="1" dirty="0" smtClean="0">
                <a:ln w="10160">
                  <a:solidFill>
                    <a:srgbClr val="00396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подписки</a:t>
            </a:r>
          </a:p>
          <a:p>
            <a:pPr algn="just"/>
            <a:r>
              <a:rPr lang="ru-RU" b="1" dirty="0">
                <a:solidFill>
                  <a:srgbClr val="003969"/>
                </a:solidFill>
              </a:rPr>
              <a:t>Если подписка на онлайн-кинотеатр стоит </a:t>
            </a:r>
            <a:r>
              <a:rPr lang="ru-RU" b="1" dirty="0" smtClean="0">
                <a:solidFill>
                  <a:srgbClr val="003969"/>
                </a:solidFill>
              </a:rPr>
              <a:t>800 </a:t>
            </a:r>
            <a:r>
              <a:rPr lang="ru-RU" b="1" dirty="0">
                <a:solidFill>
                  <a:srgbClr val="003969"/>
                </a:solidFill>
              </a:rPr>
              <a:t>рублей в месяц, а вы смотрите максимум два </a:t>
            </a:r>
            <a:r>
              <a:rPr lang="ru-RU" b="1" dirty="0" smtClean="0">
                <a:solidFill>
                  <a:srgbClr val="003969"/>
                </a:solidFill>
              </a:rPr>
              <a:t>фильма за этот период, </a:t>
            </a:r>
            <a:r>
              <a:rPr lang="ru-RU" b="1" dirty="0">
                <a:solidFill>
                  <a:srgbClr val="003969"/>
                </a:solidFill>
              </a:rPr>
              <a:t>то проще и выгоднее будет платить за отдельный фильм. Перед покупкой подписки на банковские услуги проанализируйте свое финансовое положение и поведение, чтобы понять насколько буден выгоден повышенный лимит на </a:t>
            </a:r>
            <a:r>
              <a:rPr lang="ru-RU" b="1" dirty="0" err="1">
                <a:solidFill>
                  <a:srgbClr val="003969"/>
                </a:solidFill>
              </a:rPr>
              <a:t>кешбэк</a:t>
            </a:r>
            <a:r>
              <a:rPr lang="ru-RU" b="1" dirty="0">
                <a:solidFill>
                  <a:srgbClr val="003969"/>
                </a:solidFill>
              </a:rPr>
              <a:t>, более высокая ставка по накопительному счету или </a:t>
            </a:r>
            <a:r>
              <a:rPr lang="ru-RU" b="1" dirty="0" err="1">
                <a:solidFill>
                  <a:srgbClr val="003969"/>
                </a:solidFill>
              </a:rPr>
              <a:t>бóльшая</a:t>
            </a:r>
            <a:r>
              <a:rPr lang="ru-RU" b="1" dirty="0">
                <a:solidFill>
                  <a:srgbClr val="003969"/>
                </a:solidFill>
              </a:rPr>
              <a:t> сумма без комиссии для переводов на другие </a:t>
            </a:r>
            <a:r>
              <a:rPr lang="ru-RU" b="1" dirty="0" smtClean="0">
                <a:solidFill>
                  <a:srgbClr val="003969"/>
                </a:solidFill>
              </a:rPr>
              <a:t>карты</a:t>
            </a:r>
          </a:p>
          <a:p>
            <a:pPr algn="just"/>
            <a:r>
              <a:rPr lang="ru-RU" sz="2400" b="1" dirty="0">
                <a:ln w="10160">
                  <a:solidFill>
                    <a:srgbClr val="00396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Подсчитайте реальную выгоду от оформления </a:t>
            </a:r>
            <a:r>
              <a:rPr lang="ru-RU" sz="2400" b="1" dirty="0" smtClean="0">
                <a:ln w="10160">
                  <a:solidFill>
                    <a:srgbClr val="00396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подписки</a:t>
            </a:r>
          </a:p>
          <a:p>
            <a:pPr algn="just"/>
            <a:r>
              <a:rPr lang="ru-RU" b="1" dirty="0">
                <a:solidFill>
                  <a:srgbClr val="003969"/>
                </a:solidFill>
              </a:rPr>
              <a:t>Каждый сервис предлагает тестовый период для новых пользователей. Некоторые сервисные подписки предусматривают скидки для льготных категорий граждан. Годовая подписка также обойдется дешевле </a:t>
            </a:r>
            <a:endParaRPr lang="ru-RU" b="1" dirty="0" smtClean="0">
              <a:solidFill>
                <a:srgbClr val="003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0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69310" y="200416"/>
            <a:ext cx="6682635" cy="6770318"/>
          </a:xfrm>
          <a:prstGeom prst="roundRect">
            <a:avLst/>
          </a:prstGeom>
          <a:solidFill>
            <a:schemeClr val="bg1">
              <a:alpha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8618" y="263047"/>
            <a:ext cx="6288901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solidFill>
                  <a:srgbClr val="003969"/>
                </a:solidFill>
              </a:rPr>
              <a:t>Как правильно пользоваться платными подписками на сервисы и избежать финансовых </a:t>
            </a:r>
            <a:r>
              <a:rPr lang="ru-RU" sz="2400" b="1" dirty="0" smtClean="0">
                <a:solidFill>
                  <a:srgbClr val="003969"/>
                </a:solidFill>
              </a:rPr>
              <a:t>проблем</a:t>
            </a:r>
          </a:p>
          <a:p>
            <a:r>
              <a:rPr lang="ru-RU" sz="2400" b="1" dirty="0" smtClean="0">
                <a:ln w="10160">
                  <a:solidFill>
                    <a:srgbClr val="00396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Отдавайте </a:t>
            </a:r>
            <a:r>
              <a:rPr lang="ru-RU" sz="2400" b="1" dirty="0">
                <a:ln w="10160">
                  <a:solidFill>
                    <a:srgbClr val="00396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предпочтение </a:t>
            </a:r>
            <a:r>
              <a:rPr lang="ru-RU" sz="2400" b="1" dirty="0" err="1">
                <a:ln w="10160">
                  <a:solidFill>
                    <a:srgbClr val="00396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мультисервисным</a:t>
            </a:r>
            <a:r>
              <a:rPr lang="ru-RU" sz="2400" b="1" dirty="0">
                <a:ln w="10160">
                  <a:solidFill>
                    <a:srgbClr val="00396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0160">
                  <a:solidFill>
                    <a:srgbClr val="00396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подпискам</a:t>
            </a:r>
          </a:p>
          <a:p>
            <a:pPr algn="just"/>
            <a:r>
              <a:rPr lang="ru-RU" b="1" dirty="0">
                <a:solidFill>
                  <a:srgbClr val="003969"/>
                </a:solidFill>
              </a:rPr>
              <a:t>В данных подписках уже предусмотрены скидки на все сервисы — от такси и доставки из ресторанов до онлайн-кинотеатров и музыки </a:t>
            </a:r>
            <a:endParaRPr lang="ru-RU" b="1" dirty="0" smtClean="0">
              <a:solidFill>
                <a:srgbClr val="003969"/>
              </a:solidFill>
            </a:endParaRPr>
          </a:p>
          <a:p>
            <a:r>
              <a:rPr lang="ru-RU" sz="2400" b="1" dirty="0" smtClean="0">
                <a:ln w="10160">
                  <a:solidFill>
                    <a:srgbClr val="00396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Проводите </a:t>
            </a:r>
            <a:r>
              <a:rPr lang="ru-RU" sz="2400" b="1" dirty="0">
                <a:ln w="10160">
                  <a:solidFill>
                    <a:srgbClr val="00396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ревизию </a:t>
            </a:r>
            <a:r>
              <a:rPr lang="ru-RU" sz="2400" b="1" dirty="0" smtClean="0">
                <a:ln w="10160">
                  <a:solidFill>
                    <a:srgbClr val="00396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подписок</a:t>
            </a:r>
          </a:p>
          <a:p>
            <a:pPr algn="just"/>
            <a:r>
              <a:rPr lang="ru-RU" b="1" dirty="0">
                <a:solidFill>
                  <a:srgbClr val="003969"/>
                </a:solidFill>
              </a:rPr>
              <a:t>Раз в три месяца устраивайте ревизию подписок на сервисы. Возможно, за это время у вас изменились приоритеты, а вы продолжаете платить за ставшую ненужной </a:t>
            </a:r>
            <a:r>
              <a:rPr lang="ru-RU" b="1" dirty="0" smtClean="0">
                <a:solidFill>
                  <a:srgbClr val="003969"/>
                </a:solidFill>
              </a:rPr>
              <a:t>подписку. Отменяйте </a:t>
            </a:r>
            <a:r>
              <a:rPr lang="ru-RU" b="1" dirty="0">
                <a:solidFill>
                  <a:srgbClr val="003969"/>
                </a:solidFill>
              </a:rPr>
              <a:t>подписки на ненужные </a:t>
            </a:r>
            <a:r>
              <a:rPr lang="ru-RU" b="1" dirty="0" smtClean="0">
                <a:solidFill>
                  <a:srgbClr val="003969"/>
                </a:solidFill>
              </a:rPr>
              <a:t>сервисы.</a:t>
            </a:r>
            <a:endParaRPr lang="ru-RU" b="1" dirty="0">
              <a:solidFill>
                <a:srgbClr val="003969"/>
              </a:solidFill>
            </a:endParaRPr>
          </a:p>
          <a:p>
            <a:pPr algn="just"/>
            <a:endParaRPr lang="ru-RU" b="1" dirty="0" smtClean="0">
              <a:solidFill>
                <a:srgbClr val="003969"/>
              </a:solidFill>
            </a:endParaRPr>
          </a:p>
          <a:p>
            <a:pPr algn="just"/>
            <a:r>
              <a:rPr lang="ru-RU" b="1" dirty="0" smtClean="0">
                <a:solidFill>
                  <a:srgbClr val="003969"/>
                </a:solidFill>
              </a:rPr>
              <a:t>Кроме </a:t>
            </a:r>
            <a:r>
              <a:rPr lang="ru-RU" b="1" dirty="0">
                <a:solidFill>
                  <a:srgbClr val="003969"/>
                </a:solidFill>
              </a:rPr>
              <a:t>того, стоит проверять подписки на услуги у мобильных операторов. Иногда подписка на контент или услуги типа мелодии вместо гудка может быть оформлена одним случайным </a:t>
            </a:r>
            <a:r>
              <a:rPr lang="ru-RU" b="1" dirty="0" smtClean="0">
                <a:solidFill>
                  <a:srgbClr val="003969"/>
                </a:solidFill>
              </a:rPr>
              <a:t>движением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733397" y="6087291"/>
            <a:ext cx="5911243" cy="17075"/>
          </a:xfrm>
          <a:prstGeom prst="line">
            <a:avLst/>
          </a:prstGeom>
          <a:ln w="9525" cmpd="tri">
            <a:solidFill>
              <a:srgbClr val="003969">
                <a:alpha val="87000"/>
              </a:srgbClr>
            </a:solidFill>
          </a:ln>
          <a:effectLst>
            <a:outerShdw blurRad="50800" dist="50800" dir="5400000" algn="ctr" rotWithShape="0">
              <a:srgbClr val="003969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19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469</Words>
  <Application>Microsoft Office PowerPoint</Application>
  <PresentationFormat>Произвольный</PresentationFormat>
  <Paragraphs>48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 Black</vt:lpstr>
      <vt:lpstr>Arial</vt:lpstr>
      <vt:lpstr>Calibri Light</vt:lpstr>
      <vt:lpstr>Calibri</vt:lpstr>
      <vt:lpstr>Wingdings</vt:lpstr>
      <vt:lpstr>Тема Office</vt:lpstr>
      <vt:lpstr>ПЛАТНЫЕ ПОДПИСКИ получение доступа к услуге или продукту за заранее установленные регулярные платежи со счета покупателя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А. Кузнецов</dc:creator>
  <cp:lastModifiedBy>Михаил А. Кузнецов</cp:lastModifiedBy>
  <cp:revision>20</cp:revision>
  <dcterms:created xsi:type="dcterms:W3CDTF">2023-05-05T08:54:47Z</dcterms:created>
  <dcterms:modified xsi:type="dcterms:W3CDTF">2023-05-10T08:11:42Z</dcterms:modified>
</cp:coreProperties>
</file>