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59" r:id="rId6"/>
    <p:sldId id="272" r:id="rId7"/>
    <p:sldId id="26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272120091231693E-2"/>
          <c:y val="9.1868373281533647E-2"/>
          <c:w val="0.55496133016032767"/>
          <c:h val="0.81038953831211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18E-3"/>
                  <c:y val="-7.716581682796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83393348451479E-4"/>
                  <c:y val="9.3121972088290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445805385438E-2"/>
                  <c:y val="6.048770335426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05246289161152E-2"/>
                  <c:y val="-5.17996924393315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72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8598059599353579E-2"/>
                  <c:y val="-0.1185338837050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Налоги на имущество</c:v>
                </c:pt>
                <c:pt idx="2">
                  <c:v>Единый налог на вмененный доход</c:v>
                </c:pt>
                <c:pt idx="3">
                  <c:v>Аренда земли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532436.35</c:v>
                </c:pt>
                <c:pt idx="1">
                  <c:v>308750.26</c:v>
                </c:pt>
                <c:pt idx="2">
                  <c:v>241035.22</c:v>
                </c:pt>
                <c:pt idx="3">
                  <c:v>425064.82</c:v>
                </c:pt>
                <c:pt idx="4">
                  <c:v>20910.849999999999</c:v>
                </c:pt>
                <c:pt idx="5">
                  <c:v>268446.51</c:v>
                </c:pt>
                <c:pt idx="6">
                  <c:v>55439.39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689E-2"/>
          <c:w val="0.33983250596429793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19157926437899"/>
          <c:y val="4.7028845753249636E-2"/>
          <c:w val="0.7609633329372949"/>
          <c:h val="0.7559659169814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01.05.2015г.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42E-2"/>
                  <c:y val="-3.0611605464343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212430.01</c:v>
                </c:pt>
                <c:pt idx="1">
                  <c:v>20910.849999999999</c:v>
                </c:pt>
                <c:pt idx="2">
                  <c:v>241312.32</c:v>
                </c:pt>
                <c:pt idx="3">
                  <c:v>425064.83</c:v>
                </c:pt>
                <c:pt idx="4">
                  <c:v>308750.26</c:v>
                </c:pt>
                <c:pt idx="5">
                  <c:v>55439.39</c:v>
                </c:pt>
                <c:pt idx="6">
                  <c:v>532436.35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01.05.2014г.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214657.1</c:v>
                </c:pt>
                <c:pt idx="1">
                  <c:v>30129.119999999999</c:v>
                </c:pt>
                <c:pt idx="2">
                  <c:v>251777.86</c:v>
                </c:pt>
                <c:pt idx="3">
                  <c:v>381152.51</c:v>
                </c:pt>
                <c:pt idx="4">
                  <c:v>255303.82</c:v>
                </c:pt>
                <c:pt idx="5">
                  <c:v>134180.89000000001</c:v>
                </c:pt>
                <c:pt idx="6">
                  <c:v>880233.78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61394384"/>
        <c:axId val="224338840"/>
      </c:barChart>
      <c:catAx>
        <c:axId val="161394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24338840"/>
        <c:crosses val="autoZero"/>
        <c:auto val="1"/>
        <c:lblAlgn val="ctr"/>
        <c:lblOffset val="100"/>
        <c:noMultiLvlLbl val="0"/>
      </c:catAx>
      <c:valAx>
        <c:axId val="224338840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6139438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8750582633411628"/>
          <c:y val="0.50610689598658021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89E-2"/>
                  <c:y val="5.7506656282262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1507.97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1610.7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6497848950697E-2"/>
                  <c:y val="2.7845405814997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1198.5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387720"/>
        <c:axId val="161388112"/>
        <c:axId val="162019584"/>
      </c:bar3DChart>
      <c:catAx>
        <c:axId val="161387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61388112"/>
        <c:crosses val="autoZero"/>
        <c:auto val="1"/>
        <c:lblAlgn val="ctr"/>
        <c:lblOffset val="100"/>
        <c:noMultiLvlLbl val="0"/>
      </c:catAx>
      <c:valAx>
        <c:axId val="16138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61387720"/>
        <c:crosses val="autoZero"/>
        <c:crossBetween val="between"/>
      </c:valAx>
      <c:serAx>
        <c:axId val="16201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61388112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3"/>
          <c:w val="0.20056950370894644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58"/>
          <c:y val="2.8864491727281703E-2"/>
          <c:w val="0.56371659367864602"/>
          <c:h val="0.8567596652999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536.70000000000005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04746902085506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388896"/>
        <c:axId val="161389288"/>
        <c:axId val="162597072"/>
      </c:bar3DChart>
      <c:catAx>
        <c:axId val="16138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61389288"/>
        <c:crosses val="autoZero"/>
        <c:auto val="1"/>
        <c:lblAlgn val="ctr"/>
        <c:lblOffset val="100"/>
        <c:noMultiLvlLbl val="0"/>
      </c:catAx>
      <c:valAx>
        <c:axId val="161389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61388896"/>
        <c:crosses val="autoZero"/>
        <c:crossBetween val="between"/>
      </c:valAx>
      <c:serAx>
        <c:axId val="16259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61389288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2"/>
          <c:h val="0.23347809641221054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62555693853981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5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10028515350254E-2"/>
                  <c:y val="-0.115637447144341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622268821982738E-2"/>
                  <c:y val="0.16681674004010999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860705292004585"/>
                  <c:y val="0.13168972852665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83877254379143E-2"/>
                  <c:y val="1.68206540025186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5977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951491500944341E-2"/>
                  <c:y val="-8.0122014917003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2502592304558752E-2"/>
                  <c:y val="-0.12248115919206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2601470207013983E-2"/>
                  <c:y val="-3.21746020919327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2842762841165746E-2"/>
                  <c:y val="-0.113566709254850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5.2956153020034813E-2"/>
                  <c:y val="-3.00091051125504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гос. и мун. долга</c:v>
                </c:pt>
                <c:pt idx="9">
                  <c:v>здравоохранение</c:v>
                </c:pt>
                <c:pt idx="10">
                  <c:v>средства массовой информации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359245.95</c:v>
                </c:pt>
                <c:pt idx="1">
                  <c:v>34835.660000000003</c:v>
                </c:pt>
                <c:pt idx="2">
                  <c:v>353693.86</c:v>
                </c:pt>
                <c:pt idx="3">
                  <c:v>378424.92</c:v>
                </c:pt>
                <c:pt idx="4">
                  <c:v>1332170.99</c:v>
                </c:pt>
                <c:pt idx="5">
                  <c:v>215829.6</c:v>
                </c:pt>
                <c:pt idx="6">
                  <c:v>125392.03</c:v>
                </c:pt>
                <c:pt idx="7">
                  <c:v>36749.040000000001</c:v>
                </c:pt>
                <c:pt idx="8">
                  <c:v>44889.84</c:v>
                </c:pt>
                <c:pt idx="9">
                  <c:v>111078.46</c:v>
                </c:pt>
                <c:pt idx="10">
                  <c:v>6200.61</c:v>
                </c:pt>
                <c:pt idx="11" formatCode="General">
                  <c:v>1529.97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04831676032263"/>
          <c:y val="3.0550977434196651E-2"/>
          <c:w val="0.31195168521765126"/>
          <c:h val="0.96944912009089645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5/18/2015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5/18/2015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5/18/2015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мая  2015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16402"/>
              </p:ext>
            </p:extLst>
          </p:nvPr>
        </p:nvGraphicFramePr>
        <p:xfrm>
          <a:off x="395535" y="1397000"/>
          <a:ext cx="8280920" cy="496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 Муниципальная программа города Сочи "Обеспечение доступным жильем жителей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136 980,80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15 363,26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11,22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 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453 295,10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69 259,09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15,28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11. Муниципальная программа "Дорожная деятельность на территории муниципального образования город-курорт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328 712,30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37 334,79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11,36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 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33 224,20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6 200,60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18,66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 Муниципальная программа "Обеспечение безопасности на территории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310 542,30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94 503,73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30,43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14. 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10 074,80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2 200,00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21,84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7014"/>
              </p:ext>
            </p:extLst>
          </p:nvPr>
        </p:nvGraphicFramePr>
        <p:xfrm>
          <a:off x="395535" y="1397000"/>
          <a:ext cx="8280920" cy="491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15. Муниципальная программа города Сочи "Обеспечение участия города Сочи в организации и проведении XXII Олимпийских и XI </a:t>
                      </a:r>
                      <a:r>
                        <a:rPr lang="ru-RU" sz="11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Паралимпийских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зимних игр 2014 года"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988 257,30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280 706,08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28,40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Муниципальная программа «Транспортное обслуживание населения муниципального образования город-курорт Сочи на 2014-2017 годы»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163 261,00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90 798,43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55,62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17. Муниципальная программа "Управление муниципальным имуществом города-курорта Сочи"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57 948,30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14 350,75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24,76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18. Муниципальная программа "Поддержка малого и среднего предпринимательства в городе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4 000,00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19. Муниципальная программа "Развитие международных, внешнеэкономических, внутренних связей и городских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имиджевых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мероприятий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18 476,70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2 326,50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12,59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 Муниципальная программа "Развитие территориального общественного самоуправления в муниципальном образовании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12 170,00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1 654,00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13,59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 Муниципальная программа города Сочи "Социальная поддержка граждан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182 971,70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61 735,26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33,74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79122"/>
              </p:ext>
            </p:extLst>
          </p:nvPr>
        </p:nvGraphicFramePr>
        <p:xfrm>
          <a:off x="369041" y="1700808"/>
          <a:ext cx="8280920" cy="5040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54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22. Муниципальная программа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60 825,00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13 426,99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22,07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9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23. Муниципальная программа  города Сочи "Развитие инфраструктуры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355 862,00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205 571,41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57,77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24. Муниципальная программа "Развитие информационного общества и формирование электронного правительства в муниципальном образовании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229 115,00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93 102,09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40,64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25. Муниципальная программа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367540,90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36 551,07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9,94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26.Муниципальная программа «Развитие и поддержка сельского хозяйства в городе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Сочи на 2015-2017 годы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12 474,10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636,03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5,10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27. Муниципальная программа «Развитие здравоохранения в городе курорте Сочи» на 2015-2017 годы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492 899,6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111 184,21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22,56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9 989 709,80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2 630 070,42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26,33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38928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6 730 000,00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1 796 644,01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26,70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4 317 432,00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1 252 597,86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29,01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11 047 432,00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3 049 241,87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27,60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52403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11 615 731,70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3 000 040,95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25,83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01.05.2015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01.05.2015 год 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329841"/>
              </p:ext>
            </p:extLst>
          </p:nvPr>
        </p:nvGraphicFramePr>
        <p:xfrm>
          <a:off x="251520" y="2249488"/>
          <a:ext cx="856895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731786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87426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01.05.2015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01.05.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2014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1 796 644,01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2 147 435,1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83,66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январь-апрель 2013-2015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3912014"/>
              </p:ext>
            </p:extLst>
          </p:nvPr>
        </p:nvGraphicFramePr>
        <p:xfrm>
          <a:off x="467544" y="2060848"/>
          <a:ext cx="432048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3284554"/>
              </p:ext>
            </p:extLst>
          </p:nvPr>
        </p:nvGraphicFramePr>
        <p:xfrm>
          <a:off x="4427984" y="2204864"/>
          <a:ext cx="4608512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120040"/>
              </p:ext>
            </p:extLst>
          </p:nvPr>
        </p:nvGraphicFramePr>
        <p:xfrm>
          <a:off x="251520" y="2204864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26130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01.05.2015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3 000 040,94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тыс.рублей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12" y="1977558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90108"/>
              </p:ext>
            </p:extLst>
          </p:nvPr>
        </p:nvGraphicFramePr>
        <p:xfrm>
          <a:off x="179512" y="1285858"/>
          <a:ext cx="8784974" cy="513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66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1 581 102,9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359 245,95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22,72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163 207,30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34 835,66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21,34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1 118 485,0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353 693,87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31,62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1 961 782,5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378 424,92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6 359,70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1 529,97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5 060 067,8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1 332 170,99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26,33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608 162,9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215 829,60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35,49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639,60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111 078,46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22,55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292 728,8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125 392,03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42,84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142 769,70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36 749,04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33 657,5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6 200,61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154 768,0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44 889,84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11 615 731,70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3 000 040,95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25,83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5326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01.05.2015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69108"/>
              </p:ext>
            </p:extLst>
          </p:nvPr>
        </p:nvGraphicFramePr>
        <p:xfrm>
          <a:off x="179512" y="1268760"/>
          <a:ext cx="8784978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мая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2015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мая 2014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1581,10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359,24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1444,71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300,1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20,8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34,84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21,34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137,19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32,3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23,6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1118,49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9,63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353,69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31,62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1614,48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566,31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20,32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1961,78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378,42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3046,79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211,59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0,05</a:t>
                      </a:r>
                      <a:endParaRPr lang="ru-RU" sz="11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24,06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29,5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5060,07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43,56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1332,17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4719,99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1265,54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608,16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215,83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537,32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128,80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24,0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492,64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111,08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3,70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452,34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147,06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32,5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292,73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42,84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263,65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54,86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20,8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142,77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36,75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25,74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183,26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24,5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18,42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36,89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8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154,77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29,00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76,7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31,06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40,5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11615,73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3000,04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25,83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12522,34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2786,76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91551"/>
              </p:ext>
            </p:extLst>
          </p:nvPr>
        </p:nvGraphicFramePr>
        <p:xfrm>
          <a:off x="343926" y="1628800"/>
          <a:ext cx="8280920" cy="507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Муниципальная программа города Сочи "Развитие отрасли "Образование" города Сочи" на 2014-2016 годы - всего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4 605 058,20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1 183 975,59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Муниципальная программа города Сочи "Дети Сочи" на 2014-2016 годы-всего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17 420,20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840,60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4,83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Муниципальная программа города Сочи "Развитие отрасли "Культура" города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706 486,8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196 121,9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27,76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 Муниципальная программа  города Сочи "Молодежь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41 928,2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10 021,98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 Муниципальная программа города Сочи "Развитие отрасли "Физическая культура и спорт" города Сочи (2014-2016 годы)"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369 031,60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93 271,43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25,27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 Муниципальная программа города Сочи "Доступная среда"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 Муниципальная программа города Сочи "Меры по профилактике наркомании, вредных зависимостей и пропаганде здорового образа жизни в городе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2 548,50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 Муниципальная программа "Развитие санаторно-курортного и туристского комплекса в муниципальном образовании город-курорт Сочи на 2014-2018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27 785,20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8 934,63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32,16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1366</Words>
  <Application>Microsoft Office PowerPoint</Application>
  <PresentationFormat>Экран (4:3)</PresentationFormat>
  <Paragraphs>459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Unicode MS</vt:lpstr>
      <vt:lpstr>Albertus MT</vt:lpstr>
      <vt:lpstr>Albertus MT Lt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01.05.2015 год </vt:lpstr>
      <vt:lpstr>Презентация PowerPoint</vt:lpstr>
      <vt:lpstr>Динамика поступления доходов в бюджет города Сочи  за январь-апрель 2013-2015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2015-05-18T11:38:08Z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