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0"/>
  </p:notesMasterIdLst>
  <p:sldIdLst>
    <p:sldId id="269" r:id="rId2"/>
    <p:sldId id="310" r:id="rId3"/>
    <p:sldId id="263" r:id="rId4"/>
    <p:sldId id="264" r:id="rId5"/>
    <p:sldId id="259" r:id="rId6"/>
    <p:sldId id="261" r:id="rId7"/>
    <p:sldId id="266" r:id="rId8"/>
    <p:sldId id="267" r:id="rId9"/>
    <p:sldId id="268" r:id="rId10"/>
    <p:sldId id="274" r:id="rId11"/>
    <p:sldId id="275" r:id="rId12"/>
    <p:sldId id="276" r:id="rId13"/>
    <p:sldId id="271" r:id="rId14"/>
    <p:sldId id="272" r:id="rId15"/>
    <p:sldId id="270" r:id="rId16"/>
    <p:sldId id="285" r:id="rId17"/>
    <p:sldId id="311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6" r:id="rId26"/>
    <p:sldId id="314" r:id="rId27"/>
    <p:sldId id="315" r:id="rId28"/>
    <p:sldId id="325" r:id="rId29"/>
    <p:sldId id="326" r:id="rId30"/>
    <p:sldId id="328" r:id="rId31"/>
    <p:sldId id="287" r:id="rId32"/>
    <p:sldId id="289" r:id="rId33"/>
    <p:sldId id="291" r:id="rId34"/>
    <p:sldId id="292" r:id="rId35"/>
    <p:sldId id="295" r:id="rId36"/>
    <p:sldId id="316" r:id="rId37"/>
    <p:sldId id="293" r:id="rId38"/>
    <p:sldId id="305" r:id="rId39"/>
    <p:sldId id="306" r:id="rId40"/>
    <p:sldId id="307" r:id="rId41"/>
    <p:sldId id="321" r:id="rId42"/>
    <p:sldId id="323" r:id="rId43"/>
    <p:sldId id="324" r:id="rId44"/>
    <p:sldId id="298" r:id="rId45"/>
    <p:sldId id="308" r:id="rId46"/>
    <p:sldId id="304" r:id="rId47"/>
    <p:sldId id="317" r:id="rId48"/>
    <p:sldId id="318" r:id="rId49"/>
    <p:sldId id="319" r:id="rId50"/>
    <p:sldId id="294" r:id="rId51"/>
    <p:sldId id="299" r:id="rId52"/>
    <p:sldId id="300" r:id="rId53"/>
    <p:sldId id="301" r:id="rId54"/>
    <p:sldId id="302" r:id="rId55"/>
    <p:sldId id="303" r:id="rId56"/>
    <p:sldId id="329" r:id="rId57"/>
    <p:sldId id="320" r:id="rId58"/>
    <p:sldId id="312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3846" autoAdjust="0"/>
  </p:normalViewPr>
  <p:slideViewPr>
    <p:cSldViewPr>
      <p:cViewPr varScale="1">
        <p:scale>
          <a:sx n="73" d="100"/>
          <a:sy n="73" d="100"/>
        </p:scale>
        <p:origin x="157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image" Target="../media/image5.jpeg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777540890026248E-2"/>
          <c:y val="1.3526977297502064E-2"/>
          <c:w val="0.97371170734276669"/>
          <c:h val="0.972013273009015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0.1226426755736047"/>
                  <c:y val="-5.467050559463460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25000"/>
                        </a:schemeClr>
                      </a:solidFill>
                      <a:effectLst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>
                        <a:lumMod val="50000"/>
                      </a:schemeClr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прибыль</c:v>
                </c:pt>
                <c:pt idx="1">
                  <c:v>НДФЛ</c:v>
                </c:pt>
                <c:pt idx="2">
                  <c:v>единый налог на вмененный налог</c:v>
                </c:pt>
                <c:pt idx="3">
                  <c:v>налог на имущество физ.лиц</c:v>
                </c:pt>
                <c:pt idx="4">
                  <c:v>земельный налог</c:v>
                </c:pt>
                <c:pt idx="5">
                  <c:v>арендная плата за земельные участки</c:v>
                </c:pt>
                <c:pt idx="6">
                  <c:v>доходы от сдачи в аренду имущества</c:v>
                </c:pt>
                <c:pt idx="7">
                  <c:v>плата за негативное воздействие на окр.среду</c:v>
                </c:pt>
                <c:pt idx="8">
                  <c:v>штрафные санкции</c:v>
                </c:pt>
                <c:pt idx="9">
                  <c:v>прочие неналоговые доходы</c:v>
                </c:pt>
                <c:pt idx="10">
                  <c:v>прочие налоговые доходы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290</c:v>
                </c:pt>
                <c:pt idx="1">
                  <c:v>3135</c:v>
                </c:pt>
                <c:pt idx="2">
                  <c:v>540</c:v>
                </c:pt>
                <c:pt idx="3">
                  <c:v>86.6</c:v>
                </c:pt>
                <c:pt idx="4">
                  <c:v>485</c:v>
                </c:pt>
                <c:pt idx="5">
                  <c:v>1778.1</c:v>
                </c:pt>
                <c:pt idx="6">
                  <c:v>104.4</c:v>
                </c:pt>
                <c:pt idx="7">
                  <c:v>57</c:v>
                </c:pt>
                <c:pt idx="8">
                  <c:v>183.7</c:v>
                </c:pt>
                <c:pt idx="9">
                  <c:v>528</c:v>
                </c:pt>
                <c:pt idx="10">
                  <c:v>61.2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bg2">
            <a:lumMod val="9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800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248945512074207E-3"/>
          <c:y val="2.2394980893497307E-3"/>
          <c:w val="0.96467222258865626"/>
          <c:h val="0.960725793800863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0.13212076973581338"/>
                  <c:y val="3.7526246719160306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2">
                          <a:lumMod val="25000"/>
                        </a:schemeClr>
                      </a:solidFill>
                      <a:effectLst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>
                        <a:lumMod val="50000"/>
                      </a:schemeClr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налог на прибыль</c:v>
                </c:pt>
                <c:pt idx="1">
                  <c:v>НДФЛ</c:v>
                </c:pt>
                <c:pt idx="2">
                  <c:v>единый налог на вмененный налог</c:v>
                </c:pt>
                <c:pt idx="3">
                  <c:v>налог на имущество физ.лиц</c:v>
                </c:pt>
                <c:pt idx="4">
                  <c:v>земельный налог</c:v>
                </c:pt>
                <c:pt idx="5">
                  <c:v>арендная плата за земельные участки</c:v>
                </c:pt>
                <c:pt idx="6">
                  <c:v>доходы от сдачи в аренду имущества</c:v>
                </c:pt>
                <c:pt idx="7">
                  <c:v>плата за негативное воздействие на окр.среду</c:v>
                </c:pt>
                <c:pt idx="8">
                  <c:v>штрафные санкции</c:v>
                </c:pt>
                <c:pt idx="9">
                  <c:v>прочие неналоговые доходы</c:v>
                </c:pt>
                <c:pt idx="10">
                  <c:v>прочие налоговые доходы</c:v>
                </c:pt>
                <c:pt idx="11">
                  <c:v>акцизы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272</c:v>
                </c:pt>
                <c:pt idx="1">
                  <c:v>2675.7</c:v>
                </c:pt>
                <c:pt idx="2">
                  <c:v>530.6</c:v>
                </c:pt>
                <c:pt idx="3">
                  <c:v>92.8</c:v>
                </c:pt>
                <c:pt idx="4">
                  <c:v>512</c:v>
                </c:pt>
                <c:pt idx="5">
                  <c:v>1800</c:v>
                </c:pt>
                <c:pt idx="6">
                  <c:v>106</c:v>
                </c:pt>
                <c:pt idx="7">
                  <c:v>57</c:v>
                </c:pt>
                <c:pt idx="8">
                  <c:v>190</c:v>
                </c:pt>
                <c:pt idx="9">
                  <c:v>442.8</c:v>
                </c:pt>
                <c:pt idx="10">
                  <c:v>66.599999999999994</c:v>
                </c:pt>
                <c:pt idx="11">
                  <c:v>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bg2">
            <a:lumMod val="9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800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0"/>
      <c:rotY val="5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145641866182809E-2"/>
          <c:y val="4.9374982502309733E-2"/>
          <c:w val="0.65376461216211312"/>
          <c:h val="0.854368823315322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24707.47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37335.5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47940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34940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3708680"/>
        <c:axId val="223711032"/>
        <c:axId val="269025048"/>
      </c:bar3DChart>
      <c:catAx>
        <c:axId val="223708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3711032"/>
        <c:crosses val="autoZero"/>
        <c:auto val="1"/>
        <c:lblAlgn val="ctr"/>
        <c:lblOffset val="100"/>
        <c:noMultiLvlLbl val="0"/>
      </c:catAx>
      <c:valAx>
        <c:axId val="2237110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23708680"/>
        <c:crosses val="autoZero"/>
        <c:crossBetween val="between"/>
      </c:valAx>
      <c:serAx>
        <c:axId val="269025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>
                    <a:lumMod val="25000"/>
                  </a:schemeClr>
                </a:solidFill>
              </a:defRPr>
            </a:pPr>
            <a:endParaRPr lang="ru-RU"/>
          </a:p>
        </c:txPr>
        <c:crossAx val="223711032"/>
        <c:crosses val="autoZero"/>
      </c:serAx>
    </c:plotArea>
    <c:legend>
      <c:legendPos val="r"/>
      <c:overlay val="0"/>
      <c:txPr>
        <a:bodyPr/>
        <a:lstStyle/>
        <a:p>
          <a:pPr>
            <a:defRPr>
              <a:solidFill>
                <a:schemeClr val="bg2">
                  <a:lumMod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269046672"/>
        <c:axId val="269048632"/>
        <c:axId val="0"/>
      </c:bar3DChart>
      <c:catAx>
        <c:axId val="269046672"/>
        <c:scaling>
          <c:orientation val="minMax"/>
        </c:scaling>
        <c:delete val="0"/>
        <c:axPos val="l"/>
        <c:majorTickMark val="none"/>
        <c:minorTickMark val="none"/>
        <c:tickLblPos val="nextTo"/>
        <c:crossAx val="269048632"/>
        <c:crosses val="autoZero"/>
        <c:auto val="1"/>
        <c:lblAlgn val="ctr"/>
        <c:lblOffset val="100"/>
        <c:noMultiLvlLbl val="0"/>
      </c:catAx>
      <c:valAx>
        <c:axId val="269048632"/>
        <c:scaling>
          <c:orientation val="minMax"/>
        </c:scaling>
        <c:delete val="1"/>
        <c:axPos val="b"/>
        <c:numFmt formatCode="#,##0.0_р_." sourceLinked="1"/>
        <c:majorTickMark val="out"/>
        <c:minorTickMark val="none"/>
        <c:tickLblPos val="none"/>
        <c:crossAx val="26904667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984226522466024"/>
          <c:y val="6.6289554863503783E-2"/>
          <c:w val="0.76221698368842861"/>
          <c:h val="0.933710445136496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9 месяцев 2013 года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'Лист1'!$A$2:$A$8</c:f>
              <c:strCache>
                <c:ptCount val="7"/>
                <c:pt idx="0">
                  <c:v>Новороссийск</c:v>
                </c:pt>
                <c:pt idx="1">
                  <c:v>Краснодар</c:v>
                </c:pt>
                <c:pt idx="2">
                  <c:v>Горячий Ключ</c:v>
                </c:pt>
                <c:pt idx="3">
                  <c:v>Геленджик</c:v>
                </c:pt>
                <c:pt idx="4">
                  <c:v>Армавир</c:v>
                </c:pt>
                <c:pt idx="5">
                  <c:v>Анапа</c:v>
                </c:pt>
                <c:pt idx="6">
                  <c:v>Сочи</c:v>
                </c:pt>
              </c:strCache>
            </c:strRef>
          </c:cat>
          <c:val>
            <c:numRef>
              <c:f>'Лист1'!$B$2:$B$8</c:f>
              <c:numCache>
                <c:formatCode>#,##0.0_р_.</c:formatCode>
                <c:ptCount val="7"/>
                <c:pt idx="0">
                  <c:v>7205.3</c:v>
                </c:pt>
                <c:pt idx="1">
                  <c:v>9746.5</c:v>
                </c:pt>
                <c:pt idx="2">
                  <c:v>5176.4000000000005</c:v>
                </c:pt>
                <c:pt idx="3">
                  <c:v>11840</c:v>
                </c:pt>
                <c:pt idx="4">
                  <c:v>4113.9000000000005</c:v>
                </c:pt>
                <c:pt idx="5">
                  <c:v>7868.2</c:v>
                </c:pt>
                <c:pt idx="6">
                  <c:v>11622.740000000014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269045104"/>
        <c:axId val="269047456"/>
        <c:axId val="0"/>
      </c:bar3DChart>
      <c:catAx>
        <c:axId val="2690451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2">
                    <a:lumMod val="25000"/>
                  </a:schemeClr>
                </a:solidFill>
              </a:defRPr>
            </a:pPr>
            <a:endParaRPr lang="ru-RU"/>
          </a:p>
        </c:txPr>
        <c:crossAx val="269047456"/>
        <c:crosses val="autoZero"/>
        <c:auto val="1"/>
        <c:lblAlgn val="ctr"/>
        <c:lblOffset val="100"/>
        <c:noMultiLvlLbl val="0"/>
      </c:catAx>
      <c:valAx>
        <c:axId val="269047456"/>
        <c:scaling>
          <c:orientation val="minMax"/>
        </c:scaling>
        <c:delete val="1"/>
        <c:axPos val="b"/>
        <c:numFmt formatCode="#,##0.0_р_." sourceLinked="1"/>
        <c:majorTickMark val="out"/>
        <c:minorTickMark val="none"/>
        <c:tickLblPos val="none"/>
        <c:crossAx val="269045104"/>
        <c:crosses val="autoZero"/>
        <c:crossBetween val="between"/>
      </c:valAx>
      <c:spPr>
        <a:solidFill>
          <a:schemeClr val="bg2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Всего расходов 10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460,9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млн.руб.</a:t>
            </a:r>
          </a:p>
        </c:rich>
      </c:tx>
      <c:layout>
        <c:manualLayout>
          <c:xMode val="edge"/>
          <c:yMode val="edge"/>
          <c:x val="0.59012274314216695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095605415172907E-2"/>
          <c:y val="0.23724896132294668"/>
          <c:w val="0.53722999902789925"/>
          <c:h val="0.734518565937345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 10 460,9 млн.руб.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9.9214772502488765E-4"/>
                  <c:y val="-5.73950277174423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1</a:t>
                    </a:r>
                    <a:r>
                      <a:rPr lang="en-US" dirty="0" smtClean="0"/>
                      <a:t>399,2</a:t>
                    </a:r>
                    <a:r>
                      <a:rPr lang="ru-RU" dirty="0" smtClean="0"/>
                      <a:t> </a:t>
                    </a:r>
                    <a:r>
                      <a:rPr lang="ru-RU" dirty="0" smtClean="0">
                        <a:solidFill>
                          <a:schemeClr val="accent1"/>
                        </a:solidFill>
                      </a:rPr>
                      <a:t>(13,4%)</a:t>
                    </a:r>
                    <a:endParaRPr lang="en-US" dirty="0">
                      <a:solidFill>
                        <a:schemeClr val="accent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589084011402301E-2"/>
                  <c:y val="-3.48792023464944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7</a:t>
                    </a:r>
                    <a:r>
                      <a:rPr lang="en-US" dirty="0" smtClean="0"/>
                      <a:t>12,2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smtClean="0">
                        <a:solidFill>
                          <a:schemeClr val="accent2"/>
                        </a:solidFill>
                      </a:rPr>
                      <a:t>(6,8%)</a:t>
                    </a:r>
                    <a:endParaRPr lang="en-US" dirty="0">
                      <a:solidFill>
                        <a:schemeClr val="accent2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5464433448883115E-2"/>
                  <c:y val="0.1638841445033273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1</a:t>
                    </a:r>
                    <a:r>
                      <a:rPr lang="en-US" dirty="0" smtClean="0"/>
                      <a:t>975,4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smtClean="0">
                        <a:solidFill>
                          <a:schemeClr val="accent3"/>
                        </a:solidFill>
                      </a:rPr>
                      <a:t>(19%)</a:t>
                    </a:r>
                    <a:endParaRPr lang="en-US" dirty="0">
                      <a:solidFill>
                        <a:schemeClr val="accent3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9124835521711096E-3"/>
                  <c:y val="6.13770256248083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4</a:t>
                    </a:r>
                    <a:r>
                      <a:rPr lang="en-US" dirty="0" smtClean="0"/>
                      <a:t>711,7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smtClean="0">
                        <a:solidFill>
                          <a:schemeClr val="bg2">
                            <a:lumMod val="75000"/>
                          </a:schemeClr>
                        </a:solidFill>
                      </a:rPr>
                      <a:t>(45%)</a:t>
                    </a:r>
                    <a:endParaRPr lang="en-US" dirty="0">
                      <a:solidFill>
                        <a:schemeClr val="bg2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5650686896214954E-2"/>
                  <c:y val="3.60248868461578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5</a:t>
                    </a:r>
                    <a:r>
                      <a:rPr lang="en-US" dirty="0" smtClean="0"/>
                      <a:t>39,6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smtClean="0">
                        <a:solidFill>
                          <a:schemeClr val="accent5"/>
                        </a:solidFill>
                      </a:rPr>
                      <a:t>(5,2%)</a:t>
                    </a:r>
                    <a:endParaRPr lang="en-US" dirty="0">
                      <a:solidFill>
                        <a:schemeClr val="accent5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1527443951169002"/>
                  <c:y val="-7.73629816739772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4</a:t>
                    </a:r>
                    <a:r>
                      <a:rPr lang="en-US" dirty="0" smtClean="0"/>
                      <a:t>36,6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smtClean="0">
                        <a:solidFill>
                          <a:schemeClr val="accent6"/>
                        </a:solidFill>
                      </a:rPr>
                      <a:t>(4%)</a:t>
                    </a:r>
                    <a:endParaRPr lang="en-US" dirty="0">
                      <a:solidFill>
                        <a:schemeClr val="accent6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3051496218893434E-2"/>
                  <c:y val="-0.161527713400250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2</a:t>
                    </a:r>
                    <a:r>
                      <a:rPr lang="en-US" dirty="0" smtClean="0"/>
                      <a:t>49,3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(2,4%)</a:t>
                    </a:r>
                    <a:endParaRPr lang="en-US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4712415993875726E-3"/>
                  <c:y val="-0.144147851067718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1</a:t>
                    </a:r>
                    <a:r>
                      <a:rPr lang="en-US" dirty="0" smtClean="0"/>
                      <a:t>74,3</a:t>
                    </a:r>
                    <a:r>
                      <a:rPr lang="ru-RU" dirty="0" smtClean="0"/>
                      <a:t> </a:t>
                    </a:r>
                    <a:endParaRPr lang="ru-RU" dirty="0" smtClean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  <a:p>
                    <a:r>
                      <a:rPr lang="ru-RU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rPr>
                      <a:t>(1,7%)</a:t>
                    </a:r>
                    <a:endParaRPr lang="en-US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8.4258205785688767E-2"/>
                  <c:y val="-0.1132522238917115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2</a:t>
                    </a:r>
                    <a:r>
                      <a:rPr lang="en-US" dirty="0" smtClean="0"/>
                      <a:t>62,6</a:t>
                    </a:r>
                    <a:endParaRPr lang="ru-RU" dirty="0" smtClean="0"/>
                  </a:p>
                  <a:p>
                    <a:r>
                      <a:rPr lang="ru-RU" dirty="0" smtClean="0"/>
                      <a:t> </a:t>
                    </a:r>
                    <a:r>
                      <a:rPr lang="ru-RU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2,5%</a:t>
                    </a:r>
                    <a:endParaRPr lang="en-US" dirty="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</c:v>
                </c:pt>
                <c:pt idx="1">
                  <c:v>Национальная экономика 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 и кинематография</c:v>
                </c:pt>
                <c:pt idx="5">
                  <c:v>Здравоохранение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Остальные вопросы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1399.2</c:v>
                </c:pt>
                <c:pt idx="1">
                  <c:v>712.2</c:v>
                </c:pt>
                <c:pt idx="2">
                  <c:v>1975.4</c:v>
                </c:pt>
                <c:pt idx="3">
                  <c:v>4711.7</c:v>
                </c:pt>
                <c:pt idx="4">
                  <c:v>539.6</c:v>
                </c:pt>
                <c:pt idx="5">
                  <c:v>436.6</c:v>
                </c:pt>
                <c:pt idx="6">
                  <c:v>249.3</c:v>
                </c:pt>
                <c:pt idx="7">
                  <c:v>174.3</c:v>
                </c:pt>
                <c:pt idx="8">
                  <c:v>262.60000000000002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144730338218672"/>
          <c:y val="8.6585830617319143E-2"/>
          <c:w val="0.322417230399276"/>
          <c:h val="0.88579806655143711"/>
        </c:manualLayout>
      </c:layout>
      <c:overlay val="0"/>
      <c:spPr>
        <a:blipFill>
          <a:blip xmlns:r="http://schemas.openxmlformats.org/officeDocument/2006/relationships" r:embed="rId1"/>
          <a:tile tx="0" ty="0" sx="100000" sy="100000" flip="none" algn="tl"/>
        </a:blipFill>
        <a:ln w="19050" cap="flat" cmpd="sng" algn="ctr">
          <a:solidFill>
            <a:schemeClr val="accent4"/>
          </a:solidFill>
          <a:prstDash val="solid"/>
        </a:ln>
        <a:effectLst/>
      </c:spPr>
      <c:txPr>
        <a:bodyPr/>
        <a:lstStyle/>
        <a:p>
          <a:pPr>
            <a:defRPr sz="16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280515971891731"/>
          <c:y val="4.1869006056170402E-2"/>
          <c:w val="0.35350525397314231"/>
          <c:h val="0.925233917756838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показатель в Краснодарском крае по муниципальным учреждениям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9.1953379395300055E-3"/>
                  <c:y val="2.9906432897264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1302252930199534E-3"/>
                  <c:y val="-2.9906432897264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работники учреждений культуры</c:v>
                </c:pt>
                <c:pt idx="1">
                  <c:v>младший медицинский персонал</c:v>
                </c:pt>
                <c:pt idx="2">
                  <c:v>средний медицинский персонал</c:v>
                </c:pt>
                <c:pt idx="3">
                  <c:v>врачи</c:v>
                </c:pt>
                <c:pt idx="4">
                  <c:v> педагогические работники дошкольных образовательных учреждений</c:v>
                </c:pt>
                <c:pt idx="5">
                  <c:v> педагогические работники учреждений дополнительного образования</c:v>
                </c:pt>
                <c:pt idx="6">
                  <c:v> педагогические работники учреждений общего образования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11853</c:v>
                </c:pt>
                <c:pt idx="1">
                  <c:v>10938</c:v>
                </c:pt>
                <c:pt idx="2">
                  <c:v>16264</c:v>
                </c:pt>
                <c:pt idx="3">
                  <c:v>26165</c:v>
                </c:pt>
                <c:pt idx="4">
                  <c:v>20305</c:v>
                </c:pt>
                <c:pt idx="5">
                  <c:v>17819</c:v>
                </c:pt>
                <c:pt idx="6">
                  <c:v>24718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показатель в городе Сочи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390675879059775E-2"/>
                  <c:y val="-5.9812865794528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6627816162749274E-3"/>
                  <c:y val="-2.9906432897264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1953379395300055E-3"/>
                  <c:y val="-1.4953216448632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2260450586039889E-2"/>
                  <c:y val="-8.97192986917937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3793006909294858E-2"/>
                  <c:y val="-2.9906432897264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работники учреждений культуры</c:v>
                </c:pt>
                <c:pt idx="1">
                  <c:v>младший медицинский персонал</c:v>
                </c:pt>
                <c:pt idx="2">
                  <c:v>средний медицинский персонал</c:v>
                </c:pt>
                <c:pt idx="3">
                  <c:v>врачи</c:v>
                </c:pt>
                <c:pt idx="4">
                  <c:v> педагогические работники дошкольных образовательных учреждений</c:v>
                </c:pt>
                <c:pt idx="5">
                  <c:v> педагогические работники учреждений дополнительного образования</c:v>
                </c:pt>
                <c:pt idx="6">
                  <c:v> педагогические работники учреждений общего образования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12579</c:v>
                </c:pt>
                <c:pt idx="1">
                  <c:v>18150</c:v>
                </c:pt>
                <c:pt idx="2">
                  <c:v>19630</c:v>
                </c:pt>
                <c:pt idx="3">
                  <c:v>28007</c:v>
                </c:pt>
                <c:pt idx="4">
                  <c:v>19394</c:v>
                </c:pt>
                <c:pt idx="5">
                  <c:v>17400</c:v>
                </c:pt>
                <c:pt idx="6">
                  <c:v>23149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9045888"/>
        <c:axId val="220880384"/>
        <c:axId val="0"/>
      </c:bar3DChart>
      <c:catAx>
        <c:axId val="2690458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bg2">
                    <a:lumMod val="25000"/>
                  </a:schemeClr>
                </a:solidFill>
              </a:defRPr>
            </a:pPr>
            <a:endParaRPr lang="ru-RU"/>
          </a:p>
        </c:txPr>
        <c:crossAx val="220880384"/>
        <c:crosses val="autoZero"/>
        <c:auto val="1"/>
        <c:lblAlgn val="ctr"/>
        <c:lblOffset val="100"/>
        <c:noMultiLvlLbl val="0"/>
      </c:catAx>
      <c:valAx>
        <c:axId val="220880384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one"/>
        <c:crossAx val="269045888"/>
        <c:crosses val="autoZero"/>
        <c:crossBetween val="between"/>
      </c:valAx>
      <c:spPr>
        <a:solidFill>
          <a:schemeClr val="bg2"/>
        </a:solidFill>
      </c:spPr>
    </c:plotArea>
    <c:legend>
      <c:legendPos val="r"/>
      <c:layout>
        <c:manualLayout>
          <c:xMode val="edge"/>
          <c:yMode val="edge"/>
          <c:x val="0.67968776397377983"/>
          <c:y val="0.16138335384396571"/>
          <c:w val="0.31530030828723615"/>
          <c:h val="0.17480521963802384"/>
        </c:manualLayout>
      </c:layout>
      <c:overlay val="0"/>
      <c:txPr>
        <a:bodyPr/>
        <a:lstStyle/>
        <a:p>
          <a:pPr>
            <a:defRPr sz="1100">
              <a:solidFill>
                <a:schemeClr val="bg2">
                  <a:lumMod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80515971891731"/>
          <c:y val="4.1869006056170402E-2"/>
          <c:w val="0.35350525397314231"/>
          <c:h val="0.92523391775683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показатель в Краснодарском крае по муниципальным учреждениям за 1-ое полугодие 2013 года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9.195337939530009E-3"/>
                  <c:y val="2.9906432897264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1302252930199534E-3"/>
                  <c:y val="-2.9906432897264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_-* #,##0.00_р_._-;\-* #,##0.00_р_._-;_-* &quot;-&quot;??_р_._-;_-@_-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работники учреждений культуры</c:v>
                </c:pt>
                <c:pt idx="1">
                  <c:v>младший медицинский персонал</c:v>
                </c:pt>
                <c:pt idx="2">
                  <c:v>средний медицинский персонал</c:v>
                </c:pt>
                <c:pt idx="3">
                  <c:v>врачи</c:v>
                </c:pt>
                <c:pt idx="4">
                  <c:v> педагогические работники дошкольных образовательных учреждений</c:v>
                </c:pt>
                <c:pt idx="5">
                  <c:v> педагогические работники учреждений дополнительного образования</c:v>
                </c:pt>
                <c:pt idx="6">
                  <c:v> педагогические работники учреждений общего образования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11853</c:v>
                </c:pt>
                <c:pt idx="1">
                  <c:v>10938</c:v>
                </c:pt>
                <c:pt idx="2">
                  <c:v>16264</c:v>
                </c:pt>
                <c:pt idx="3">
                  <c:v>26165</c:v>
                </c:pt>
                <c:pt idx="4">
                  <c:v>20305</c:v>
                </c:pt>
                <c:pt idx="5">
                  <c:v>17819</c:v>
                </c:pt>
                <c:pt idx="6">
                  <c:v>24718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показатель в городе Сочи за 9 месяцев 2013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390675879059775E-2"/>
                  <c:y val="-5.9812865794528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6627816162749274E-3"/>
                  <c:y val="-2.9906432897264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195337939530009E-3"/>
                  <c:y val="-1.4953216448632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2260450586039889E-2"/>
                  <c:y val="-8.97192986917937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3793006909294858E-2"/>
                  <c:y val="-2.9906432897264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_-* #,##0.00_р_._-;\-* #,##0.00_р_._-;_-* &quot;-&quot;??_р_._-;_-@_-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работники учреждений культуры</c:v>
                </c:pt>
                <c:pt idx="1">
                  <c:v>младший медицинский персонал</c:v>
                </c:pt>
                <c:pt idx="2">
                  <c:v>средний медицинский персонал</c:v>
                </c:pt>
                <c:pt idx="3">
                  <c:v>врачи</c:v>
                </c:pt>
                <c:pt idx="4">
                  <c:v> педагогические работники дошкольных образовательных учреждений</c:v>
                </c:pt>
                <c:pt idx="5">
                  <c:v> педагогические работники учреждений дополнительного образования</c:v>
                </c:pt>
                <c:pt idx="6">
                  <c:v> педагогические работники учреждений общего образования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12884</c:v>
                </c:pt>
                <c:pt idx="1">
                  <c:v>19508</c:v>
                </c:pt>
                <c:pt idx="2">
                  <c:v>21359</c:v>
                </c:pt>
                <c:pt idx="3">
                  <c:v>28030</c:v>
                </c:pt>
                <c:pt idx="4">
                  <c:v>20928</c:v>
                </c:pt>
                <c:pt idx="5">
                  <c:v>19403</c:v>
                </c:pt>
                <c:pt idx="6">
                  <c:v>25509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689240"/>
        <c:axId val="267688848"/>
      </c:barChart>
      <c:catAx>
        <c:axId val="2676892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bg2">
                    <a:lumMod val="25000"/>
                  </a:schemeClr>
                </a:solidFill>
              </a:defRPr>
            </a:pPr>
            <a:endParaRPr lang="ru-RU"/>
          </a:p>
        </c:txPr>
        <c:crossAx val="267688848"/>
        <c:crosses val="autoZero"/>
        <c:auto val="1"/>
        <c:lblAlgn val="ctr"/>
        <c:lblOffset val="100"/>
        <c:noMultiLvlLbl val="0"/>
      </c:catAx>
      <c:valAx>
        <c:axId val="267688848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one"/>
        <c:crossAx val="267689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220152382508735"/>
          <c:y val="0.54418569492895219"/>
          <c:w val="0.33278656397683726"/>
          <c:h val="0.31835609754489652"/>
        </c:manualLayout>
      </c:layout>
      <c:overlay val="0"/>
      <c:txPr>
        <a:bodyPr/>
        <a:lstStyle/>
        <a:p>
          <a:pPr>
            <a:defRPr sz="1100">
              <a:solidFill>
                <a:schemeClr val="bg2">
                  <a:lumMod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>
        <a:lumMod val="90000"/>
      </a:schemeClr>
    </a:solidFill>
    <a:scene3d>
      <a:camera prst="orthographicFront"/>
      <a:lightRig rig="soft" dir="t">
        <a:rot lat="0" lon="0" rev="0"/>
      </a:lightRig>
    </a:scene3d>
    <a:sp3d prstMaterial="matte">
      <a:bevelT w="63500" h="63500" prst="artDeco"/>
      <a:contourClr>
        <a:srgbClr val="000000"/>
      </a:contourClr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  <c:layout>
        <c:manualLayout>
          <c:xMode val="edge"/>
          <c:yMode val="edge"/>
          <c:x val="0.69886059046298121"/>
          <c:y val="3.6490198407073723E-2"/>
        </c:manualLayout>
      </c:layout>
      <c:overlay val="0"/>
    </c:title>
    <c:autoTitleDeleted val="0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9020877463994006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1"/>
            <c:explosion val="26"/>
          </c:dPt>
          <c:dLbls>
            <c:dLbl>
              <c:idx val="0"/>
              <c:layout>
                <c:manualLayout>
                  <c:x val="2.7923857910405023E-3"/>
                  <c:y val="4.31972307013404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791051439617139E-2"/>
                  <c:y val="4.092869114400166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30.9</c:v>
                </c:pt>
                <c:pt idx="1">
                  <c:v>3127.8</c:v>
                </c:pt>
                <c:pt idx="2">
                  <c:v>967.8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1875220444761798"/>
          <c:y val="0.14666356515942691"/>
          <c:w val="0.15767168427826678"/>
          <c:h val="0.56357835240528864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270F1C-7AC0-4749-AB76-54CDA32C8B6D}" type="doc">
      <dgm:prSet loTypeId="urn:microsoft.com/office/officeart/2005/8/layout/hProcess7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7AA961-DFAC-47F7-94B0-C80B7FAD1262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2000" dirty="0" smtClean="0"/>
            <a:t>2014 год</a:t>
          </a:r>
          <a:endParaRPr lang="ru-RU" sz="2000" dirty="0"/>
        </a:p>
      </dgm:t>
    </dgm:pt>
    <dgm:pt modelId="{80B8461F-1944-4606-A143-56D1ADB7A9EE}" type="parTrans" cxnId="{4D34CE71-E438-415A-B9AE-51483240E713}">
      <dgm:prSet/>
      <dgm:spPr/>
      <dgm:t>
        <a:bodyPr/>
        <a:lstStyle/>
        <a:p>
          <a:endParaRPr lang="ru-RU"/>
        </a:p>
      </dgm:t>
    </dgm:pt>
    <dgm:pt modelId="{CD9223D6-9569-4E81-803E-FF4249761E1F}" type="sibTrans" cxnId="{4D34CE71-E438-415A-B9AE-51483240E713}">
      <dgm:prSet/>
      <dgm:spPr/>
      <dgm:t>
        <a:bodyPr/>
        <a:lstStyle/>
        <a:p>
          <a:endParaRPr lang="ru-RU"/>
        </a:p>
      </dgm:t>
    </dgm:pt>
    <dgm:pt modelId="{D63B432F-0357-4CB7-A372-7C1C0C00E17D}">
      <dgm:prSet phldrT="[Текст]" custT="1"/>
      <dgm:spPr/>
      <dgm:t>
        <a:bodyPr/>
        <a:lstStyle/>
        <a:p>
          <a:endParaRPr lang="ru-RU" sz="2000" dirty="0" smtClean="0"/>
        </a:p>
        <a:p>
          <a:r>
            <a:rPr lang="ru-RU" sz="2000" dirty="0" smtClean="0"/>
            <a:t>4 265 537.8 тыс.рублей</a:t>
          </a:r>
          <a:endParaRPr lang="ru-RU" sz="2000" dirty="0"/>
        </a:p>
      </dgm:t>
    </dgm:pt>
    <dgm:pt modelId="{44963AA3-17C6-4435-BF13-377D57E0A4D4}" type="parTrans" cxnId="{0B6F9BB3-843D-4C34-953F-E84F1749349D}">
      <dgm:prSet/>
      <dgm:spPr/>
      <dgm:t>
        <a:bodyPr/>
        <a:lstStyle/>
        <a:p>
          <a:endParaRPr lang="ru-RU"/>
        </a:p>
      </dgm:t>
    </dgm:pt>
    <dgm:pt modelId="{D6028D09-38F1-4F87-BE21-4D4BAB4BA7D8}" type="sibTrans" cxnId="{0B6F9BB3-843D-4C34-953F-E84F1749349D}">
      <dgm:prSet/>
      <dgm:spPr/>
      <dgm:t>
        <a:bodyPr/>
        <a:lstStyle/>
        <a:p>
          <a:endParaRPr lang="ru-RU"/>
        </a:p>
      </dgm:t>
    </dgm:pt>
    <dgm:pt modelId="{A450C796-2479-43E0-9D1E-CE30CCA6373C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1600" dirty="0" smtClean="0"/>
            <a:t>2015 год</a:t>
          </a:r>
          <a:endParaRPr lang="ru-RU" sz="1600" dirty="0"/>
        </a:p>
      </dgm:t>
    </dgm:pt>
    <dgm:pt modelId="{E3F42ED8-1C90-493E-B129-FAA5D7E3AE71}" type="parTrans" cxnId="{D14EC09A-D0F9-4B03-99D7-1FBDE2120B26}">
      <dgm:prSet/>
      <dgm:spPr/>
      <dgm:t>
        <a:bodyPr/>
        <a:lstStyle/>
        <a:p>
          <a:endParaRPr lang="ru-RU"/>
        </a:p>
      </dgm:t>
    </dgm:pt>
    <dgm:pt modelId="{565320DA-482F-4438-84B0-98D4EFB8E41F}" type="sibTrans" cxnId="{D14EC09A-D0F9-4B03-99D7-1FBDE2120B26}">
      <dgm:prSet/>
      <dgm:spPr/>
      <dgm:t>
        <a:bodyPr/>
        <a:lstStyle/>
        <a:p>
          <a:endParaRPr lang="ru-RU"/>
        </a:p>
      </dgm:t>
    </dgm:pt>
    <dgm:pt modelId="{665945D0-7271-44D2-AC05-7E8CA29BC474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endParaRPr lang="ru-RU" sz="2000" dirty="0" smtClean="0"/>
        </a:p>
        <a:p>
          <a:r>
            <a:rPr lang="ru-RU" sz="2000" dirty="0" smtClean="0"/>
            <a:t>4 223 800.3 тыс.рублей</a:t>
          </a:r>
        </a:p>
        <a:p>
          <a:endParaRPr lang="ru-RU" sz="2000" dirty="0"/>
        </a:p>
      </dgm:t>
    </dgm:pt>
    <dgm:pt modelId="{4FE5DB52-5BE5-4656-B23F-543D66FFAB44}" type="parTrans" cxnId="{C0AA0C59-92CE-4061-9F29-E743ED78386E}">
      <dgm:prSet/>
      <dgm:spPr/>
      <dgm:t>
        <a:bodyPr/>
        <a:lstStyle/>
        <a:p>
          <a:endParaRPr lang="ru-RU"/>
        </a:p>
      </dgm:t>
    </dgm:pt>
    <dgm:pt modelId="{43459465-A2D7-45C2-909C-AA23B9A7B7CB}" type="sibTrans" cxnId="{C0AA0C59-92CE-4061-9F29-E743ED78386E}">
      <dgm:prSet/>
      <dgm:spPr/>
      <dgm:t>
        <a:bodyPr/>
        <a:lstStyle/>
        <a:p>
          <a:endParaRPr lang="ru-RU"/>
        </a:p>
      </dgm:t>
    </dgm:pt>
    <dgm:pt modelId="{31CA3944-9A7B-4488-8150-F4379B7418F7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1600" dirty="0" smtClean="0"/>
            <a:t>2016 год</a:t>
          </a:r>
        </a:p>
        <a:p>
          <a:endParaRPr lang="ru-RU" sz="1100" dirty="0"/>
        </a:p>
      </dgm:t>
    </dgm:pt>
    <dgm:pt modelId="{8AA8992F-09B6-4A84-8DF2-940C991A38BD}" type="parTrans" cxnId="{41109D9E-D6E1-4644-A125-FD5D82888A2E}">
      <dgm:prSet/>
      <dgm:spPr/>
      <dgm:t>
        <a:bodyPr/>
        <a:lstStyle/>
        <a:p>
          <a:endParaRPr lang="ru-RU"/>
        </a:p>
      </dgm:t>
    </dgm:pt>
    <dgm:pt modelId="{3EFCF378-0482-476A-8C04-F06D2DB5F29A}" type="sibTrans" cxnId="{41109D9E-D6E1-4644-A125-FD5D82888A2E}">
      <dgm:prSet/>
      <dgm:spPr/>
      <dgm:t>
        <a:bodyPr/>
        <a:lstStyle/>
        <a:p>
          <a:endParaRPr lang="ru-RU"/>
        </a:p>
      </dgm:t>
    </dgm:pt>
    <dgm:pt modelId="{53C889C8-4B3C-4C40-B873-879F9E3C40C5}">
      <dgm:prSet phldrT="[Текст]" custT="1"/>
      <dgm:spPr/>
      <dgm:t>
        <a:bodyPr/>
        <a:lstStyle/>
        <a:p>
          <a:endParaRPr lang="ru-RU" sz="2000" dirty="0" smtClean="0"/>
        </a:p>
        <a:p>
          <a:r>
            <a:rPr lang="ru-RU" sz="2000" dirty="0" smtClean="0"/>
            <a:t>4 474 413.9 тыс.рублей</a:t>
          </a:r>
          <a:endParaRPr lang="ru-RU" sz="2000" dirty="0"/>
        </a:p>
      </dgm:t>
    </dgm:pt>
    <dgm:pt modelId="{008AEE75-558A-4987-A1D5-8CD70DD64CF7}" type="parTrans" cxnId="{22B4E05D-EF63-47ED-B9E8-2C7BA6A559F7}">
      <dgm:prSet/>
      <dgm:spPr/>
      <dgm:t>
        <a:bodyPr/>
        <a:lstStyle/>
        <a:p>
          <a:endParaRPr lang="ru-RU"/>
        </a:p>
      </dgm:t>
    </dgm:pt>
    <dgm:pt modelId="{5EA4857B-EEF9-4809-BC87-213696F9F8A2}" type="sibTrans" cxnId="{22B4E05D-EF63-47ED-B9E8-2C7BA6A559F7}">
      <dgm:prSet/>
      <dgm:spPr/>
      <dgm:t>
        <a:bodyPr/>
        <a:lstStyle/>
        <a:p>
          <a:endParaRPr lang="ru-RU"/>
        </a:p>
      </dgm:t>
    </dgm:pt>
    <dgm:pt modelId="{83C0AC7B-D91D-46DC-A7AB-FDE5837177C3}" type="pres">
      <dgm:prSet presAssocID="{72270F1C-7AC0-4749-AB76-54CDA32C8B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BA7E9A-772C-4673-B74F-98AEFA98EF5F}" type="pres">
      <dgm:prSet presAssocID="{767AA961-DFAC-47F7-94B0-C80B7FAD1262}" presName="compositeNode" presStyleCnt="0">
        <dgm:presLayoutVars>
          <dgm:bulletEnabled val="1"/>
        </dgm:presLayoutVars>
      </dgm:prSet>
      <dgm:spPr/>
    </dgm:pt>
    <dgm:pt modelId="{37FEFAD8-D665-41E2-97A9-340BB9F02EBD}" type="pres">
      <dgm:prSet presAssocID="{767AA961-DFAC-47F7-94B0-C80B7FAD1262}" presName="bgRect" presStyleLbl="node1" presStyleIdx="0" presStyleCnt="3"/>
      <dgm:spPr/>
      <dgm:t>
        <a:bodyPr/>
        <a:lstStyle/>
        <a:p>
          <a:endParaRPr lang="ru-RU"/>
        </a:p>
      </dgm:t>
    </dgm:pt>
    <dgm:pt modelId="{3978A40E-4050-42CC-934A-0E7ACFDEB856}" type="pres">
      <dgm:prSet presAssocID="{767AA961-DFAC-47F7-94B0-C80B7FAD1262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4E7CA-A711-4AF3-AD4D-06D4B7D6D7C9}" type="pres">
      <dgm:prSet presAssocID="{767AA961-DFAC-47F7-94B0-C80B7FAD126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6C583-3BC8-47BC-B94F-E3FAE68900E4}" type="pres">
      <dgm:prSet presAssocID="{CD9223D6-9569-4E81-803E-FF4249761E1F}" presName="hSp" presStyleCnt="0"/>
      <dgm:spPr/>
    </dgm:pt>
    <dgm:pt modelId="{0B7AD393-2F5E-4B8B-82AF-06F30FE1E732}" type="pres">
      <dgm:prSet presAssocID="{CD9223D6-9569-4E81-803E-FF4249761E1F}" presName="vProcSp" presStyleCnt="0"/>
      <dgm:spPr/>
    </dgm:pt>
    <dgm:pt modelId="{8525D443-7CE3-44B0-B7BB-BDC1D3C6BCAF}" type="pres">
      <dgm:prSet presAssocID="{CD9223D6-9569-4E81-803E-FF4249761E1F}" presName="vSp1" presStyleCnt="0"/>
      <dgm:spPr/>
    </dgm:pt>
    <dgm:pt modelId="{2CAD53B6-9D08-464D-92F8-A9D4CC61F37D}" type="pres">
      <dgm:prSet presAssocID="{CD9223D6-9569-4E81-803E-FF4249761E1F}" presName="simulatedConn" presStyleLbl="solidFgAcc1" presStyleIdx="0" presStyleCnt="2"/>
      <dgm:spPr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</dgm:pt>
    <dgm:pt modelId="{7D36DE5F-55D0-47F6-9AC1-0A4BE3DBFCCC}" type="pres">
      <dgm:prSet presAssocID="{CD9223D6-9569-4E81-803E-FF4249761E1F}" presName="vSp2" presStyleCnt="0"/>
      <dgm:spPr/>
    </dgm:pt>
    <dgm:pt modelId="{3159B3B9-6C05-4424-BD72-1B08DF730534}" type="pres">
      <dgm:prSet presAssocID="{CD9223D6-9569-4E81-803E-FF4249761E1F}" presName="sibTrans" presStyleCnt="0"/>
      <dgm:spPr/>
    </dgm:pt>
    <dgm:pt modelId="{7912B176-9879-487A-A35C-D5E661FC461E}" type="pres">
      <dgm:prSet presAssocID="{A450C796-2479-43E0-9D1E-CE30CCA6373C}" presName="compositeNode" presStyleCnt="0">
        <dgm:presLayoutVars>
          <dgm:bulletEnabled val="1"/>
        </dgm:presLayoutVars>
      </dgm:prSet>
      <dgm:spPr/>
    </dgm:pt>
    <dgm:pt modelId="{36F1C6A4-98C0-4AF5-8D3F-4D065C10B627}" type="pres">
      <dgm:prSet presAssocID="{A450C796-2479-43E0-9D1E-CE30CCA6373C}" presName="bgRect" presStyleLbl="node1" presStyleIdx="1" presStyleCnt="3"/>
      <dgm:spPr/>
      <dgm:t>
        <a:bodyPr/>
        <a:lstStyle/>
        <a:p>
          <a:endParaRPr lang="ru-RU"/>
        </a:p>
      </dgm:t>
    </dgm:pt>
    <dgm:pt modelId="{711D51F4-9FC0-4C01-93BE-DDBE3567276B}" type="pres">
      <dgm:prSet presAssocID="{A450C796-2479-43E0-9D1E-CE30CCA6373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BC789-E665-45EA-B474-C9DDA2ED8C8D}" type="pres">
      <dgm:prSet presAssocID="{A450C796-2479-43E0-9D1E-CE30CCA6373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425F9-538C-4E30-A131-D015FAFC2FA2}" type="pres">
      <dgm:prSet presAssocID="{565320DA-482F-4438-84B0-98D4EFB8E41F}" presName="hSp" presStyleCnt="0"/>
      <dgm:spPr/>
    </dgm:pt>
    <dgm:pt modelId="{1C0725D1-2F78-4758-8687-7BB0FFCD5E12}" type="pres">
      <dgm:prSet presAssocID="{565320DA-482F-4438-84B0-98D4EFB8E41F}" presName="vProcSp" presStyleCnt="0"/>
      <dgm:spPr/>
    </dgm:pt>
    <dgm:pt modelId="{B28927D2-A8EF-4CDC-A81A-0861358CE4C2}" type="pres">
      <dgm:prSet presAssocID="{565320DA-482F-4438-84B0-98D4EFB8E41F}" presName="vSp1" presStyleCnt="0"/>
      <dgm:spPr/>
    </dgm:pt>
    <dgm:pt modelId="{BDABE97D-2A77-43CA-A1D1-C3BB42DAD167}" type="pres">
      <dgm:prSet presAssocID="{565320DA-482F-4438-84B0-98D4EFB8E41F}" presName="simulatedConn" presStyleLbl="solidFgAcc1" presStyleIdx="1" presStyleCnt="2"/>
      <dgm:spPr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</dgm:pt>
    <dgm:pt modelId="{305197BD-870C-402A-B011-E558C00E4B48}" type="pres">
      <dgm:prSet presAssocID="{565320DA-482F-4438-84B0-98D4EFB8E41F}" presName="vSp2" presStyleCnt="0"/>
      <dgm:spPr/>
    </dgm:pt>
    <dgm:pt modelId="{787322DB-F015-4C63-B04D-0A177B035057}" type="pres">
      <dgm:prSet presAssocID="{565320DA-482F-4438-84B0-98D4EFB8E41F}" presName="sibTrans" presStyleCnt="0"/>
      <dgm:spPr/>
    </dgm:pt>
    <dgm:pt modelId="{2E49D394-285F-4CA2-85A8-07624397CC9A}" type="pres">
      <dgm:prSet presAssocID="{31CA3944-9A7B-4488-8150-F4379B7418F7}" presName="compositeNode" presStyleCnt="0">
        <dgm:presLayoutVars>
          <dgm:bulletEnabled val="1"/>
        </dgm:presLayoutVars>
      </dgm:prSet>
      <dgm:spPr/>
    </dgm:pt>
    <dgm:pt modelId="{2BE211A9-13F2-49A3-B21C-67622B95B806}" type="pres">
      <dgm:prSet presAssocID="{31CA3944-9A7B-4488-8150-F4379B7418F7}" presName="bgRect" presStyleLbl="node1" presStyleIdx="2" presStyleCnt="3"/>
      <dgm:spPr/>
      <dgm:t>
        <a:bodyPr/>
        <a:lstStyle/>
        <a:p>
          <a:endParaRPr lang="ru-RU"/>
        </a:p>
      </dgm:t>
    </dgm:pt>
    <dgm:pt modelId="{C1AA725D-1AF5-4712-AAA1-B2219563628E}" type="pres">
      <dgm:prSet presAssocID="{31CA3944-9A7B-4488-8150-F4379B7418F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7C786-0FDA-4549-843D-E5ABE594CD07}" type="pres">
      <dgm:prSet presAssocID="{31CA3944-9A7B-4488-8150-F4379B7418F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17F5A2-4F5F-4A56-BC77-7037CD78AC1C}" type="presOf" srcId="{D63B432F-0357-4CB7-A372-7C1C0C00E17D}" destId="{F004E7CA-A711-4AF3-AD4D-06D4B7D6D7C9}" srcOrd="0" destOrd="0" presId="urn:microsoft.com/office/officeart/2005/8/layout/hProcess7#1"/>
    <dgm:cxn modelId="{0B2E14EA-29C4-4A82-B4E2-051D5FD0C2C7}" type="presOf" srcId="{31CA3944-9A7B-4488-8150-F4379B7418F7}" destId="{2BE211A9-13F2-49A3-B21C-67622B95B806}" srcOrd="0" destOrd="0" presId="urn:microsoft.com/office/officeart/2005/8/layout/hProcess7#1"/>
    <dgm:cxn modelId="{5BDFDC7B-F594-488E-A596-ED7C0F04FEBB}" type="presOf" srcId="{31CA3944-9A7B-4488-8150-F4379B7418F7}" destId="{C1AA725D-1AF5-4712-AAA1-B2219563628E}" srcOrd="1" destOrd="0" presId="urn:microsoft.com/office/officeart/2005/8/layout/hProcess7#1"/>
    <dgm:cxn modelId="{22B4E05D-EF63-47ED-B9E8-2C7BA6A559F7}" srcId="{31CA3944-9A7B-4488-8150-F4379B7418F7}" destId="{53C889C8-4B3C-4C40-B873-879F9E3C40C5}" srcOrd="0" destOrd="0" parTransId="{008AEE75-558A-4987-A1D5-8CD70DD64CF7}" sibTransId="{5EA4857B-EEF9-4809-BC87-213696F9F8A2}"/>
    <dgm:cxn modelId="{11513228-866D-4B80-AD21-82F88C0A8D96}" type="presOf" srcId="{767AA961-DFAC-47F7-94B0-C80B7FAD1262}" destId="{37FEFAD8-D665-41E2-97A9-340BB9F02EBD}" srcOrd="0" destOrd="0" presId="urn:microsoft.com/office/officeart/2005/8/layout/hProcess7#1"/>
    <dgm:cxn modelId="{0B6F9BB3-843D-4C34-953F-E84F1749349D}" srcId="{767AA961-DFAC-47F7-94B0-C80B7FAD1262}" destId="{D63B432F-0357-4CB7-A372-7C1C0C00E17D}" srcOrd="0" destOrd="0" parTransId="{44963AA3-17C6-4435-BF13-377D57E0A4D4}" sibTransId="{D6028D09-38F1-4F87-BE21-4D4BAB4BA7D8}"/>
    <dgm:cxn modelId="{58F0E7B1-16ED-48C4-BF88-06E669ACD996}" type="presOf" srcId="{A450C796-2479-43E0-9D1E-CE30CCA6373C}" destId="{36F1C6A4-98C0-4AF5-8D3F-4D065C10B627}" srcOrd="0" destOrd="0" presId="urn:microsoft.com/office/officeart/2005/8/layout/hProcess7#1"/>
    <dgm:cxn modelId="{4D34CE71-E438-415A-B9AE-51483240E713}" srcId="{72270F1C-7AC0-4749-AB76-54CDA32C8B6D}" destId="{767AA961-DFAC-47F7-94B0-C80B7FAD1262}" srcOrd="0" destOrd="0" parTransId="{80B8461F-1944-4606-A143-56D1ADB7A9EE}" sibTransId="{CD9223D6-9569-4E81-803E-FF4249761E1F}"/>
    <dgm:cxn modelId="{C0AA0C59-92CE-4061-9F29-E743ED78386E}" srcId="{A450C796-2479-43E0-9D1E-CE30CCA6373C}" destId="{665945D0-7271-44D2-AC05-7E8CA29BC474}" srcOrd="0" destOrd="0" parTransId="{4FE5DB52-5BE5-4656-B23F-543D66FFAB44}" sibTransId="{43459465-A2D7-45C2-909C-AA23B9A7B7CB}"/>
    <dgm:cxn modelId="{56B6C706-6D84-4407-BF10-C42E9CAE80B1}" type="presOf" srcId="{767AA961-DFAC-47F7-94B0-C80B7FAD1262}" destId="{3978A40E-4050-42CC-934A-0E7ACFDEB856}" srcOrd="1" destOrd="0" presId="urn:microsoft.com/office/officeart/2005/8/layout/hProcess7#1"/>
    <dgm:cxn modelId="{31E77904-5CE7-424C-A363-082C120DC631}" type="presOf" srcId="{53C889C8-4B3C-4C40-B873-879F9E3C40C5}" destId="{3007C786-0FDA-4549-843D-E5ABE594CD07}" srcOrd="0" destOrd="0" presId="urn:microsoft.com/office/officeart/2005/8/layout/hProcess7#1"/>
    <dgm:cxn modelId="{6FCC7A7D-EB41-4591-82E8-52DED6846093}" type="presOf" srcId="{665945D0-7271-44D2-AC05-7E8CA29BC474}" destId="{425BC789-E665-45EA-B474-C9DDA2ED8C8D}" srcOrd="0" destOrd="0" presId="urn:microsoft.com/office/officeart/2005/8/layout/hProcess7#1"/>
    <dgm:cxn modelId="{E20EB091-EF5D-4E38-A44F-DFD9C2F77A77}" type="presOf" srcId="{A450C796-2479-43E0-9D1E-CE30CCA6373C}" destId="{711D51F4-9FC0-4C01-93BE-DDBE3567276B}" srcOrd="1" destOrd="0" presId="urn:microsoft.com/office/officeart/2005/8/layout/hProcess7#1"/>
    <dgm:cxn modelId="{41109D9E-D6E1-4644-A125-FD5D82888A2E}" srcId="{72270F1C-7AC0-4749-AB76-54CDA32C8B6D}" destId="{31CA3944-9A7B-4488-8150-F4379B7418F7}" srcOrd="2" destOrd="0" parTransId="{8AA8992F-09B6-4A84-8DF2-940C991A38BD}" sibTransId="{3EFCF378-0482-476A-8C04-F06D2DB5F29A}"/>
    <dgm:cxn modelId="{65EDF548-6AF2-4794-9CB9-52C28CC3B2D3}" type="presOf" srcId="{72270F1C-7AC0-4749-AB76-54CDA32C8B6D}" destId="{83C0AC7B-D91D-46DC-A7AB-FDE5837177C3}" srcOrd="0" destOrd="0" presId="urn:microsoft.com/office/officeart/2005/8/layout/hProcess7#1"/>
    <dgm:cxn modelId="{D14EC09A-D0F9-4B03-99D7-1FBDE2120B26}" srcId="{72270F1C-7AC0-4749-AB76-54CDA32C8B6D}" destId="{A450C796-2479-43E0-9D1E-CE30CCA6373C}" srcOrd="1" destOrd="0" parTransId="{E3F42ED8-1C90-493E-B129-FAA5D7E3AE71}" sibTransId="{565320DA-482F-4438-84B0-98D4EFB8E41F}"/>
    <dgm:cxn modelId="{CCF9FEF0-1AC1-4D16-8345-C4656CFA2936}" type="presParOf" srcId="{83C0AC7B-D91D-46DC-A7AB-FDE5837177C3}" destId="{15BA7E9A-772C-4673-B74F-98AEFA98EF5F}" srcOrd="0" destOrd="0" presId="urn:microsoft.com/office/officeart/2005/8/layout/hProcess7#1"/>
    <dgm:cxn modelId="{CC93A233-57D8-4AF3-A9EC-7400519403C8}" type="presParOf" srcId="{15BA7E9A-772C-4673-B74F-98AEFA98EF5F}" destId="{37FEFAD8-D665-41E2-97A9-340BB9F02EBD}" srcOrd="0" destOrd="0" presId="urn:microsoft.com/office/officeart/2005/8/layout/hProcess7#1"/>
    <dgm:cxn modelId="{BA383F5A-BB4E-459B-A71A-EF62DC9222B3}" type="presParOf" srcId="{15BA7E9A-772C-4673-B74F-98AEFA98EF5F}" destId="{3978A40E-4050-42CC-934A-0E7ACFDEB856}" srcOrd="1" destOrd="0" presId="urn:microsoft.com/office/officeart/2005/8/layout/hProcess7#1"/>
    <dgm:cxn modelId="{3D81BECC-14DF-4A9F-942C-B9163338CF55}" type="presParOf" srcId="{15BA7E9A-772C-4673-B74F-98AEFA98EF5F}" destId="{F004E7CA-A711-4AF3-AD4D-06D4B7D6D7C9}" srcOrd="2" destOrd="0" presId="urn:microsoft.com/office/officeart/2005/8/layout/hProcess7#1"/>
    <dgm:cxn modelId="{E46AC6F5-B4EF-4316-B6E1-AAF0E9D854A7}" type="presParOf" srcId="{83C0AC7B-D91D-46DC-A7AB-FDE5837177C3}" destId="{19C6C583-3BC8-47BC-B94F-E3FAE68900E4}" srcOrd="1" destOrd="0" presId="urn:microsoft.com/office/officeart/2005/8/layout/hProcess7#1"/>
    <dgm:cxn modelId="{9400EB57-4E65-4C56-86E5-E0FB37727BF9}" type="presParOf" srcId="{83C0AC7B-D91D-46DC-A7AB-FDE5837177C3}" destId="{0B7AD393-2F5E-4B8B-82AF-06F30FE1E732}" srcOrd="2" destOrd="0" presId="urn:microsoft.com/office/officeart/2005/8/layout/hProcess7#1"/>
    <dgm:cxn modelId="{EF325745-1166-4D2D-A883-161A50324339}" type="presParOf" srcId="{0B7AD393-2F5E-4B8B-82AF-06F30FE1E732}" destId="{8525D443-7CE3-44B0-B7BB-BDC1D3C6BCAF}" srcOrd="0" destOrd="0" presId="urn:microsoft.com/office/officeart/2005/8/layout/hProcess7#1"/>
    <dgm:cxn modelId="{3E129E56-0EC0-4E7E-8655-9C434FB30231}" type="presParOf" srcId="{0B7AD393-2F5E-4B8B-82AF-06F30FE1E732}" destId="{2CAD53B6-9D08-464D-92F8-A9D4CC61F37D}" srcOrd="1" destOrd="0" presId="urn:microsoft.com/office/officeart/2005/8/layout/hProcess7#1"/>
    <dgm:cxn modelId="{9020D05B-B1B0-4284-BB3B-DED9AFEECF73}" type="presParOf" srcId="{0B7AD393-2F5E-4B8B-82AF-06F30FE1E732}" destId="{7D36DE5F-55D0-47F6-9AC1-0A4BE3DBFCCC}" srcOrd="2" destOrd="0" presId="urn:microsoft.com/office/officeart/2005/8/layout/hProcess7#1"/>
    <dgm:cxn modelId="{680D5771-BC56-4531-82C2-61DABEE54D58}" type="presParOf" srcId="{83C0AC7B-D91D-46DC-A7AB-FDE5837177C3}" destId="{3159B3B9-6C05-4424-BD72-1B08DF730534}" srcOrd="3" destOrd="0" presId="urn:microsoft.com/office/officeart/2005/8/layout/hProcess7#1"/>
    <dgm:cxn modelId="{87FBF13B-6893-46E7-81C1-CA0DA347F9AB}" type="presParOf" srcId="{83C0AC7B-D91D-46DC-A7AB-FDE5837177C3}" destId="{7912B176-9879-487A-A35C-D5E661FC461E}" srcOrd="4" destOrd="0" presId="urn:microsoft.com/office/officeart/2005/8/layout/hProcess7#1"/>
    <dgm:cxn modelId="{AE585C8A-3FE1-42A7-9045-C222FE5EAC8F}" type="presParOf" srcId="{7912B176-9879-487A-A35C-D5E661FC461E}" destId="{36F1C6A4-98C0-4AF5-8D3F-4D065C10B627}" srcOrd="0" destOrd="0" presId="urn:microsoft.com/office/officeart/2005/8/layout/hProcess7#1"/>
    <dgm:cxn modelId="{6ECD45C3-1C53-43DF-9B4D-A646ABBF1EF6}" type="presParOf" srcId="{7912B176-9879-487A-A35C-D5E661FC461E}" destId="{711D51F4-9FC0-4C01-93BE-DDBE3567276B}" srcOrd="1" destOrd="0" presId="urn:microsoft.com/office/officeart/2005/8/layout/hProcess7#1"/>
    <dgm:cxn modelId="{EB78B881-D76A-473F-BA2F-0C20BBF852AD}" type="presParOf" srcId="{7912B176-9879-487A-A35C-D5E661FC461E}" destId="{425BC789-E665-45EA-B474-C9DDA2ED8C8D}" srcOrd="2" destOrd="0" presId="urn:microsoft.com/office/officeart/2005/8/layout/hProcess7#1"/>
    <dgm:cxn modelId="{055B8B23-62FF-46F4-843D-02B42F0B538A}" type="presParOf" srcId="{83C0AC7B-D91D-46DC-A7AB-FDE5837177C3}" destId="{C19425F9-538C-4E30-A131-D015FAFC2FA2}" srcOrd="5" destOrd="0" presId="urn:microsoft.com/office/officeart/2005/8/layout/hProcess7#1"/>
    <dgm:cxn modelId="{5BC023B2-6DC9-48E9-8950-8609FBDF3639}" type="presParOf" srcId="{83C0AC7B-D91D-46DC-A7AB-FDE5837177C3}" destId="{1C0725D1-2F78-4758-8687-7BB0FFCD5E12}" srcOrd="6" destOrd="0" presId="urn:microsoft.com/office/officeart/2005/8/layout/hProcess7#1"/>
    <dgm:cxn modelId="{901D35DA-526B-47E3-8DEF-B689EA878567}" type="presParOf" srcId="{1C0725D1-2F78-4758-8687-7BB0FFCD5E12}" destId="{B28927D2-A8EF-4CDC-A81A-0861358CE4C2}" srcOrd="0" destOrd="0" presId="urn:microsoft.com/office/officeart/2005/8/layout/hProcess7#1"/>
    <dgm:cxn modelId="{B92D1F26-DB05-4586-92B4-AF6867364D58}" type="presParOf" srcId="{1C0725D1-2F78-4758-8687-7BB0FFCD5E12}" destId="{BDABE97D-2A77-43CA-A1D1-C3BB42DAD167}" srcOrd="1" destOrd="0" presId="urn:microsoft.com/office/officeart/2005/8/layout/hProcess7#1"/>
    <dgm:cxn modelId="{53F5CC46-F6D7-406D-BF24-CE4D492ED6EC}" type="presParOf" srcId="{1C0725D1-2F78-4758-8687-7BB0FFCD5E12}" destId="{305197BD-870C-402A-B011-E558C00E4B48}" srcOrd="2" destOrd="0" presId="urn:microsoft.com/office/officeart/2005/8/layout/hProcess7#1"/>
    <dgm:cxn modelId="{AA9BD4E7-F750-413D-B907-CD8C146BE71D}" type="presParOf" srcId="{83C0AC7B-D91D-46DC-A7AB-FDE5837177C3}" destId="{787322DB-F015-4C63-B04D-0A177B035057}" srcOrd="7" destOrd="0" presId="urn:microsoft.com/office/officeart/2005/8/layout/hProcess7#1"/>
    <dgm:cxn modelId="{456FC65B-8B43-4400-97B1-3877358D727B}" type="presParOf" srcId="{83C0AC7B-D91D-46DC-A7AB-FDE5837177C3}" destId="{2E49D394-285F-4CA2-85A8-07624397CC9A}" srcOrd="8" destOrd="0" presId="urn:microsoft.com/office/officeart/2005/8/layout/hProcess7#1"/>
    <dgm:cxn modelId="{33BA0813-F994-4E5D-A0B6-BC3DAE0493E5}" type="presParOf" srcId="{2E49D394-285F-4CA2-85A8-07624397CC9A}" destId="{2BE211A9-13F2-49A3-B21C-67622B95B806}" srcOrd="0" destOrd="0" presId="urn:microsoft.com/office/officeart/2005/8/layout/hProcess7#1"/>
    <dgm:cxn modelId="{1B3859E5-93AD-4D05-A131-8AE5E0A2DB21}" type="presParOf" srcId="{2E49D394-285F-4CA2-85A8-07624397CC9A}" destId="{C1AA725D-1AF5-4712-AAA1-B2219563628E}" srcOrd="1" destOrd="0" presId="urn:microsoft.com/office/officeart/2005/8/layout/hProcess7#1"/>
    <dgm:cxn modelId="{83472250-09C8-4984-AB3E-8FCACF6EB9D3}" type="presParOf" srcId="{2E49D394-285F-4CA2-85A8-07624397CC9A}" destId="{3007C786-0FDA-4549-843D-E5ABE594CD07}" srcOrd="2" destOrd="0" presId="urn:microsoft.com/office/officeart/2005/8/layout/hProcess7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AE382D-6801-4F7D-8954-88EBA2D2443F}" type="doc">
      <dgm:prSet loTypeId="urn:microsoft.com/office/officeart/2005/8/layout/hierarchy3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858192F-0DE9-4589-BB8C-16C250C5ED8E}">
      <dgm:prSet custT="1"/>
      <dgm:spPr>
        <a:solidFill>
          <a:schemeClr val="tx2">
            <a:lumMod val="60000"/>
            <a:lumOff val="40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sz="1400" dirty="0" smtClean="0"/>
            <a:t>Цели </a:t>
          </a:r>
        </a:p>
        <a:p>
          <a:pPr rtl="0"/>
          <a:r>
            <a:rPr lang="ru-RU" sz="1400" dirty="0" smtClean="0"/>
            <a:t>программы: </a:t>
          </a:r>
          <a:endParaRPr lang="ru-RU" sz="1400" dirty="0"/>
        </a:p>
      </dgm:t>
    </dgm:pt>
    <dgm:pt modelId="{4C16DBA1-D81C-418D-B66E-3405756A165D}" type="parTrans" cxnId="{24053799-4EB6-4815-B3A9-6980DE67F504}">
      <dgm:prSet/>
      <dgm:spPr/>
      <dgm:t>
        <a:bodyPr/>
        <a:lstStyle/>
        <a:p>
          <a:endParaRPr lang="ru-RU"/>
        </a:p>
      </dgm:t>
    </dgm:pt>
    <dgm:pt modelId="{7971D541-03BE-4273-B2F5-1C489612CC35}" type="sibTrans" cxnId="{24053799-4EB6-4815-B3A9-6980DE67F504}">
      <dgm:prSet/>
      <dgm:spPr/>
      <dgm:t>
        <a:bodyPr/>
        <a:lstStyle/>
        <a:p>
          <a:endParaRPr lang="ru-RU"/>
        </a:p>
      </dgm:t>
    </dgm:pt>
    <dgm:pt modelId="{88CB3816-48B5-4CCB-81E1-666C27E35231}">
      <dgm:prSet custT="1"/>
      <dgm:spPr>
        <a:solidFill>
          <a:schemeClr val="tx2">
            <a:lumMod val="60000"/>
            <a:lumOff val="40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sz="1400" dirty="0" smtClean="0"/>
            <a:t>создание благоприятных условий для обеспечения равной доступности культурных благ для всех слоёв населения;</a:t>
          </a:r>
          <a:endParaRPr lang="ru-RU" sz="1400" dirty="0"/>
        </a:p>
      </dgm:t>
    </dgm:pt>
    <dgm:pt modelId="{2420C591-F8D7-473A-B170-B8054550FED3}" type="parTrans" cxnId="{86564190-71AB-4A19-8B4E-CA060BB3F835}">
      <dgm:prSet/>
      <dgm:spPr/>
      <dgm:t>
        <a:bodyPr/>
        <a:lstStyle/>
        <a:p>
          <a:endParaRPr lang="ru-RU"/>
        </a:p>
      </dgm:t>
    </dgm:pt>
    <dgm:pt modelId="{6DD6A9DA-7AB9-4728-B61B-518BFC401FA8}" type="sibTrans" cxnId="{86564190-71AB-4A19-8B4E-CA060BB3F835}">
      <dgm:prSet/>
      <dgm:spPr/>
      <dgm:t>
        <a:bodyPr/>
        <a:lstStyle/>
        <a:p>
          <a:endParaRPr lang="ru-RU"/>
        </a:p>
      </dgm:t>
    </dgm:pt>
    <dgm:pt modelId="{0A05B372-C7B7-4207-AA84-D4934D0CC929}">
      <dgm:prSet custT="1"/>
      <dgm:spPr>
        <a:solidFill>
          <a:schemeClr val="tx2">
            <a:lumMod val="60000"/>
            <a:lumOff val="40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ru-RU" sz="1400" dirty="0" smtClean="0"/>
            <a:t>сохранение и эффективное использование </a:t>
          </a:r>
          <a:r>
            <a:rPr lang="ru-RU" sz="1400" dirty="0" err="1" smtClean="0"/>
            <a:t>постолимпийского</a:t>
          </a:r>
          <a:r>
            <a:rPr lang="ru-RU" sz="1400" dirty="0" smtClean="0"/>
            <a:t> наследия в сфере культуры.</a:t>
          </a:r>
          <a:endParaRPr lang="ru-RU" sz="1400" dirty="0"/>
        </a:p>
      </dgm:t>
    </dgm:pt>
    <dgm:pt modelId="{0221C9E4-66A7-4D24-A047-E182BF22325D}" type="parTrans" cxnId="{5A16C39C-6E57-4582-8D49-8B1C4530B1D9}">
      <dgm:prSet/>
      <dgm:spPr/>
      <dgm:t>
        <a:bodyPr/>
        <a:lstStyle/>
        <a:p>
          <a:endParaRPr lang="ru-RU"/>
        </a:p>
      </dgm:t>
    </dgm:pt>
    <dgm:pt modelId="{BEE48D5F-B283-4A43-A892-BB5EE151B815}" type="sibTrans" cxnId="{5A16C39C-6E57-4582-8D49-8B1C4530B1D9}">
      <dgm:prSet/>
      <dgm:spPr/>
      <dgm:t>
        <a:bodyPr/>
        <a:lstStyle/>
        <a:p>
          <a:endParaRPr lang="ru-RU"/>
        </a:p>
      </dgm:t>
    </dgm:pt>
    <dgm:pt modelId="{CD84669A-BE16-4410-AF7E-D2AD8B375144}" type="pres">
      <dgm:prSet presAssocID="{C6AE382D-6801-4F7D-8954-88EBA2D2443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15A016-045F-4097-B830-15FBE6F95755}" type="pres">
      <dgm:prSet presAssocID="{5858192F-0DE9-4589-BB8C-16C250C5ED8E}" presName="root" presStyleCnt="0"/>
      <dgm:spPr/>
      <dgm:t>
        <a:bodyPr/>
        <a:lstStyle/>
        <a:p>
          <a:endParaRPr lang="ru-RU"/>
        </a:p>
      </dgm:t>
    </dgm:pt>
    <dgm:pt modelId="{247C8935-37C3-4F1C-A2A9-5FA44C9D37B0}" type="pres">
      <dgm:prSet presAssocID="{5858192F-0DE9-4589-BB8C-16C250C5ED8E}" presName="rootComposite" presStyleCnt="0"/>
      <dgm:spPr/>
      <dgm:t>
        <a:bodyPr/>
        <a:lstStyle/>
        <a:p>
          <a:endParaRPr lang="ru-RU"/>
        </a:p>
      </dgm:t>
    </dgm:pt>
    <dgm:pt modelId="{9AC6BC3F-08AD-4EFA-8356-E115B1EB5705}" type="pres">
      <dgm:prSet presAssocID="{5858192F-0DE9-4589-BB8C-16C250C5ED8E}" presName="rootText" presStyleLbl="node1" presStyleIdx="0" presStyleCnt="3" custScaleX="72723" custScaleY="66031" custLinFactNeighborX="9596" custLinFactNeighborY="-2666"/>
      <dgm:spPr>
        <a:prstGeom prst="rightArrowCallout">
          <a:avLst/>
        </a:prstGeom>
      </dgm:spPr>
      <dgm:t>
        <a:bodyPr/>
        <a:lstStyle/>
        <a:p>
          <a:endParaRPr lang="ru-RU"/>
        </a:p>
      </dgm:t>
    </dgm:pt>
    <dgm:pt modelId="{3095AAE3-E6BE-402A-A5BE-7D81A5E8EF18}" type="pres">
      <dgm:prSet presAssocID="{5858192F-0DE9-4589-BB8C-16C250C5ED8E}" presName="rootConnector" presStyleLbl="node1" presStyleIdx="0" presStyleCnt="3"/>
      <dgm:spPr/>
      <dgm:t>
        <a:bodyPr/>
        <a:lstStyle/>
        <a:p>
          <a:endParaRPr lang="ru-RU"/>
        </a:p>
      </dgm:t>
    </dgm:pt>
    <dgm:pt modelId="{4A63209B-545F-449F-8BFC-7FBCC8B702D0}" type="pres">
      <dgm:prSet presAssocID="{5858192F-0DE9-4589-BB8C-16C250C5ED8E}" presName="childShape" presStyleCnt="0"/>
      <dgm:spPr/>
      <dgm:t>
        <a:bodyPr/>
        <a:lstStyle/>
        <a:p>
          <a:endParaRPr lang="ru-RU"/>
        </a:p>
      </dgm:t>
    </dgm:pt>
    <dgm:pt modelId="{433E8A76-98AB-4AC6-8ECB-20F40C1096C1}" type="pres">
      <dgm:prSet presAssocID="{88CB3816-48B5-4CCB-81E1-666C27E35231}" presName="root" presStyleCnt="0"/>
      <dgm:spPr/>
      <dgm:t>
        <a:bodyPr/>
        <a:lstStyle/>
        <a:p>
          <a:endParaRPr lang="ru-RU"/>
        </a:p>
      </dgm:t>
    </dgm:pt>
    <dgm:pt modelId="{630F5405-0B6D-4B04-A4C9-5671146EEF8C}" type="pres">
      <dgm:prSet presAssocID="{88CB3816-48B5-4CCB-81E1-666C27E35231}" presName="rootComposite" presStyleCnt="0"/>
      <dgm:spPr/>
      <dgm:t>
        <a:bodyPr/>
        <a:lstStyle/>
        <a:p>
          <a:endParaRPr lang="ru-RU"/>
        </a:p>
      </dgm:t>
    </dgm:pt>
    <dgm:pt modelId="{2B10D302-13B8-44F6-A7FE-75993D298A09}" type="pres">
      <dgm:prSet presAssocID="{88CB3816-48B5-4CCB-81E1-666C27E35231}" presName="rootText" presStyleLbl="node1" presStyleIdx="1" presStyleCnt="3" custScaleY="76756" custLinFactNeighborX="-2586" custLinFactNeighborY="-2666"/>
      <dgm:spPr/>
      <dgm:t>
        <a:bodyPr/>
        <a:lstStyle/>
        <a:p>
          <a:endParaRPr lang="ru-RU"/>
        </a:p>
      </dgm:t>
    </dgm:pt>
    <dgm:pt modelId="{70E60677-B122-42B1-8CCD-7F8531F5DFFA}" type="pres">
      <dgm:prSet presAssocID="{88CB3816-48B5-4CCB-81E1-666C27E35231}" presName="rootConnector" presStyleLbl="node1" presStyleIdx="1" presStyleCnt="3"/>
      <dgm:spPr/>
      <dgm:t>
        <a:bodyPr/>
        <a:lstStyle/>
        <a:p>
          <a:endParaRPr lang="ru-RU"/>
        </a:p>
      </dgm:t>
    </dgm:pt>
    <dgm:pt modelId="{579587E4-D325-4CA9-B855-3EEB984012D3}" type="pres">
      <dgm:prSet presAssocID="{88CB3816-48B5-4CCB-81E1-666C27E35231}" presName="childShape" presStyleCnt="0"/>
      <dgm:spPr/>
      <dgm:t>
        <a:bodyPr/>
        <a:lstStyle/>
        <a:p>
          <a:endParaRPr lang="ru-RU"/>
        </a:p>
      </dgm:t>
    </dgm:pt>
    <dgm:pt modelId="{8FEF4D1D-0376-4F17-B6CE-3D076E11567D}" type="pres">
      <dgm:prSet presAssocID="{0A05B372-C7B7-4207-AA84-D4934D0CC929}" presName="root" presStyleCnt="0"/>
      <dgm:spPr/>
      <dgm:t>
        <a:bodyPr/>
        <a:lstStyle/>
        <a:p>
          <a:endParaRPr lang="ru-RU"/>
        </a:p>
      </dgm:t>
    </dgm:pt>
    <dgm:pt modelId="{F822D4DA-3D0D-49F3-A4D9-2927BEB91339}" type="pres">
      <dgm:prSet presAssocID="{0A05B372-C7B7-4207-AA84-D4934D0CC929}" presName="rootComposite" presStyleCnt="0"/>
      <dgm:spPr/>
      <dgm:t>
        <a:bodyPr/>
        <a:lstStyle/>
        <a:p>
          <a:endParaRPr lang="ru-RU"/>
        </a:p>
      </dgm:t>
    </dgm:pt>
    <dgm:pt modelId="{23CFA237-AE92-44B1-B3DE-F9D1948AD8AB}" type="pres">
      <dgm:prSet presAssocID="{0A05B372-C7B7-4207-AA84-D4934D0CC929}" presName="rootText" presStyleLbl="node1" presStyleIdx="2" presStyleCnt="3" custScaleY="76756" custLinFactNeighborX="-655" custLinFactNeighborY="-2666"/>
      <dgm:spPr/>
      <dgm:t>
        <a:bodyPr/>
        <a:lstStyle/>
        <a:p>
          <a:endParaRPr lang="ru-RU"/>
        </a:p>
      </dgm:t>
    </dgm:pt>
    <dgm:pt modelId="{77ADB8FD-1784-465C-AA14-4D1AB47643E8}" type="pres">
      <dgm:prSet presAssocID="{0A05B372-C7B7-4207-AA84-D4934D0CC929}" presName="rootConnector" presStyleLbl="node1" presStyleIdx="2" presStyleCnt="3"/>
      <dgm:spPr/>
      <dgm:t>
        <a:bodyPr/>
        <a:lstStyle/>
        <a:p>
          <a:endParaRPr lang="ru-RU"/>
        </a:p>
      </dgm:t>
    </dgm:pt>
    <dgm:pt modelId="{0C62C023-CA8C-4B30-939F-F71BE7BA2EEA}" type="pres">
      <dgm:prSet presAssocID="{0A05B372-C7B7-4207-AA84-D4934D0CC929}" presName="childShape" presStyleCnt="0"/>
      <dgm:spPr/>
      <dgm:t>
        <a:bodyPr/>
        <a:lstStyle/>
        <a:p>
          <a:endParaRPr lang="ru-RU"/>
        </a:p>
      </dgm:t>
    </dgm:pt>
  </dgm:ptLst>
  <dgm:cxnLst>
    <dgm:cxn modelId="{B159753A-E9C6-4773-8E5B-65A00593B77F}" type="presOf" srcId="{0A05B372-C7B7-4207-AA84-D4934D0CC929}" destId="{77ADB8FD-1784-465C-AA14-4D1AB47643E8}" srcOrd="1" destOrd="0" presId="urn:microsoft.com/office/officeart/2005/8/layout/hierarchy3"/>
    <dgm:cxn modelId="{8B0A7CAC-6D0F-40B1-B499-0E16FEAD6153}" type="presOf" srcId="{88CB3816-48B5-4CCB-81E1-666C27E35231}" destId="{70E60677-B122-42B1-8CCD-7F8531F5DFFA}" srcOrd="1" destOrd="0" presId="urn:microsoft.com/office/officeart/2005/8/layout/hierarchy3"/>
    <dgm:cxn modelId="{86564190-71AB-4A19-8B4E-CA060BB3F835}" srcId="{C6AE382D-6801-4F7D-8954-88EBA2D2443F}" destId="{88CB3816-48B5-4CCB-81E1-666C27E35231}" srcOrd="1" destOrd="0" parTransId="{2420C591-F8D7-473A-B170-B8054550FED3}" sibTransId="{6DD6A9DA-7AB9-4728-B61B-518BFC401FA8}"/>
    <dgm:cxn modelId="{43D0E611-A0D0-4FB5-A8C1-4137A3C070C8}" type="presOf" srcId="{0A05B372-C7B7-4207-AA84-D4934D0CC929}" destId="{23CFA237-AE92-44B1-B3DE-F9D1948AD8AB}" srcOrd="0" destOrd="0" presId="urn:microsoft.com/office/officeart/2005/8/layout/hierarchy3"/>
    <dgm:cxn modelId="{25D4618E-2FFA-444E-BAE1-61EF415B3179}" type="presOf" srcId="{5858192F-0DE9-4589-BB8C-16C250C5ED8E}" destId="{9AC6BC3F-08AD-4EFA-8356-E115B1EB5705}" srcOrd="0" destOrd="0" presId="urn:microsoft.com/office/officeart/2005/8/layout/hierarchy3"/>
    <dgm:cxn modelId="{5FF04D9A-D22F-4CC5-891B-CB82B9AF6CFD}" type="presOf" srcId="{5858192F-0DE9-4589-BB8C-16C250C5ED8E}" destId="{3095AAE3-E6BE-402A-A5BE-7D81A5E8EF18}" srcOrd="1" destOrd="0" presId="urn:microsoft.com/office/officeart/2005/8/layout/hierarchy3"/>
    <dgm:cxn modelId="{C0839EF1-0F21-4778-8CA3-C99CEBAEA3E2}" type="presOf" srcId="{88CB3816-48B5-4CCB-81E1-666C27E35231}" destId="{2B10D302-13B8-44F6-A7FE-75993D298A09}" srcOrd="0" destOrd="0" presId="urn:microsoft.com/office/officeart/2005/8/layout/hierarchy3"/>
    <dgm:cxn modelId="{24053799-4EB6-4815-B3A9-6980DE67F504}" srcId="{C6AE382D-6801-4F7D-8954-88EBA2D2443F}" destId="{5858192F-0DE9-4589-BB8C-16C250C5ED8E}" srcOrd="0" destOrd="0" parTransId="{4C16DBA1-D81C-418D-B66E-3405756A165D}" sibTransId="{7971D541-03BE-4273-B2F5-1C489612CC35}"/>
    <dgm:cxn modelId="{7111C3BA-7911-4C2F-9EF6-32F5F113DA7A}" type="presOf" srcId="{C6AE382D-6801-4F7D-8954-88EBA2D2443F}" destId="{CD84669A-BE16-4410-AF7E-D2AD8B375144}" srcOrd="0" destOrd="0" presId="urn:microsoft.com/office/officeart/2005/8/layout/hierarchy3"/>
    <dgm:cxn modelId="{5A16C39C-6E57-4582-8D49-8B1C4530B1D9}" srcId="{C6AE382D-6801-4F7D-8954-88EBA2D2443F}" destId="{0A05B372-C7B7-4207-AA84-D4934D0CC929}" srcOrd="2" destOrd="0" parTransId="{0221C9E4-66A7-4D24-A047-E182BF22325D}" sibTransId="{BEE48D5F-B283-4A43-A892-BB5EE151B815}"/>
    <dgm:cxn modelId="{E0A57D74-7D0B-4271-A00B-B3D9C83C457F}" type="presParOf" srcId="{CD84669A-BE16-4410-AF7E-D2AD8B375144}" destId="{0B15A016-045F-4097-B830-15FBE6F95755}" srcOrd="0" destOrd="0" presId="urn:microsoft.com/office/officeart/2005/8/layout/hierarchy3"/>
    <dgm:cxn modelId="{DC9589BA-352D-448D-A8C8-02E704642A92}" type="presParOf" srcId="{0B15A016-045F-4097-B830-15FBE6F95755}" destId="{247C8935-37C3-4F1C-A2A9-5FA44C9D37B0}" srcOrd="0" destOrd="0" presId="urn:microsoft.com/office/officeart/2005/8/layout/hierarchy3"/>
    <dgm:cxn modelId="{316C5150-9231-491C-A874-2048B880FA77}" type="presParOf" srcId="{247C8935-37C3-4F1C-A2A9-5FA44C9D37B0}" destId="{9AC6BC3F-08AD-4EFA-8356-E115B1EB5705}" srcOrd="0" destOrd="0" presId="urn:microsoft.com/office/officeart/2005/8/layout/hierarchy3"/>
    <dgm:cxn modelId="{72B0E839-0103-41D8-843C-6D7671D3BB7C}" type="presParOf" srcId="{247C8935-37C3-4F1C-A2A9-5FA44C9D37B0}" destId="{3095AAE3-E6BE-402A-A5BE-7D81A5E8EF18}" srcOrd="1" destOrd="0" presId="urn:microsoft.com/office/officeart/2005/8/layout/hierarchy3"/>
    <dgm:cxn modelId="{7CE101DF-88C3-4CE1-9490-929186C904C9}" type="presParOf" srcId="{0B15A016-045F-4097-B830-15FBE6F95755}" destId="{4A63209B-545F-449F-8BFC-7FBCC8B702D0}" srcOrd="1" destOrd="0" presId="urn:microsoft.com/office/officeart/2005/8/layout/hierarchy3"/>
    <dgm:cxn modelId="{AE8B8487-0AE9-48C3-9313-7BF5B068E780}" type="presParOf" srcId="{CD84669A-BE16-4410-AF7E-D2AD8B375144}" destId="{433E8A76-98AB-4AC6-8ECB-20F40C1096C1}" srcOrd="1" destOrd="0" presId="urn:microsoft.com/office/officeart/2005/8/layout/hierarchy3"/>
    <dgm:cxn modelId="{F173FD37-8445-4EF7-877D-CCD7F0C66A81}" type="presParOf" srcId="{433E8A76-98AB-4AC6-8ECB-20F40C1096C1}" destId="{630F5405-0B6D-4B04-A4C9-5671146EEF8C}" srcOrd="0" destOrd="0" presId="urn:microsoft.com/office/officeart/2005/8/layout/hierarchy3"/>
    <dgm:cxn modelId="{DFF99916-3D68-4844-879B-E2B01BFF0CA4}" type="presParOf" srcId="{630F5405-0B6D-4B04-A4C9-5671146EEF8C}" destId="{2B10D302-13B8-44F6-A7FE-75993D298A09}" srcOrd="0" destOrd="0" presId="urn:microsoft.com/office/officeart/2005/8/layout/hierarchy3"/>
    <dgm:cxn modelId="{1DF75294-4068-4CF2-944F-32FCCFD8254B}" type="presParOf" srcId="{630F5405-0B6D-4B04-A4C9-5671146EEF8C}" destId="{70E60677-B122-42B1-8CCD-7F8531F5DFFA}" srcOrd="1" destOrd="0" presId="urn:microsoft.com/office/officeart/2005/8/layout/hierarchy3"/>
    <dgm:cxn modelId="{6A358811-14CC-4266-BB50-ACBC0587C2E6}" type="presParOf" srcId="{433E8A76-98AB-4AC6-8ECB-20F40C1096C1}" destId="{579587E4-D325-4CA9-B855-3EEB984012D3}" srcOrd="1" destOrd="0" presId="urn:microsoft.com/office/officeart/2005/8/layout/hierarchy3"/>
    <dgm:cxn modelId="{96CD0ADB-50D1-4D00-9CBA-75131AFB773A}" type="presParOf" srcId="{CD84669A-BE16-4410-AF7E-D2AD8B375144}" destId="{8FEF4D1D-0376-4F17-B6CE-3D076E11567D}" srcOrd="2" destOrd="0" presId="urn:microsoft.com/office/officeart/2005/8/layout/hierarchy3"/>
    <dgm:cxn modelId="{B17D44B2-A7E8-44CF-8877-D5ED8B504AE3}" type="presParOf" srcId="{8FEF4D1D-0376-4F17-B6CE-3D076E11567D}" destId="{F822D4DA-3D0D-49F3-A4D9-2927BEB91339}" srcOrd="0" destOrd="0" presId="urn:microsoft.com/office/officeart/2005/8/layout/hierarchy3"/>
    <dgm:cxn modelId="{9C332937-135D-4497-A143-BE2F2AFD247E}" type="presParOf" srcId="{F822D4DA-3D0D-49F3-A4D9-2927BEB91339}" destId="{23CFA237-AE92-44B1-B3DE-F9D1948AD8AB}" srcOrd="0" destOrd="0" presId="urn:microsoft.com/office/officeart/2005/8/layout/hierarchy3"/>
    <dgm:cxn modelId="{F4C88E98-80FD-43DD-ABE4-F6D30D4D1C98}" type="presParOf" srcId="{F822D4DA-3D0D-49F3-A4D9-2927BEB91339}" destId="{77ADB8FD-1784-465C-AA14-4D1AB47643E8}" srcOrd="1" destOrd="0" presId="urn:microsoft.com/office/officeart/2005/8/layout/hierarchy3"/>
    <dgm:cxn modelId="{1C45CA1A-815A-4E08-A5DE-E99CBB112E4D}" type="presParOf" srcId="{8FEF4D1D-0376-4F17-B6CE-3D076E11567D}" destId="{0C62C023-CA8C-4B30-939F-F71BE7BA2EE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EF6F4B-5390-4B7F-BBE4-778EDEF42AB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82B11F-08EE-419C-8C8D-37260CF35366}" type="pres">
      <dgm:prSet presAssocID="{62EF6F4B-5390-4B7F-BBE4-778EDEF42AB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47414C1-2770-4AC5-910B-F10C491A170E}" type="presOf" srcId="{62EF6F4B-5390-4B7F-BBE4-778EDEF42ABA}" destId="{8882B11F-08EE-419C-8C8D-37260CF3536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84F189-1ADB-43D6-8DA8-5BE027DC953A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A43367-8EED-4B86-9036-A865508B0B1B}">
      <dgm:prSet phldrT="[Текст]" custT="1"/>
      <dgm:spPr>
        <a:solidFill>
          <a:schemeClr val="bg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400" b="1" dirty="0" smtClean="0"/>
            <a:t>10 605,0 </a:t>
          </a:r>
        </a:p>
        <a:p>
          <a:r>
            <a:rPr lang="ru-RU" sz="1400" b="1" dirty="0" smtClean="0"/>
            <a:t>тыс. рублей</a:t>
          </a:r>
          <a:endParaRPr lang="ru-RU" sz="1400" b="1" dirty="0"/>
        </a:p>
      </dgm:t>
    </dgm:pt>
    <dgm:pt modelId="{D8C43445-73EB-451F-B123-778CC07C554F}" type="parTrans" cxnId="{A38D3464-C153-4392-8E36-0A3C25F939BE}">
      <dgm:prSet/>
      <dgm:spPr/>
      <dgm:t>
        <a:bodyPr/>
        <a:lstStyle/>
        <a:p>
          <a:endParaRPr lang="ru-RU"/>
        </a:p>
      </dgm:t>
    </dgm:pt>
    <dgm:pt modelId="{78240D49-B429-4E5A-90F3-0062B50D705B}" type="sibTrans" cxnId="{A38D3464-C153-4392-8E36-0A3C25F939BE}">
      <dgm:prSet/>
      <dgm:spPr/>
      <dgm:t>
        <a:bodyPr/>
        <a:lstStyle/>
        <a:p>
          <a:endParaRPr lang="ru-RU"/>
        </a:p>
      </dgm:t>
    </dgm:pt>
    <dgm:pt modelId="{895E52AA-574E-43FD-84F1-33764B24934C}">
      <dgm:prSet phldrT="[Текст]"/>
      <dgm:spPr>
        <a:solidFill>
          <a:schemeClr val="bg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2015 год</a:t>
          </a:r>
          <a:endParaRPr lang="ru-RU" dirty="0"/>
        </a:p>
      </dgm:t>
    </dgm:pt>
    <dgm:pt modelId="{4281A967-8071-4BFF-A946-D151209B1FB8}" type="parTrans" cxnId="{C7D8DACF-3F38-40D0-A64F-532FC9BF9ED3}">
      <dgm:prSet/>
      <dgm:spPr/>
      <dgm:t>
        <a:bodyPr/>
        <a:lstStyle/>
        <a:p>
          <a:endParaRPr lang="ru-RU"/>
        </a:p>
      </dgm:t>
    </dgm:pt>
    <dgm:pt modelId="{F949E1D7-CDEC-45D9-A2D3-39AA3F1D78EB}" type="sibTrans" cxnId="{C7D8DACF-3F38-40D0-A64F-532FC9BF9ED3}">
      <dgm:prSet/>
      <dgm:spPr/>
      <dgm:t>
        <a:bodyPr/>
        <a:lstStyle/>
        <a:p>
          <a:endParaRPr lang="ru-RU"/>
        </a:p>
      </dgm:t>
    </dgm:pt>
    <dgm:pt modelId="{6764D500-E0B7-460D-9718-4C138DB9F8DD}">
      <dgm:prSet phldrT="[Текст]" custT="1"/>
      <dgm:spPr>
        <a:solidFill>
          <a:schemeClr val="bg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400" b="1" dirty="0" smtClean="0"/>
            <a:t>11 440,0 </a:t>
          </a:r>
        </a:p>
        <a:p>
          <a:r>
            <a:rPr lang="ru-RU" sz="1400" b="1" dirty="0" smtClean="0"/>
            <a:t>тыс. рублей</a:t>
          </a:r>
          <a:endParaRPr lang="ru-RU" sz="1400" b="1" dirty="0"/>
        </a:p>
      </dgm:t>
    </dgm:pt>
    <dgm:pt modelId="{058CE9BE-EF33-4DB4-8B1A-907BD7231783}" type="parTrans" cxnId="{E9DA24FE-B24F-4BB5-8F08-1A5E395E1D34}">
      <dgm:prSet/>
      <dgm:spPr/>
      <dgm:t>
        <a:bodyPr/>
        <a:lstStyle/>
        <a:p>
          <a:endParaRPr lang="ru-RU"/>
        </a:p>
      </dgm:t>
    </dgm:pt>
    <dgm:pt modelId="{3B51E818-744F-41B4-80C0-207086CA9F26}" type="sibTrans" cxnId="{E9DA24FE-B24F-4BB5-8F08-1A5E395E1D34}">
      <dgm:prSet/>
      <dgm:spPr/>
      <dgm:t>
        <a:bodyPr/>
        <a:lstStyle/>
        <a:p>
          <a:endParaRPr lang="ru-RU"/>
        </a:p>
      </dgm:t>
    </dgm:pt>
    <dgm:pt modelId="{DB8E2116-9693-41D4-A94D-71FABBC5D38E}">
      <dgm:prSet phldrT="[Текст]"/>
      <dgm:spPr>
        <a:solidFill>
          <a:schemeClr val="bg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2014 год</a:t>
          </a:r>
          <a:endParaRPr lang="ru-RU" dirty="0"/>
        </a:p>
      </dgm:t>
    </dgm:pt>
    <dgm:pt modelId="{573FB694-FD1E-49E9-A257-C40E04CB5F4D}" type="sibTrans" cxnId="{16F0AA9C-2D41-4154-9223-5C44543CCE70}">
      <dgm:prSet/>
      <dgm:spPr/>
      <dgm:t>
        <a:bodyPr/>
        <a:lstStyle/>
        <a:p>
          <a:endParaRPr lang="ru-RU"/>
        </a:p>
      </dgm:t>
    </dgm:pt>
    <dgm:pt modelId="{221C6401-ABDA-43E2-8894-A270AF0A77F0}" type="parTrans" cxnId="{16F0AA9C-2D41-4154-9223-5C44543CCE70}">
      <dgm:prSet/>
      <dgm:spPr/>
      <dgm:t>
        <a:bodyPr/>
        <a:lstStyle/>
        <a:p>
          <a:endParaRPr lang="ru-RU"/>
        </a:p>
      </dgm:t>
    </dgm:pt>
    <dgm:pt modelId="{CCCF80C8-DADA-40FC-9A4D-BBF524ED7F1C}">
      <dgm:prSet phldrT="[Текст]" custT="1"/>
      <dgm:spPr>
        <a:solidFill>
          <a:schemeClr val="bg2">
            <a:lumMod val="75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1400" b="1" dirty="0" smtClean="0"/>
            <a:t>Объёмы финансирования:</a:t>
          </a:r>
          <a:endParaRPr lang="ru-RU" sz="1400" b="1" dirty="0"/>
        </a:p>
      </dgm:t>
    </dgm:pt>
    <dgm:pt modelId="{FE46BDE6-5DED-41EE-8B21-2C9796767592}" type="sibTrans" cxnId="{E6B2729D-EF62-459B-8C3D-B635FBEC227E}">
      <dgm:prSet/>
      <dgm:spPr/>
      <dgm:t>
        <a:bodyPr/>
        <a:lstStyle/>
        <a:p>
          <a:endParaRPr lang="ru-RU"/>
        </a:p>
      </dgm:t>
    </dgm:pt>
    <dgm:pt modelId="{B76BECEC-EA3B-47A0-B701-1352B2E99B93}" type="parTrans" cxnId="{E6B2729D-EF62-459B-8C3D-B635FBEC227E}">
      <dgm:prSet/>
      <dgm:spPr/>
      <dgm:t>
        <a:bodyPr/>
        <a:lstStyle/>
        <a:p>
          <a:endParaRPr lang="ru-RU"/>
        </a:p>
      </dgm:t>
    </dgm:pt>
    <dgm:pt modelId="{68AB4E06-9CC6-48C0-B9B7-A11E4A07B28A}" type="pres">
      <dgm:prSet presAssocID="{9484F189-1ADB-43D6-8DA8-5BE027DC953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FB408-5246-4807-824F-0B1BF460CD34}" type="pres">
      <dgm:prSet presAssocID="{CCCF80C8-DADA-40FC-9A4D-BBF524ED7F1C}" presName="compNode" presStyleCnt="0"/>
      <dgm:spPr/>
    </dgm:pt>
    <dgm:pt modelId="{366AB19B-9C66-44F0-B561-7149D45F1E51}" type="pres">
      <dgm:prSet presAssocID="{CCCF80C8-DADA-40FC-9A4D-BBF524ED7F1C}" presName="noGeometry" presStyleCnt="0"/>
      <dgm:spPr/>
    </dgm:pt>
    <dgm:pt modelId="{0348909D-470E-463A-B1A1-E3A718B522AC}" type="pres">
      <dgm:prSet presAssocID="{CCCF80C8-DADA-40FC-9A4D-BBF524ED7F1C}" presName="childTextVisible" presStyleLbl="bgAccFollowNode1" presStyleIdx="0" presStyleCnt="3" custScaleX="51328" custScaleY="53846" custLinFactNeighborX="-15517">
        <dgm:presLayoutVars>
          <dgm:bulletEnabled val="1"/>
        </dgm:presLayoutVars>
      </dgm:prSet>
      <dgm:spPr>
        <a:solidFill>
          <a:schemeClr val="bg2">
            <a:lumMod val="75000"/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9241A153-A7E7-4F02-A63F-833CC4890D5D}" type="pres">
      <dgm:prSet presAssocID="{CCCF80C8-DADA-40FC-9A4D-BBF524ED7F1C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87260A1B-5D62-4284-B3E8-A02A4F892809}" type="pres">
      <dgm:prSet presAssocID="{CCCF80C8-DADA-40FC-9A4D-BBF524ED7F1C}" presName="parentText" presStyleLbl="node1" presStyleIdx="0" presStyleCnt="3" custScaleX="456379" custLinFactX="-110424" custLinFactNeighborX="-200000" custLinFactNeighborY="-56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6440F-0E70-4BF9-8A93-9EE70256B855}" type="pres">
      <dgm:prSet presAssocID="{CCCF80C8-DADA-40FC-9A4D-BBF524ED7F1C}" presName="aSpace" presStyleCnt="0"/>
      <dgm:spPr/>
    </dgm:pt>
    <dgm:pt modelId="{87A055C7-516E-4B99-9F12-B1265F1A1F88}" type="pres">
      <dgm:prSet presAssocID="{DB8E2116-9693-41D4-A94D-71FABBC5D38E}" presName="compNode" presStyleCnt="0"/>
      <dgm:spPr/>
    </dgm:pt>
    <dgm:pt modelId="{37C4F52E-D852-4640-B201-15ED79FF124B}" type="pres">
      <dgm:prSet presAssocID="{DB8E2116-9693-41D4-A94D-71FABBC5D38E}" presName="noGeometry" presStyleCnt="0"/>
      <dgm:spPr/>
    </dgm:pt>
    <dgm:pt modelId="{904DBA8A-EB6D-469B-A687-9504616B4D37}" type="pres">
      <dgm:prSet presAssocID="{DB8E2116-9693-41D4-A94D-71FABBC5D38E}" presName="childTextVisible" presStyleLbl="bgAccFollowNode1" presStyleIdx="1" presStyleCnt="3" custScaleX="204859" custLinFactNeighborX="25410" custLinFactNeighborY="-7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8E570-7666-445E-937F-05E954EF1466}" type="pres">
      <dgm:prSet presAssocID="{DB8E2116-9693-41D4-A94D-71FABBC5D38E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B38178E7-9A04-40E8-BDAB-078C05747DBC}" type="pres">
      <dgm:prSet presAssocID="{DB8E2116-9693-41D4-A94D-71FABBC5D38E}" presName="parentText" presStyleLbl="node1" presStyleIdx="1" presStyleCnt="3" custScaleX="220201" custScaleY="174825" custLinFactX="-24485" custLinFactNeighborX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81C59-637C-4A34-836B-FEEF6FE67695}" type="pres">
      <dgm:prSet presAssocID="{DB8E2116-9693-41D4-A94D-71FABBC5D38E}" presName="aSpace" presStyleCnt="0"/>
      <dgm:spPr/>
    </dgm:pt>
    <dgm:pt modelId="{21011200-B35E-4D2E-9BF5-30E3A7BA6614}" type="pres">
      <dgm:prSet presAssocID="{895E52AA-574E-43FD-84F1-33764B24934C}" presName="compNode" presStyleCnt="0"/>
      <dgm:spPr/>
    </dgm:pt>
    <dgm:pt modelId="{CBF3D7F1-8CFA-4395-9A9C-4634D4C1AB5A}" type="pres">
      <dgm:prSet presAssocID="{895E52AA-574E-43FD-84F1-33764B24934C}" presName="noGeometry" presStyleCnt="0"/>
      <dgm:spPr/>
    </dgm:pt>
    <dgm:pt modelId="{A8B82C5F-9847-4DB5-83C3-72C61AF85334}" type="pres">
      <dgm:prSet presAssocID="{895E52AA-574E-43FD-84F1-33764B24934C}" presName="childTextVisible" presStyleLbl="bgAccFollowNode1" presStyleIdx="2" presStyleCnt="3" custScaleX="211253" custLinFactX="36318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A94B8-0637-4667-81F5-ED6DC8D324E5}" type="pres">
      <dgm:prSet presAssocID="{895E52AA-574E-43FD-84F1-33764B24934C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36F2D4CC-659D-4E6E-A583-C9CA74C8970C}" type="pres">
      <dgm:prSet presAssocID="{895E52AA-574E-43FD-84F1-33764B24934C}" presName="parentText" presStyleLbl="node1" presStyleIdx="2" presStyleCnt="3" custScaleX="197153" custScaleY="174825" custLinFactNeighborX="28716" custLinFactNeighborY="-56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745D96-7D01-48CF-A418-50AA17560ECF}" type="presOf" srcId="{6764D500-E0B7-460D-9718-4C138DB9F8DD}" destId="{A8B82C5F-9847-4DB5-83C3-72C61AF85334}" srcOrd="0" destOrd="0" presId="urn:microsoft.com/office/officeart/2005/8/layout/hProcess6"/>
    <dgm:cxn modelId="{E6B2729D-EF62-459B-8C3D-B635FBEC227E}" srcId="{9484F189-1ADB-43D6-8DA8-5BE027DC953A}" destId="{CCCF80C8-DADA-40FC-9A4D-BBF524ED7F1C}" srcOrd="0" destOrd="0" parTransId="{B76BECEC-EA3B-47A0-B701-1352B2E99B93}" sibTransId="{FE46BDE6-5DED-41EE-8B21-2C9796767592}"/>
    <dgm:cxn modelId="{5430D55F-C102-477E-9013-23830AE9FBD4}" type="presOf" srcId="{6CA43367-8EED-4B86-9036-A865508B0B1B}" destId="{1588E570-7666-445E-937F-05E954EF1466}" srcOrd="1" destOrd="0" presId="urn:microsoft.com/office/officeart/2005/8/layout/hProcess6"/>
    <dgm:cxn modelId="{E9DA24FE-B24F-4BB5-8F08-1A5E395E1D34}" srcId="{895E52AA-574E-43FD-84F1-33764B24934C}" destId="{6764D500-E0B7-460D-9718-4C138DB9F8DD}" srcOrd="0" destOrd="0" parTransId="{058CE9BE-EF33-4DB4-8B1A-907BD7231783}" sibTransId="{3B51E818-744F-41B4-80C0-207086CA9F26}"/>
    <dgm:cxn modelId="{0DC4A4E6-A522-41A8-B9D3-08AEC80E8171}" type="presOf" srcId="{895E52AA-574E-43FD-84F1-33764B24934C}" destId="{36F2D4CC-659D-4E6E-A583-C9CA74C8970C}" srcOrd="0" destOrd="0" presId="urn:microsoft.com/office/officeart/2005/8/layout/hProcess6"/>
    <dgm:cxn modelId="{F8B7DA24-602A-4EA9-84F5-534C27E51558}" type="presOf" srcId="{CCCF80C8-DADA-40FC-9A4D-BBF524ED7F1C}" destId="{87260A1B-5D62-4284-B3E8-A02A4F892809}" srcOrd="0" destOrd="0" presId="urn:microsoft.com/office/officeart/2005/8/layout/hProcess6"/>
    <dgm:cxn modelId="{4110FD58-E596-49E1-B553-0D09076DA9FE}" type="presOf" srcId="{6CA43367-8EED-4B86-9036-A865508B0B1B}" destId="{904DBA8A-EB6D-469B-A687-9504616B4D37}" srcOrd="0" destOrd="0" presId="urn:microsoft.com/office/officeart/2005/8/layout/hProcess6"/>
    <dgm:cxn modelId="{71BE2D5B-2AD3-4BAE-8881-A03B822DBF26}" type="presOf" srcId="{9484F189-1ADB-43D6-8DA8-5BE027DC953A}" destId="{68AB4E06-9CC6-48C0-B9B7-A11E4A07B28A}" srcOrd="0" destOrd="0" presId="urn:microsoft.com/office/officeart/2005/8/layout/hProcess6"/>
    <dgm:cxn modelId="{A38D3464-C153-4392-8E36-0A3C25F939BE}" srcId="{DB8E2116-9693-41D4-A94D-71FABBC5D38E}" destId="{6CA43367-8EED-4B86-9036-A865508B0B1B}" srcOrd="0" destOrd="0" parTransId="{D8C43445-73EB-451F-B123-778CC07C554F}" sibTransId="{78240D49-B429-4E5A-90F3-0062B50D705B}"/>
    <dgm:cxn modelId="{C7D8DACF-3F38-40D0-A64F-532FC9BF9ED3}" srcId="{9484F189-1ADB-43D6-8DA8-5BE027DC953A}" destId="{895E52AA-574E-43FD-84F1-33764B24934C}" srcOrd="2" destOrd="0" parTransId="{4281A967-8071-4BFF-A946-D151209B1FB8}" sibTransId="{F949E1D7-CDEC-45D9-A2D3-39AA3F1D78EB}"/>
    <dgm:cxn modelId="{09F08436-9A4E-4185-B598-5CED125CA421}" type="presOf" srcId="{DB8E2116-9693-41D4-A94D-71FABBC5D38E}" destId="{B38178E7-9A04-40E8-BDAB-078C05747DBC}" srcOrd="0" destOrd="0" presId="urn:microsoft.com/office/officeart/2005/8/layout/hProcess6"/>
    <dgm:cxn modelId="{16F0AA9C-2D41-4154-9223-5C44543CCE70}" srcId="{9484F189-1ADB-43D6-8DA8-5BE027DC953A}" destId="{DB8E2116-9693-41D4-A94D-71FABBC5D38E}" srcOrd="1" destOrd="0" parTransId="{221C6401-ABDA-43E2-8894-A270AF0A77F0}" sibTransId="{573FB694-FD1E-49E9-A257-C40E04CB5F4D}"/>
    <dgm:cxn modelId="{98669620-638C-4462-8628-65634E426ACA}" type="presOf" srcId="{6764D500-E0B7-460D-9718-4C138DB9F8DD}" destId="{461A94B8-0637-4667-81F5-ED6DC8D324E5}" srcOrd="1" destOrd="0" presId="urn:microsoft.com/office/officeart/2005/8/layout/hProcess6"/>
    <dgm:cxn modelId="{245F98C2-91AE-43AA-86FD-96BC00E62EB9}" type="presParOf" srcId="{68AB4E06-9CC6-48C0-B9B7-A11E4A07B28A}" destId="{D68FB408-5246-4807-824F-0B1BF460CD34}" srcOrd="0" destOrd="0" presId="urn:microsoft.com/office/officeart/2005/8/layout/hProcess6"/>
    <dgm:cxn modelId="{76719F0B-0E4C-4091-94A3-82A0669F6DBD}" type="presParOf" srcId="{D68FB408-5246-4807-824F-0B1BF460CD34}" destId="{366AB19B-9C66-44F0-B561-7149D45F1E51}" srcOrd="0" destOrd="0" presId="urn:microsoft.com/office/officeart/2005/8/layout/hProcess6"/>
    <dgm:cxn modelId="{73F1FB0F-C6DB-41E3-B86B-4D4A1A6460E1}" type="presParOf" srcId="{D68FB408-5246-4807-824F-0B1BF460CD34}" destId="{0348909D-470E-463A-B1A1-E3A718B522AC}" srcOrd="1" destOrd="0" presId="urn:microsoft.com/office/officeart/2005/8/layout/hProcess6"/>
    <dgm:cxn modelId="{BD8BCEA0-7A54-467A-AC09-A461D9D5B730}" type="presParOf" srcId="{D68FB408-5246-4807-824F-0B1BF460CD34}" destId="{9241A153-A7E7-4F02-A63F-833CC4890D5D}" srcOrd="2" destOrd="0" presId="urn:microsoft.com/office/officeart/2005/8/layout/hProcess6"/>
    <dgm:cxn modelId="{B1DFD50A-EEA8-4F45-94E7-599DE11DB155}" type="presParOf" srcId="{D68FB408-5246-4807-824F-0B1BF460CD34}" destId="{87260A1B-5D62-4284-B3E8-A02A4F892809}" srcOrd="3" destOrd="0" presId="urn:microsoft.com/office/officeart/2005/8/layout/hProcess6"/>
    <dgm:cxn modelId="{0A907872-926E-40C2-9FDB-188AF05ACE62}" type="presParOf" srcId="{68AB4E06-9CC6-48C0-B9B7-A11E4A07B28A}" destId="{52C6440F-0E70-4BF9-8A93-9EE70256B855}" srcOrd="1" destOrd="0" presId="urn:microsoft.com/office/officeart/2005/8/layout/hProcess6"/>
    <dgm:cxn modelId="{B92C35E6-0C70-4464-A9E1-2E72B987AEC4}" type="presParOf" srcId="{68AB4E06-9CC6-48C0-B9B7-A11E4A07B28A}" destId="{87A055C7-516E-4B99-9F12-B1265F1A1F88}" srcOrd="2" destOrd="0" presId="urn:microsoft.com/office/officeart/2005/8/layout/hProcess6"/>
    <dgm:cxn modelId="{54AAA119-BE81-4E6A-BC25-C56E9FC58C97}" type="presParOf" srcId="{87A055C7-516E-4B99-9F12-B1265F1A1F88}" destId="{37C4F52E-D852-4640-B201-15ED79FF124B}" srcOrd="0" destOrd="0" presId="urn:microsoft.com/office/officeart/2005/8/layout/hProcess6"/>
    <dgm:cxn modelId="{051B4661-034E-441D-ABE9-CD0738A512B4}" type="presParOf" srcId="{87A055C7-516E-4B99-9F12-B1265F1A1F88}" destId="{904DBA8A-EB6D-469B-A687-9504616B4D37}" srcOrd="1" destOrd="0" presId="urn:microsoft.com/office/officeart/2005/8/layout/hProcess6"/>
    <dgm:cxn modelId="{E480AEB5-2835-48FE-A93D-3764F92CF023}" type="presParOf" srcId="{87A055C7-516E-4B99-9F12-B1265F1A1F88}" destId="{1588E570-7666-445E-937F-05E954EF1466}" srcOrd="2" destOrd="0" presId="urn:microsoft.com/office/officeart/2005/8/layout/hProcess6"/>
    <dgm:cxn modelId="{7839D76D-22C4-4CFD-86E8-FCEBC1DC965A}" type="presParOf" srcId="{87A055C7-516E-4B99-9F12-B1265F1A1F88}" destId="{B38178E7-9A04-40E8-BDAB-078C05747DBC}" srcOrd="3" destOrd="0" presId="urn:microsoft.com/office/officeart/2005/8/layout/hProcess6"/>
    <dgm:cxn modelId="{6CC800B4-3C3D-4FCD-89DB-5E484C9F37F1}" type="presParOf" srcId="{68AB4E06-9CC6-48C0-B9B7-A11E4A07B28A}" destId="{0EB81C59-637C-4A34-836B-FEEF6FE67695}" srcOrd="3" destOrd="0" presId="urn:microsoft.com/office/officeart/2005/8/layout/hProcess6"/>
    <dgm:cxn modelId="{8B59E914-96C7-4396-917F-3D2C82CCE879}" type="presParOf" srcId="{68AB4E06-9CC6-48C0-B9B7-A11E4A07B28A}" destId="{21011200-B35E-4D2E-9BF5-30E3A7BA6614}" srcOrd="4" destOrd="0" presId="urn:microsoft.com/office/officeart/2005/8/layout/hProcess6"/>
    <dgm:cxn modelId="{ED2DD138-38ED-4950-AB47-D780F2854EC2}" type="presParOf" srcId="{21011200-B35E-4D2E-9BF5-30E3A7BA6614}" destId="{CBF3D7F1-8CFA-4395-9A9C-4634D4C1AB5A}" srcOrd="0" destOrd="0" presId="urn:microsoft.com/office/officeart/2005/8/layout/hProcess6"/>
    <dgm:cxn modelId="{0994919C-E9CA-42E1-8F0B-69340CB8DCCF}" type="presParOf" srcId="{21011200-B35E-4D2E-9BF5-30E3A7BA6614}" destId="{A8B82C5F-9847-4DB5-83C3-72C61AF85334}" srcOrd="1" destOrd="0" presId="urn:microsoft.com/office/officeart/2005/8/layout/hProcess6"/>
    <dgm:cxn modelId="{B55380C7-A1D6-4925-AD25-6AEE01D4D15C}" type="presParOf" srcId="{21011200-B35E-4D2E-9BF5-30E3A7BA6614}" destId="{461A94B8-0637-4667-81F5-ED6DC8D324E5}" srcOrd="2" destOrd="0" presId="urn:microsoft.com/office/officeart/2005/8/layout/hProcess6"/>
    <dgm:cxn modelId="{1CCA91B1-F52B-4721-A9D2-0422EB59D00B}" type="presParOf" srcId="{21011200-B35E-4D2E-9BF5-30E3A7BA6614}" destId="{36F2D4CC-659D-4E6E-A583-C9CA74C8970C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6B6565-890A-4EC5-831C-DDAACD591658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0368EE-A087-41A2-A6E6-BFBE68BC9A51}">
      <dgm:prSet phldrT="[Текст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2014 год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7AA320A-7C9A-4E35-8175-4285F00C3EF1}" type="parTrans" cxnId="{56C2A484-54DE-4737-B199-0CB9BFAE45C4}">
      <dgm:prSet/>
      <dgm:spPr/>
      <dgm:t>
        <a:bodyPr/>
        <a:lstStyle/>
        <a:p>
          <a:endParaRPr lang="ru-RU"/>
        </a:p>
      </dgm:t>
    </dgm:pt>
    <dgm:pt modelId="{EA57BB5E-37A2-4865-A56B-8C1B69CFC7BE}" type="sibTrans" cxnId="{56C2A484-54DE-4737-B199-0CB9BFAE45C4}">
      <dgm:prSet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F25AC97D-F996-45FF-8C19-566D51B0232E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1701,1 тыс.рублей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B669A08E-B874-4184-9C14-579540B1B3DE}" type="parTrans" cxnId="{CAA51005-B445-4797-B2D5-B32B4EA8C80E}">
      <dgm:prSet/>
      <dgm:spPr/>
      <dgm:t>
        <a:bodyPr/>
        <a:lstStyle/>
        <a:p>
          <a:endParaRPr lang="ru-RU"/>
        </a:p>
      </dgm:t>
    </dgm:pt>
    <dgm:pt modelId="{BD5D7622-71CD-4F48-9EEC-F165E7D748E8}" type="sibTrans" cxnId="{CAA51005-B445-4797-B2D5-B32B4EA8C80E}">
      <dgm:prSet/>
      <dgm:spPr/>
      <dgm:t>
        <a:bodyPr/>
        <a:lstStyle/>
        <a:p>
          <a:endParaRPr lang="ru-RU"/>
        </a:p>
      </dgm:t>
    </dgm:pt>
    <dgm:pt modelId="{E4071CC1-1746-4602-B3B5-CCC690F56E93}">
      <dgm:prSet phldrT="[Текст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2015 год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3C270F2-3D31-44E0-8FB8-FEC8A3B48FCE}" type="parTrans" cxnId="{D088864D-21F3-4934-9D52-61F0A795D714}">
      <dgm:prSet/>
      <dgm:spPr/>
      <dgm:t>
        <a:bodyPr/>
        <a:lstStyle/>
        <a:p>
          <a:endParaRPr lang="ru-RU"/>
        </a:p>
      </dgm:t>
    </dgm:pt>
    <dgm:pt modelId="{EE3BCB40-A773-4E10-97A4-56F3AA9000F7}" type="sibTrans" cxnId="{D088864D-21F3-4934-9D52-61F0A795D714}">
      <dgm:prSet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753BE316-93BB-4CDB-A355-71FEAE385FED}">
      <dgm:prSet phldrT="[Текст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2115,2тыс.рублей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16B64FC4-220E-4BEA-99AB-70730E9655CF}" type="parTrans" cxnId="{5D5924E1-7319-4BF2-9A40-999243B09259}">
      <dgm:prSet/>
      <dgm:spPr/>
      <dgm:t>
        <a:bodyPr/>
        <a:lstStyle/>
        <a:p>
          <a:endParaRPr lang="ru-RU"/>
        </a:p>
      </dgm:t>
    </dgm:pt>
    <dgm:pt modelId="{CCD4D75C-EF1C-4A6B-A0C3-B656872C9D12}" type="sibTrans" cxnId="{5D5924E1-7319-4BF2-9A40-999243B09259}">
      <dgm:prSet/>
      <dgm:spPr/>
      <dgm:t>
        <a:bodyPr/>
        <a:lstStyle/>
        <a:p>
          <a:endParaRPr lang="ru-RU"/>
        </a:p>
      </dgm:t>
    </dgm:pt>
    <dgm:pt modelId="{C7123CB5-C7E5-4537-BC2E-95E0CEDA4301}">
      <dgm:prSet phldrT="[Текст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2016 год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4FB9388-AFA5-4008-997D-0911E37637E5}" type="parTrans" cxnId="{7D83DD28-2C0B-4DCB-9EC4-483C4B8B5497}">
      <dgm:prSet/>
      <dgm:spPr/>
      <dgm:t>
        <a:bodyPr/>
        <a:lstStyle/>
        <a:p>
          <a:endParaRPr lang="ru-RU"/>
        </a:p>
      </dgm:t>
    </dgm:pt>
    <dgm:pt modelId="{7423CE13-B65B-4D46-9D9D-7218C5D97038}" type="sibTrans" cxnId="{7D83DD28-2C0B-4DCB-9EC4-483C4B8B5497}">
      <dgm:prSet/>
      <dgm:spPr/>
      <dgm:t>
        <a:bodyPr/>
        <a:lstStyle/>
        <a:p>
          <a:endParaRPr lang="ru-RU"/>
        </a:p>
      </dgm:t>
    </dgm:pt>
    <dgm:pt modelId="{C35AE0B1-2BC3-4F2C-98E6-CB35EABBCA88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1581,1 тыс.рублей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BF997347-9D19-493F-B4E9-57BBF120F9EB}" type="parTrans" cxnId="{229DB14E-F7BD-4041-9D3F-97E4436338C1}">
      <dgm:prSet/>
      <dgm:spPr/>
      <dgm:t>
        <a:bodyPr/>
        <a:lstStyle/>
        <a:p>
          <a:endParaRPr lang="ru-RU"/>
        </a:p>
      </dgm:t>
    </dgm:pt>
    <dgm:pt modelId="{AD4FBE66-12C3-4D13-947B-78D9B670D79F}" type="sibTrans" cxnId="{229DB14E-F7BD-4041-9D3F-97E4436338C1}">
      <dgm:prSet/>
      <dgm:spPr/>
      <dgm:t>
        <a:bodyPr/>
        <a:lstStyle/>
        <a:p>
          <a:endParaRPr lang="ru-RU"/>
        </a:p>
      </dgm:t>
    </dgm:pt>
    <dgm:pt modelId="{BA7676DF-AC2F-4BA1-8766-7C5F30778615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1EBB2D88-A0C3-41B5-9014-FE02E5C1AEB8}" type="parTrans" cxnId="{89D9AA41-F577-4C03-B9C6-569DE1B9ABC9}">
      <dgm:prSet/>
      <dgm:spPr/>
      <dgm:t>
        <a:bodyPr/>
        <a:lstStyle/>
        <a:p>
          <a:endParaRPr lang="ru-RU"/>
        </a:p>
      </dgm:t>
    </dgm:pt>
    <dgm:pt modelId="{DC1F5F63-41FC-42E7-9C30-132BE6C47A78}" type="sibTrans" cxnId="{89D9AA41-F577-4C03-B9C6-569DE1B9ABC9}">
      <dgm:prSet/>
      <dgm:spPr/>
      <dgm:t>
        <a:bodyPr/>
        <a:lstStyle/>
        <a:p>
          <a:endParaRPr lang="ru-RU"/>
        </a:p>
      </dgm:t>
    </dgm:pt>
    <dgm:pt modelId="{D87C8B5D-88E7-471F-B919-3F6D2BD3293D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F9DDA0F6-1729-44FB-84B0-5B06CF79CF9A}" type="parTrans" cxnId="{6A25EB06-A6B6-423D-B60B-1062C211DBE0}">
      <dgm:prSet/>
      <dgm:spPr/>
      <dgm:t>
        <a:bodyPr/>
        <a:lstStyle/>
        <a:p>
          <a:endParaRPr lang="ru-RU"/>
        </a:p>
      </dgm:t>
    </dgm:pt>
    <dgm:pt modelId="{E31C2AD7-7244-4711-A9A6-2CBEBF04FDFC}" type="sibTrans" cxnId="{6A25EB06-A6B6-423D-B60B-1062C211DBE0}">
      <dgm:prSet/>
      <dgm:spPr/>
      <dgm:t>
        <a:bodyPr/>
        <a:lstStyle/>
        <a:p>
          <a:endParaRPr lang="ru-RU"/>
        </a:p>
      </dgm:t>
    </dgm:pt>
    <dgm:pt modelId="{BBBBBD27-1EE0-4F37-8AB9-0D60DD2F0A7A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F1D79AC6-12A9-4AE7-9360-8A8625FD9802}" type="parTrans" cxnId="{A7040F69-47A4-4ABF-9099-335D96747757}">
      <dgm:prSet/>
      <dgm:spPr/>
      <dgm:t>
        <a:bodyPr/>
        <a:lstStyle/>
        <a:p>
          <a:endParaRPr lang="ru-RU"/>
        </a:p>
      </dgm:t>
    </dgm:pt>
    <dgm:pt modelId="{611391F1-260E-44D6-BC93-B5994652E2F0}" type="sibTrans" cxnId="{A7040F69-47A4-4ABF-9099-335D96747757}">
      <dgm:prSet/>
      <dgm:spPr/>
      <dgm:t>
        <a:bodyPr/>
        <a:lstStyle/>
        <a:p>
          <a:endParaRPr lang="ru-RU"/>
        </a:p>
      </dgm:t>
    </dgm:pt>
    <dgm:pt modelId="{46106E17-AB8F-4519-A545-0D095C414DB9}" type="pres">
      <dgm:prSet presAssocID="{E56B6565-890A-4EC5-831C-DDAACD5916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EF23EC-50D4-4E71-B9EC-B45B9AD73977}" type="pres">
      <dgm:prSet presAssocID="{040368EE-A087-41A2-A6E6-BFBE68BC9A51}" presName="composite" presStyleCnt="0"/>
      <dgm:spPr/>
    </dgm:pt>
    <dgm:pt modelId="{BF5C565F-6DD8-4CEC-BA2B-5FF9F73C4B1C}" type="pres">
      <dgm:prSet presAssocID="{040368EE-A087-41A2-A6E6-BFBE68BC9A5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C486C-EF45-4580-A234-F82A8D7FCAC1}" type="pres">
      <dgm:prSet presAssocID="{040368EE-A087-41A2-A6E6-BFBE68BC9A51}" presName="parSh" presStyleLbl="node1" presStyleIdx="0" presStyleCnt="3" custScaleX="88340" custScaleY="67276"/>
      <dgm:spPr/>
      <dgm:t>
        <a:bodyPr/>
        <a:lstStyle/>
        <a:p>
          <a:endParaRPr lang="ru-RU"/>
        </a:p>
      </dgm:t>
    </dgm:pt>
    <dgm:pt modelId="{4D763DF0-4A88-451A-92DA-0721F561EC6E}" type="pres">
      <dgm:prSet presAssocID="{040368EE-A087-41A2-A6E6-BFBE68BC9A51}" presName="desTx" presStyleLbl="fgAcc1" presStyleIdx="0" presStyleCnt="3" custScaleY="80237" custLinFactNeighborX="9747" custLinFactNeighborY="8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2AEE4-726D-4293-AFF0-9998B6FE9966}" type="pres">
      <dgm:prSet presAssocID="{EA57BB5E-37A2-4865-A56B-8C1B69CFC7B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BB91F1C-8398-45AF-9E31-F1BDEF705640}" type="pres">
      <dgm:prSet presAssocID="{EA57BB5E-37A2-4865-A56B-8C1B69CFC7BE}" presName="connTx" presStyleLbl="sibTrans2D1" presStyleIdx="0" presStyleCnt="2"/>
      <dgm:spPr/>
      <dgm:t>
        <a:bodyPr/>
        <a:lstStyle/>
        <a:p>
          <a:endParaRPr lang="ru-RU"/>
        </a:p>
      </dgm:t>
    </dgm:pt>
    <dgm:pt modelId="{C6A9FDC5-7E7F-453D-9C31-0A195A43FD5C}" type="pres">
      <dgm:prSet presAssocID="{E4071CC1-1746-4602-B3B5-CCC690F56E93}" presName="composite" presStyleCnt="0"/>
      <dgm:spPr/>
    </dgm:pt>
    <dgm:pt modelId="{638549BA-DD21-4BE0-8E11-822291CE656E}" type="pres">
      <dgm:prSet presAssocID="{E4071CC1-1746-4602-B3B5-CCC690F56E9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AC043-1920-46D2-A690-F8557D6A40E8}" type="pres">
      <dgm:prSet presAssocID="{E4071CC1-1746-4602-B3B5-CCC690F56E93}" presName="parSh" presStyleLbl="node1" presStyleIdx="1" presStyleCnt="3" custScaleX="81871" custScaleY="60631"/>
      <dgm:spPr/>
      <dgm:t>
        <a:bodyPr/>
        <a:lstStyle/>
        <a:p>
          <a:endParaRPr lang="ru-RU"/>
        </a:p>
      </dgm:t>
    </dgm:pt>
    <dgm:pt modelId="{3F855EB9-4FCB-4141-B342-E08AB64F4FE5}" type="pres">
      <dgm:prSet presAssocID="{E4071CC1-1746-4602-B3B5-CCC690F56E93}" presName="desTx" presStyleLbl="fgAcc1" presStyleIdx="1" presStyleCnt="3" custScaleX="103661" custScaleY="81311" custLinFactNeighborX="9100" custLinFactNeighborY="11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3989B-31C7-4848-8481-1DA6F7ADE647}" type="pres">
      <dgm:prSet presAssocID="{EE3BCB40-A773-4E10-97A4-56F3AA9000F7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11DAC24-990F-44F2-ABC0-2924716D7BF4}" type="pres">
      <dgm:prSet presAssocID="{EE3BCB40-A773-4E10-97A4-56F3AA9000F7}" presName="connTx" presStyleLbl="sibTrans2D1" presStyleIdx="1" presStyleCnt="2"/>
      <dgm:spPr/>
      <dgm:t>
        <a:bodyPr/>
        <a:lstStyle/>
        <a:p>
          <a:endParaRPr lang="ru-RU"/>
        </a:p>
      </dgm:t>
    </dgm:pt>
    <dgm:pt modelId="{72B7F5D8-AB94-465C-8B51-521AFA9DB0B1}" type="pres">
      <dgm:prSet presAssocID="{C7123CB5-C7E5-4537-BC2E-95E0CEDA4301}" presName="composite" presStyleCnt="0"/>
      <dgm:spPr/>
    </dgm:pt>
    <dgm:pt modelId="{B9C2EF1B-C110-483C-AADB-909E02B9ED70}" type="pres">
      <dgm:prSet presAssocID="{C7123CB5-C7E5-4537-BC2E-95E0CEDA4301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79D8A-8D07-416B-9AF4-05BB3AECA566}" type="pres">
      <dgm:prSet presAssocID="{C7123CB5-C7E5-4537-BC2E-95E0CEDA4301}" presName="parSh" presStyleLbl="node1" presStyleIdx="2" presStyleCnt="3" custScaleX="84213" custScaleY="59299" custLinFactNeighborX="-10659" custLinFactNeighborY="-3861"/>
      <dgm:spPr/>
      <dgm:t>
        <a:bodyPr/>
        <a:lstStyle/>
        <a:p>
          <a:endParaRPr lang="ru-RU"/>
        </a:p>
      </dgm:t>
    </dgm:pt>
    <dgm:pt modelId="{61381742-9757-4E69-A756-59F2A5051757}" type="pres">
      <dgm:prSet presAssocID="{C7123CB5-C7E5-4537-BC2E-95E0CEDA4301}" presName="desTx" presStyleLbl="fgAcc1" presStyleIdx="2" presStyleCnt="3" custScaleX="91314" custScaleY="79050" custLinFactNeighborX="-2295" custLinFactNeighborY="10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34B229-11E4-4177-8564-B912B75E87AF}" type="presOf" srcId="{BBBBBD27-1EE0-4F37-8AB9-0D60DD2F0A7A}" destId="{61381742-9757-4E69-A756-59F2A5051757}" srcOrd="0" destOrd="0" presId="urn:microsoft.com/office/officeart/2005/8/layout/process3"/>
    <dgm:cxn modelId="{7D83DD28-2C0B-4DCB-9EC4-483C4B8B5497}" srcId="{E56B6565-890A-4EC5-831C-DDAACD591658}" destId="{C7123CB5-C7E5-4537-BC2E-95E0CEDA4301}" srcOrd="2" destOrd="0" parTransId="{64FB9388-AFA5-4008-997D-0911E37637E5}" sibTransId="{7423CE13-B65B-4D46-9D9D-7218C5D97038}"/>
    <dgm:cxn modelId="{CAA51005-B445-4797-B2D5-B32B4EA8C80E}" srcId="{040368EE-A087-41A2-A6E6-BFBE68BC9A51}" destId="{F25AC97D-F996-45FF-8C19-566D51B0232E}" srcOrd="1" destOrd="0" parTransId="{B669A08E-B874-4184-9C14-579540B1B3DE}" sibTransId="{BD5D7622-71CD-4F48-9EEC-F165E7D748E8}"/>
    <dgm:cxn modelId="{7F40C485-A1A9-41CF-9D98-0FFD6FA913BC}" type="presOf" srcId="{BA7676DF-AC2F-4BA1-8766-7C5F30778615}" destId="{4D763DF0-4A88-451A-92DA-0721F561EC6E}" srcOrd="0" destOrd="0" presId="urn:microsoft.com/office/officeart/2005/8/layout/process3"/>
    <dgm:cxn modelId="{FD4271ED-6377-4B8D-B00C-718413CEA079}" type="presOf" srcId="{F25AC97D-F996-45FF-8C19-566D51B0232E}" destId="{4D763DF0-4A88-451A-92DA-0721F561EC6E}" srcOrd="0" destOrd="1" presId="urn:microsoft.com/office/officeart/2005/8/layout/process3"/>
    <dgm:cxn modelId="{56C2A484-54DE-4737-B199-0CB9BFAE45C4}" srcId="{E56B6565-890A-4EC5-831C-DDAACD591658}" destId="{040368EE-A087-41A2-A6E6-BFBE68BC9A51}" srcOrd="0" destOrd="0" parTransId="{F7AA320A-7C9A-4E35-8175-4285F00C3EF1}" sibTransId="{EA57BB5E-37A2-4865-A56B-8C1B69CFC7BE}"/>
    <dgm:cxn modelId="{5F5084DB-EF61-457B-AF5C-FEEEA2F90D69}" type="presOf" srcId="{EA57BB5E-37A2-4865-A56B-8C1B69CFC7BE}" destId="{AB12AEE4-726D-4293-AFF0-9998B6FE9966}" srcOrd="0" destOrd="0" presId="urn:microsoft.com/office/officeart/2005/8/layout/process3"/>
    <dgm:cxn modelId="{B0C9437E-6358-40BF-88FF-5B0B4448A8C5}" type="presOf" srcId="{E4071CC1-1746-4602-B3B5-CCC690F56E93}" destId="{638549BA-DD21-4BE0-8E11-822291CE656E}" srcOrd="0" destOrd="0" presId="urn:microsoft.com/office/officeart/2005/8/layout/process3"/>
    <dgm:cxn modelId="{BE440C2F-F1BD-4BC6-A0C9-5184AC4BF2C0}" type="presOf" srcId="{D87C8B5D-88E7-471F-B919-3F6D2BD3293D}" destId="{3F855EB9-4FCB-4141-B342-E08AB64F4FE5}" srcOrd="0" destOrd="0" presId="urn:microsoft.com/office/officeart/2005/8/layout/process3"/>
    <dgm:cxn modelId="{A7040F69-47A4-4ABF-9099-335D96747757}" srcId="{C7123CB5-C7E5-4537-BC2E-95E0CEDA4301}" destId="{BBBBBD27-1EE0-4F37-8AB9-0D60DD2F0A7A}" srcOrd="0" destOrd="0" parTransId="{F1D79AC6-12A9-4AE7-9360-8A8625FD9802}" sibTransId="{611391F1-260E-44D6-BC93-B5994652E2F0}"/>
    <dgm:cxn modelId="{D088864D-21F3-4934-9D52-61F0A795D714}" srcId="{E56B6565-890A-4EC5-831C-DDAACD591658}" destId="{E4071CC1-1746-4602-B3B5-CCC690F56E93}" srcOrd="1" destOrd="0" parTransId="{A3C270F2-3D31-44E0-8FB8-FEC8A3B48FCE}" sibTransId="{EE3BCB40-A773-4E10-97A4-56F3AA9000F7}"/>
    <dgm:cxn modelId="{7E470A97-F4C7-4B20-B219-FEFCB31BE33E}" type="presOf" srcId="{E56B6565-890A-4EC5-831C-DDAACD591658}" destId="{46106E17-AB8F-4519-A545-0D095C414DB9}" srcOrd="0" destOrd="0" presId="urn:microsoft.com/office/officeart/2005/8/layout/process3"/>
    <dgm:cxn modelId="{D4B46484-483E-44DA-95B0-9B1DFBD00538}" type="presOf" srcId="{EA57BB5E-37A2-4865-A56B-8C1B69CFC7BE}" destId="{FBB91F1C-8398-45AF-9E31-F1BDEF705640}" srcOrd="1" destOrd="0" presId="urn:microsoft.com/office/officeart/2005/8/layout/process3"/>
    <dgm:cxn modelId="{89D9AA41-F577-4C03-B9C6-569DE1B9ABC9}" srcId="{040368EE-A087-41A2-A6E6-BFBE68BC9A51}" destId="{BA7676DF-AC2F-4BA1-8766-7C5F30778615}" srcOrd="0" destOrd="0" parTransId="{1EBB2D88-A0C3-41B5-9014-FE02E5C1AEB8}" sibTransId="{DC1F5F63-41FC-42E7-9C30-132BE6C47A78}"/>
    <dgm:cxn modelId="{229DB14E-F7BD-4041-9D3F-97E4436338C1}" srcId="{C7123CB5-C7E5-4537-BC2E-95E0CEDA4301}" destId="{C35AE0B1-2BC3-4F2C-98E6-CB35EABBCA88}" srcOrd="1" destOrd="0" parTransId="{BF997347-9D19-493F-B4E9-57BBF120F9EB}" sibTransId="{AD4FBE66-12C3-4D13-947B-78D9B670D79F}"/>
    <dgm:cxn modelId="{870B0734-73BF-4F1E-AD03-8F1CC264336E}" type="presOf" srcId="{753BE316-93BB-4CDB-A355-71FEAE385FED}" destId="{3F855EB9-4FCB-4141-B342-E08AB64F4FE5}" srcOrd="0" destOrd="1" presId="urn:microsoft.com/office/officeart/2005/8/layout/process3"/>
    <dgm:cxn modelId="{8F9C9B52-3117-4637-86DC-92EACD055C00}" type="presOf" srcId="{040368EE-A087-41A2-A6E6-BFBE68BC9A51}" destId="{BF5C565F-6DD8-4CEC-BA2B-5FF9F73C4B1C}" srcOrd="0" destOrd="0" presId="urn:microsoft.com/office/officeart/2005/8/layout/process3"/>
    <dgm:cxn modelId="{BBD20A8C-1E2A-4C17-8C2E-C3D246D5AF40}" type="presOf" srcId="{E4071CC1-1746-4602-B3B5-CCC690F56E93}" destId="{CE0AC043-1920-46D2-A690-F8557D6A40E8}" srcOrd="1" destOrd="0" presId="urn:microsoft.com/office/officeart/2005/8/layout/process3"/>
    <dgm:cxn modelId="{6A25EB06-A6B6-423D-B60B-1062C211DBE0}" srcId="{E4071CC1-1746-4602-B3B5-CCC690F56E93}" destId="{D87C8B5D-88E7-471F-B919-3F6D2BD3293D}" srcOrd="0" destOrd="0" parTransId="{F9DDA0F6-1729-44FB-84B0-5B06CF79CF9A}" sibTransId="{E31C2AD7-7244-4711-A9A6-2CBEBF04FDFC}"/>
    <dgm:cxn modelId="{AF75DF66-84EB-4401-9D9A-A86E7CBA4B82}" type="presOf" srcId="{EE3BCB40-A773-4E10-97A4-56F3AA9000F7}" destId="{54E3989B-31C7-4848-8481-1DA6F7ADE647}" srcOrd="0" destOrd="0" presId="urn:microsoft.com/office/officeart/2005/8/layout/process3"/>
    <dgm:cxn modelId="{B0483E72-A7E3-4E57-ACF3-50F97CFACDFE}" type="presOf" srcId="{C35AE0B1-2BC3-4F2C-98E6-CB35EABBCA88}" destId="{61381742-9757-4E69-A756-59F2A5051757}" srcOrd="0" destOrd="1" presId="urn:microsoft.com/office/officeart/2005/8/layout/process3"/>
    <dgm:cxn modelId="{C6557542-4C73-4D59-AADD-4099A7C956C9}" type="presOf" srcId="{C7123CB5-C7E5-4537-BC2E-95E0CEDA4301}" destId="{B9C2EF1B-C110-483C-AADB-909E02B9ED70}" srcOrd="0" destOrd="0" presId="urn:microsoft.com/office/officeart/2005/8/layout/process3"/>
    <dgm:cxn modelId="{D8306BC5-2D27-4CA3-8576-005899072C78}" type="presOf" srcId="{040368EE-A087-41A2-A6E6-BFBE68BC9A51}" destId="{1E4C486C-EF45-4580-A234-F82A8D7FCAC1}" srcOrd="1" destOrd="0" presId="urn:microsoft.com/office/officeart/2005/8/layout/process3"/>
    <dgm:cxn modelId="{7BD4EB8C-6648-4B6D-BE8E-CD37A57FC145}" type="presOf" srcId="{EE3BCB40-A773-4E10-97A4-56F3AA9000F7}" destId="{611DAC24-990F-44F2-ABC0-2924716D7BF4}" srcOrd="1" destOrd="0" presId="urn:microsoft.com/office/officeart/2005/8/layout/process3"/>
    <dgm:cxn modelId="{D295E270-BB08-42A8-8245-617EB373927D}" type="presOf" srcId="{C7123CB5-C7E5-4537-BC2E-95E0CEDA4301}" destId="{38B79D8A-8D07-416B-9AF4-05BB3AECA566}" srcOrd="1" destOrd="0" presId="urn:microsoft.com/office/officeart/2005/8/layout/process3"/>
    <dgm:cxn modelId="{5D5924E1-7319-4BF2-9A40-999243B09259}" srcId="{E4071CC1-1746-4602-B3B5-CCC690F56E93}" destId="{753BE316-93BB-4CDB-A355-71FEAE385FED}" srcOrd="1" destOrd="0" parTransId="{16B64FC4-220E-4BEA-99AB-70730E9655CF}" sibTransId="{CCD4D75C-EF1C-4A6B-A0C3-B656872C9D12}"/>
    <dgm:cxn modelId="{5D8BBBDE-D74F-48B6-86F3-DC59D4218405}" type="presParOf" srcId="{46106E17-AB8F-4519-A545-0D095C414DB9}" destId="{29EF23EC-50D4-4E71-B9EC-B45B9AD73977}" srcOrd="0" destOrd="0" presId="urn:microsoft.com/office/officeart/2005/8/layout/process3"/>
    <dgm:cxn modelId="{689DE529-D9F8-4960-B4C2-B8BBF1D29466}" type="presParOf" srcId="{29EF23EC-50D4-4E71-B9EC-B45B9AD73977}" destId="{BF5C565F-6DD8-4CEC-BA2B-5FF9F73C4B1C}" srcOrd="0" destOrd="0" presId="urn:microsoft.com/office/officeart/2005/8/layout/process3"/>
    <dgm:cxn modelId="{AAE19764-8B7A-47FB-B49C-773DEA137B7B}" type="presParOf" srcId="{29EF23EC-50D4-4E71-B9EC-B45B9AD73977}" destId="{1E4C486C-EF45-4580-A234-F82A8D7FCAC1}" srcOrd="1" destOrd="0" presId="urn:microsoft.com/office/officeart/2005/8/layout/process3"/>
    <dgm:cxn modelId="{EC700542-DFC9-4E2F-BC8B-DE5769D0CE1B}" type="presParOf" srcId="{29EF23EC-50D4-4E71-B9EC-B45B9AD73977}" destId="{4D763DF0-4A88-451A-92DA-0721F561EC6E}" srcOrd="2" destOrd="0" presId="urn:microsoft.com/office/officeart/2005/8/layout/process3"/>
    <dgm:cxn modelId="{EDC8BC3C-3501-4F14-9C01-906AE8567888}" type="presParOf" srcId="{46106E17-AB8F-4519-A545-0D095C414DB9}" destId="{AB12AEE4-726D-4293-AFF0-9998B6FE9966}" srcOrd="1" destOrd="0" presId="urn:microsoft.com/office/officeart/2005/8/layout/process3"/>
    <dgm:cxn modelId="{6E73CE96-D992-4F52-BCEB-CA6A995C7056}" type="presParOf" srcId="{AB12AEE4-726D-4293-AFF0-9998B6FE9966}" destId="{FBB91F1C-8398-45AF-9E31-F1BDEF705640}" srcOrd="0" destOrd="0" presId="urn:microsoft.com/office/officeart/2005/8/layout/process3"/>
    <dgm:cxn modelId="{3690F785-208C-41DD-A0D6-920F366E4B2A}" type="presParOf" srcId="{46106E17-AB8F-4519-A545-0D095C414DB9}" destId="{C6A9FDC5-7E7F-453D-9C31-0A195A43FD5C}" srcOrd="2" destOrd="0" presId="urn:microsoft.com/office/officeart/2005/8/layout/process3"/>
    <dgm:cxn modelId="{3283E37D-FF7F-41A0-A260-AF121F3203BC}" type="presParOf" srcId="{C6A9FDC5-7E7F-453D-9C31-0A195A43FD5C}" destId="{638549BA-DD21-4BE0-8E11-822291CE656E}" srcOrd="0" destOrd="0" presId="urn:microsoft.com/office/officeart/2005/8/layout/process3"/>
    <dgm:cxn modelId="{5B566444-31FE-4FAD-92D4-557749D9ACE8}" type="presParOf" srcId="{C6A9FDC5-7E7F-453D-9C31-0A195A43FD5C}" destId="{CE0AC043-1920-46D2-A690-F8557D6A40E8}" srcOrd="1" destOrd="0" presId="urn:microsoft.com/office/officeart/2005/8/layout/process3"/>
    <dgm:cxn modelId="{A1EC5E6C-2531-43B5-8DB8-66B86FADA5A8}" type="presParOf" srcId="{C6A9FDC5-7E7F-453D-9C31-0A195A43FD5C}" destId="{3F855EB9-4FCB-4141-B342-E08AB64F4FE5}" srcOrd="2" destOrd="0" presId="urn:microsoft.com/office/officeart/2005/8/layout/process3"/>
    <dgm:cxn modelId="{73A83BD2-5227-4253-A500-70A8C58007D3}" type="presParOf" srcId="{46106E17-AB8F-4519-A545-0D095C414DB9}" destId="{54E3989B-31C7-4848-8481-1DA6F7ADE647}" srcOrd="3" destOrd="0" presId="urn:microsoft.com/office/officeart/2005/8/layout/process3"/>
    <dgm:cxn modelId="{3F7DDB6F-27E1-4D78-A706-A2E1F2AA0234}" type="presParOf" srcId="{54E3989B-31C7-4848-8481-1DA6F7ADE647}" destId="{611DAC24-990F-44F2-ABC0-2924716D7BF4}" srcOrd="0" destOrd="0" presId="urn:microsoft.com/office/officeart/2005/8/layout/process3"/>
    <dgm:cxn modelId="{1E8C4D19-17D1-4687-AA47-C8009A4C9993}" type="presParOf" srcId="{46106E17-AB8F-4519-A545-0D095C414DB9}" destId="{72B7F5D8-AB94-465C-8B51-521AFA9DB0B1}" srcOrd="4" destOrd="0" presId="urn:microsoft.com/office/officeart/2005/8/layout/process3"/>
    <dgm:cxn modelId="{7C836B76-2FE3-45DC-B058-80C350DE4BAB}" type="presParOf" srcId="{72B7F5D8-AB94-465C-8B51-521AFA9DB0B1}" destId="{B9C2EF1B-C110-483C-AADB-909E02B9ED70}" srcOrd="0" destOrd="0" presId="urn:microsoft.com/office/officeart/2005/8/layout/process3"/>
    <dgm:cxn modelId="{9E652818-C499-447F-BDE1-D18CDD8DD4EA}" type="presParOf" srcId="{72B7F5D8-AB94-465C-8B51-521AFA9DB0B1}" destId="{38B79D8A-8D07-416B-9AF4-05BB3AECA566}" srcOrd="1" destOrd="0" presId="urn:microsoft.com/office/officeart/2005/8/layout/process3"/>
    <dgm:cxn modelId="{2742E071-5EFA-4647-9FD8-089CA5D08023}" type="presParOf" srcId="{72B7F5D8-AB94-465C-8B51-521AFA9DB0B1}" destId="{61381742-9757-4E69-A756-59F2A505175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6B6565-890A-4EC5-831C-DDAACD591658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0368EE-A087-41A2-A6E6-BFBE68BC9A51}">
      <dgm:prSet phldrT="[Текст]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2014 год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7AA320A-7C9A-4E35-8175-4285F00C3EF1}" type="parTrans" cxnId="{56C2A484-54DE-4737-B199-0CB9BFAE45C4}">
      <dgm:prSet/>
      <dgm:spPr/>
      <dgm:t>
        <a:bodyPr/>
        <a:lstStyle/>
        <a:p>
          <a:endParaRPr lang="ru-RU"/>
        </a:p>
      </dgm:t>
    </dgm:pt>
    <dgm:pt modelId="{EA57BB5E-37A2-4865-A56B-8C1B69CFC7BE}" type="sibTrans" cxnId="{56C2A484-54DE-4737-B199-0CB9BFAE45C4}">
      <dgm:prSet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F25AC97D-F996-45FF-8C19-566D51B0232E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178 887,6 тыс.рублей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B669A08E-B874-4184-9C14-579540B1B3DE}" type="parTrans" cxnId="{CAA51005-B445-4797-B2D5-B32B4EA8C80E}">
      <dgm:prSet/>
      <dgm:spPr/>
      <dgm:t>
        <a:bodyPr/>
        <a:lstStyle/>
        <a:p>
          <a:endParaRPr lang="ru-RU"/>
        </a:p>
      </dgm:t>
    </dgm:pt>
    <dgm:pt modelId="{BD5D7622-71CD-4F48-9EEC-F165E7D748E8}" type="sibTrans" cxnId="{CAA51005-B445-4797-B2D5-B32B4EA8C80E}">
      <dgm:prSet/>
      <dgm:spPr/>
      <dgm:t>
        <a:bodyPr/>
        <a:lstStyle/>
        <a:p>
          <a:endParaRPr lang="ru-RU"/>
        </a:p>
      </dgm:t>
    </dgm:pt>
    <dgm:pt modelId="{E4071CC1-1746-4602-B3B5-CCC690F56E93}">
      <dgm:prSet phldrT="[Текст]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2015 год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3C270F2-3D31-44E0-8FB8-FEC8A3B48FCE}" type="parTrans" cxnId="{D088864D-21F3-4934-9D52-61F0A795D714}">
      <dgm:prSet/>
      <dgm:spPr/>
      <dgm:t>
        <a:bodyPr/>
        <a:lstStyle/>
        <a:p>
          <a:endParaRPr lang="ru-RU"/>
        </a:p>
      </dgm:t>
    </dgm:pt>
    <dgm:pt modelId="{EE3BCB40-A773-4E10-97A4-56F3AA9000F7}" type="sibTrans" cxnId="{D088864D-21F3-4934-9D52-61F0A795D714}">
      <dgm:prSet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753BE316-93BB-4CDB-A355-71FEAE385FED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251 009,5 тыс.рублей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16B64FC4-220E-4BEA-99AB-70730E9655CF}" type="parTrans" cxnId="{5D5924E1-7319-4BF2-9A40-999243B09259}">
      <dgm:prSet/>
      <dgm:spPr/>
      <dgm:t>
        <a:bodyPr/>
        <a:lstStyle/>
        <a:p>
          <a:endParaRPr lang="ru-RU"/>
        </a:p>
      </dgm:t>
    </dgm:pt>
    <dgm:pt modelId="{CCD4D75C-EF1C-4A6B-A0C3-B656872C9D12}" type="sibTrans" cxnId="{5D5924E1-7319-4BF2-9A40-999243B09259}">
      <dgm:prSet/>
      <dgm:spPr/>
      <dgm:t>
        <a:bodyPr/>
        <a:lstStyle/>
        <a:p>
          <a:endParaRPr lang="ru-RU"/>
        </a:p>
      </dgm:t>
    </dgm:pt>
    <dgm:pt modelId="{C7123CB5-C7E5-4537-BC2E-95E0CEDA4301}">
      <dgm:prSet phldrT="[Текст]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2016 год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4FB9388-AFA5-4008-997D-0911E37637E5}" type="parTrans" cxnId="{7D83DD28-2C0B-4DCB-9EC4-483C4B8B5497}">
      <dgm:prSet/>
      <dgm:spPr/>
      <dgm:t>
        <a:bodyPr/>
        <a:lstStyle/>
        <a:p>
          <a:endParaRPr lang="ru-RU"/>
        </a:p>
      </dgm:t>
    </dgm:pt>
    <dgm:pt modelId="{7423CE13-B65B-4D46-9D9D-7218C5D97038}" type="sibTrans" cxnId="{7D83DD28-2C0B-4DCB-9EC4-483C4B8B5497}">
      <dgm:prSet/>
      <dgm:spPr/>
      <dgm:t>
        <a:bodyPr/>
        <a:lstStyle/>
        <a:p>
          <a:endParaRPr lang="ru-RU"/>
        </a:p>
      </dgm:t>
    </dgm:pt>
    <dgm:pt modelId="{C35AE0B1-2BC3-4F2C-98E6-CB35EABBCA88}">
      <dgm:prSet phldrT="[Текст]"/>
      <dgm:spPr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255 604,2 тыс.рублей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BF997347-9D19-493F-B4E9-57BBF120F9EB}" type="parTrans" cxnId="{229DB14E-F7BD-4041-9D3F-97E4436338C1}">
      <dgm:prSet/>
      <dgm:spPr/>
      <dgm:t>
        <a:bodyPr/>
        <a:lstStyle/>
        <a:p>
          <a:endParaRPr lang="ru-RU"/>
        </a:p>
      </dgm:t>
    </dgm:pt>
    <dgm:pt modelId="{AD4FBE66-12C3-4D13-947B-78D9B670D79F}" type="sibTrans" cxnId="{229DB14E-F7BD-4041-9D3F-97E4436338C1}">
      <dgm:prSet/>
      <dgm:spPr/>
      <dgm:t>
        <a:bodyPr/>
        <a:lstStyle/>
        <a:p>
          <a:endParaRPr lang="ru-RU"/>
        </a:p>
      </dgm:t>
    </dgm:pt>
    <dgm:pt modelId="{BA7676DF-AC2F-4BA1-8766-7C5F30778615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1EBB2D88-A0C3-41B5-9014-FE02E5C1AEB8}" type="parTrans" cxnId="{89D9AA41-F577-4C03-B9C6-569DE1B9ABC9}">
      <dgm:prSet/>
      <dgm:spPr/>
      <dgm:t>
        <a:bodyPr/>
        <a:lstStyle/>
        <a:p>
          <a:endParaRPr lang="ru-RU"/>
        </a:p>
      </dgm:t>
    </dgm:pt>
    <dgm:pt modelId="{DC1F5F63-41FC-42E7-9C30-132BE6C47A78}" type="sibTrans" cxnId="{89D9AA41-F577-4C03-B9C6-569DE1B9ABC9}">
      <dgm:prSet/>
      <dgm:spPr/>
      <dgm:t>
        <a:bodyPr/>
        <a:lstStyle/>
        <a:p>
          <a:endParaRPr lang="ru-RU"/>
        </a:p>
      </dgm:t>
    </dgm:pt>
    <dgm:pt modelId="{D87C8B5D-88E7-471F-B919-3F6D2BD3293D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F9DDA0F6-1729-44FB-84B0-5B06CF79CF9A}" type="parTrans" cxnId="{6A25EB06-A6B6-423D-B60B-1062C211DBE0}">
      <dgm:prSet/>
      <dgm:spPr/>
      <dgm:t>
        <a:bodyPr/>
        <a:lstStyle/>
        <a:p>
          <a:endParaRPr lang="ru-RU"/>
        </a:p>
      </dgm:t>
    </dgm:pt>
    <dgm:pt modelId="{E31C2AD7-7244-4711-A9A6-2CBEBF04FDFC}" type="sibTrans" cxnId="{6A25EB06-A6B6-423D-B60B-1062C211DBE0}">
      <dgm:prSet/>
      <dgm:spPr/>
      <dgm:t>
        <a:bodyPr/>
        <a:lstStyle/>
        <a:p>
          <a:endParaRPr lang="ru-RU"/>
        </a:p>
      </dgm:t>
    </dgm:pt>
    <dgm:pt modelId="{BBBBBD27-1EE0-4F37-8AB9-0D60DD2F0A7A}">
      <dgm:prSet phldrT="[Текст]"/>
      <dgm:spPr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F1D79AC6-12A9-4AE7-9360-8A8625FD9802}" type="parTrans" cxnId="{A7040F69-47A4-4ABF-9099-335D96747757}">
      <dgm:prSet/>
      <dgm:spPr/>
      <dgm:t>
        <a:bodyPr/>
        <a:lstStyle/>
        <a:p>
          <a:endParaRPr lang="ru-RU"/>
        </a:p>
      </dgm:t>
    </dgm:pt>
    <dgm:pt modelId="{611391F1-260E-44D6-BC93-B5994652E2F0}" type="sibTrans" cxnId="{A7040F69-47A4-4ABF-9099-335D96747757}">
      <dgm:prSet/>
      <dgm:spPr/>
      <dgm:t>
        <a:bodyPr/>
        <a:lstStyle/>
        <a:p>
          <a:endParaRPr lang="ru-RU"/>
        </a:p>
      </dgm:t>
    </dgm:pt>
    <dgm:pt modelId="{46106E17-AB8F-4519-A545-0D095C414DB9}" type="pres">
      <dgm:prSet presAssocID="{E56B6565-890A-4EC5-831C-DDAACD5916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EF23EC-50D4-4E71-B9EC-B45B9AD73977}" type="pres">
      <dgm:prSet presAssocID="{040368EE-A087-41A2-A6E6-BFBE68BC9A51}" presName="composite" presStyleCnt="0"/>
      <dgm:spPr/>
    </dgm:pt>
    <dgm:pt modelId="{BF5C565F-6DD8-4CEC-BA2B-5FF9F73C4B1C}" type="pres">
      <dgm:prSet presAssocID="{040368EE-A087-41A2-A6E6-BFBE68BC9A5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C486C-EF45-4580-A234-F82A8D7FCAC1}" type="pres">
      <dgm:prSet presAssocID="{040368EE-A087-41A2-A6E6-BFBE68BC9A51}" presName="parSh" presStyleLbl="node1" presStyleIdx="0" presStyleCnt="3" custScaleX="88340" custScaleY="67276"/>
      <dgm:spPr/>
      <dgm:t>
        <a:bodyPr/>
        <a:lstStyle/>
        <a:p>
          <a:endParaRPr lang="ru-RU"/>
        </a:p>
      </dgm:t>
    </dgm:pt>
    <dgm:pt modelId="{4D763DF0-4A88-451A-92DA-0721F561EC6E}" type="pres">
      <dgm:prSet presAssocID="{040368EE-A087-41A2-A6E6-BFBE68BC9A51}" presName="desTx" presStyleLbl="fgAcc1" presStyleIdx="0" presStyleCnt="3" custScaleY="80237" custLinFactNeighborX="9747" custLinFactNeighborY="8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2AEE4-726D-4293-AFF0-9998B6FE9966}" type="pres">
      <dgm:prSet presAssocID="{EA57BB5E-37A2-4865-A56B-8C1B69CFC7B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BB91F1C-8398-45AF-9E31-F1BDEF705640}" type="pres">
      <dgm:prSet presAssocID="{EA57BB5E-37A2-4865-A56B-8C1B69CFC7BE}" presName="connTx" presStyleLbl="sibTrans2D1" presStyleIdx="0" presStyleCnt="2"/>
      <dgm:spPr/>
      <dgm:t>
        <a:bodyPr/>
        <a:lstStyle/>
        <a:p>
          <a:endParaRPr lang="ru-RU"/>
        </a:p>
      </dgm:t>
    </dgm:pt>
    <dgm:pt modelId="{C6A9FDC5-7E7F-453D-9C31-0A195A43FD5C}" type="pres">
      <dgm:prSet presAssocID="{E4071CC1-1746-4602-B3B5-CCC690F56E93}" presName="composite" presStyleCnt="0"/>
      <dgm:spPr/>
    </dgm:pt>
    <dgm:pt modelId="{638549BA-DD21-4BE0-8E11-822291CE656E}" type="pres">
      <dgm:prSet presAssocID="{E4071CC1-1746-4602-B3B5-CCC690F56E9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AC043-1920-46D2-A690-F8557D6A40E8}" type="pres">
      <dgm:prSet presAssocID="{E4071CC1-1746-4602-B3B5-CCC690F56E93}" presName="parSh" presStyleLbl="node1" presStyleIdx="1" presStyleCnt="3" custScaleX="81871" custScaleY="60631"/>
      <dgm:spPr/>
      <dgm:t>
        <a:bodyPr/>
        <a:lstStyle/>
        <a:p>
          <a:endParaRPr lang="ru-RU"/>
        </a:p>
      </dgm:t>
    </dgm:pt>
    <dgm:pt modelId="{3F855EB9-4FCB-4141-B342-E08AB64F4FE5}" type="pres">
      <dgm:prSet presAssocID="{E4071CC1-1746-4602-B3B5-CCC690F56E93}" presName="desTx" presStyleLbl="fgAcc1" presStyleIdx="1" presStyleCnt="3" custScaleX="103661" custScaleY="81311" custLinFactNeighborX="9100" custLinFactNeighborY="11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3989B-31C7-4848-8481-1DA6F7ADE647}" type="pres">
      <dgm:prSet presAssocID="{EE3BCB40-A773-4E10-97A4-56F3AA9000F7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11DAC24-990F-44F2-ABC0-2924716D7BF4}" type="pres">
      <dgm:prSet presAssocID="{EE3BCB40-A773-4E10-97A4-56F3AA9000F7}" presName="connTx" presStyleLbl="sibTrans2D1" presStyleIdx="1" presStyleCnt="2"/>
      <dgm:spPr/>
      <dgm:t>
        <a:bodyPr/>
        <a:lstStyle/>
        <a:p>
          <a:endParaRPr lang="ru-RU"/>
        </a:p>
      </dgm:t>
    </dgm:pt>
    <dgm:pt modelId="{72B7F5D8-AB94-465C-8B51-521AFA9DB0B1}" type="pres">
      <dgm:prSet presAssocID="{C7123CB5-C7E5-4537-BC2E-95E0CEDA4301}" presName="composite" presStyleCnt="0"/>
      <dgm:spPr/>
    </dgm:pt>
    <dgm:pt modelId="{B9C2EF1B-C110-483C-AADB-909E02B9ED70}" type="pres">
      <dgm:prSet presAssocID="{C7123CB5-C7E5-4537-BC2E-95E0CEDA4301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79D8A-8D07-416B-9AF4-05BB3AECA566}" type="pres">
      <dgm:prSet presAssocID="{C7123CB5-C7E5-4537-BC2E-95E0CEDA4301}" presName="parSh" presStyleLbl="node1" presStyleIdx="2" presStyleCnt="3" custScaleX="84213" custScaleY="59299" custLinFactNeighborX="-10659" custLinFactNeighborY="-3861"/>
      <dgm:spPr/>
      <dgm:t>
        <a:bodyPr/>
        <a:lstStyle/>
        <a:p>
          <a:endParaRPr lang="ru-RU"/>
        </a:p>
      </dgm:t>
    </dgm:pt>
    <dgm:pt modelId="{61381742-9757-4E69-A756-59F2A5051757}" type="pres">
      <dgm:prSet presAssocID="{C7123CB5-C7E5-4537-BC2E-95E0CEDA4301}" presName="desTx" presStyleLbl="fgAcc1" presStyleIdx="2" presStyleCnt="3" custScaleX="91314" custScaleY="79050" custLinFactNeighborX="-2295" custLinFactNeighborY="10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BA263B-FF09-4CF1-B254-971ED356D1AA}" type="presOf" srcId="{C7123CB5-C7E5-4537-BC2E-95E0CEDA4301}" destId="{B9C2EF1B-C110-483C-AADB-909E02B9ED70}" srcOrd="0" destOrd="0" presId="urn:microsoft.com/office/officeart/2005/8/layout/process3"/>
    <dgm:cxn modelId="{5AD06499-52AD-4B61-B3E8-F002C6B79F58}" type="presOf" srcId="{040368EE-A087-41A2-A6E6-BFBE68BC9A51}" destId="{1E4C486C-EF45-4580-A234-F82A8D7FCAC1}" srcOrd="1" destOrd="0" presId="urn:microsoft.com/office/officeart/2005/8/layout/process3"/>
    <dgm:cxn modelId="{7D83DD28-2C0B-4DCB-9EC4-483C4B8B5497}" srcId="{E56B6565-890A-4EC5-831C-DDAACD591658}" destId="{C7123CB5-C7E5-4537-BC2E-95E0CEDA4301}" srcOrd="2" destOrd="0" parTransId="{64FB9388-AFA5-4008-997D-0911E37637E5}" sibTransId="{7423CE13-B65B-4D46-9D9D-7218C5D97038}"/>
    <dgm:cxn modelId="{7EF3723D-CAC8-48D3-BA29-574428E67619}" type="presOf" srcId="{BBBBBD27-1EE0-4F37-8AB9-0D60DD2F0A7A}" destId="{61381742-9757-4E69-A756-59F2A5051757}" srcOrd="0" destOrd="0" presId="urn:microsoft.com/office/officeart/2005/8/layout/process3"/>
    <dgm:cxn modelId="{B47F20EC-7610-4F2C-BA8F-DDBC342DE38C}" type="presOf" srcId="{C7123CB5-C7E5-4537-BC2E-95E0CEDA4301}" destId="{38B79D8A-8D07-416B-9AF4-05BB3AECA566}" srcOrd="1" destOrd="0" presId="urn:microsoft.com/office/officeart/2005/8/layout/process3"/>
    <dgm:cxn modelId="{A7040F69-47A4-4ABF-9099-335D96747757}" srcId="{C7123CB5-C7E5-4537-BC2E-95E0CEDA4301}" destId="{BBBBBD27-1EE0-4F37-8AB9-0D60DD2F0A7A}" srcOrd="0" destOrd="0" parTransId="{F1D79AC6-12A9-4AE7-9360-8A8625FD9802}" sibTransId="{611391F1-260E-44D6-BC93-B5994652E2F0}"/>
    <dgm:cxn modelId="{AFFA7962-0EAA-47BD-A264-51CE013899A7}" type="presOf" srcId="{E56B6565-890A-4EC5-831C-DDAACD591658}" destId="{46106E17-AB8F-4519-A545-0D095C414DB9}" srcOrd="0" destOrd="0" presId="urn:microsoft.com/office/officeart/2005/8/layout/process3"/>
    <dgm:cxn modelId="{07061029-19FC-4C38-998A-15EAFBC4C19E}" type="presOf" srcId="{040368EE-A087-41A2-A6E6-BFBE68BC9A51}" destId="{BF5C565F-6DD8-4CEC-BA2B-5FF9F73C4B1C}" srcOrd="0" destOrd="0" presId="urn:microsoft.com/office/officeart/2005/8/layout/process3"/>
    <dgm:cxn modelId="{054B5525-A7B6-4144-93FA-11B37B1DAFF2}" type="presOf" srcId="{BA7676DF-AC2F-4BA1-8766-7C5F30778615}" destId="{4D763DF0-4A88-451A-92DA-0721F561EC6E}" srcOrd="0" destOrd="0" presId="urn:microsoft.com/office/officeart/2005/8/layout/process3"/>
    <dgm:cxn modelId="{EA5FF1E9-71DC-4ED5-8D1D-ECCB4BFC563A}" type="presOf" srcId="{F25AC97D-F996-45FF-8C19-566D51B0232E}" destId="{4D763DF0-4A88-451A-92DA-0721F561EC6E}" srcOrd="0" destOrd="1" presId="urn:microsoft.com/office/officeart/2005/8/layout/process3"/>
    <dgm:cxn modelId="{F4C650A9-BE8E-4679-A92C-AAFF7085063F}" type="presOf" srcId="{EA57BB5E-37A2-4865-A56B-8C1B69CFC7BE}" destId="{AB12AEE4-726D-4293-AFF0-9998B6FE9966}" srcOrd="0" destOrd="0" presId="urn:microsoft.com/office/officeart/2005/8/layout/process3"/>
    <dgm:cxn modelId="{6A25EB06-A6B6-423D-B60B-1062C211DBE0}" srcId="{E4071CC1-1746-4602-B3B5-CCC690F56E93}" destId="{D87C8B5D-88E7-471F-B919-3F6D2BD3293D}" srcOrd="0" destOrd="0" parTransId="{F9DDA0F6-1729-44FB-84B0-5B06CF79CF9A}" sibTransId="{E31C2AD7-7244-4711-A9A6-2CBEBF04FDFC}"/>
    <dgm:cxn modelId="{1797C979-7A11-4BBA-8F8A-09F800B71CBE}" type="presOf" srcId="{753BE316-93BB-4CDB-A355-71FEAE385FED}" destId="{3F855EB9-4FCB-4141-B342-E08AB64F4FE5}" srcOrd="0" destOrd="1" presId="urn:microsoft.com/office/officeart/2005/8/layout/process3"/>
    <dgm:cxn modelId="{1B634D7C-BF3B-4BCA-9B79-6743D47393C3}" type="presOf" srcId="{EE3BCB40-A773-4E10-97A4-56F3AA9000F7}" destId="{54E3989B-31C7-4848-8481-1DA6F7ADE647}" srcOrd="0" destOrd="0" presId="urn:microsoft.com/office/officeart/2005/8/layout/process3"/>
    <dgm:cxn modelId="{56C2A484-54DE-4737-B199-0CB9BFAE45C4}" srcId="{E56B6565-890A-4EC5-831C-DDAACD591658}" destId="{040368EE-A087-41A2-A6E6-BFBE68BC9A51}" srcOrd="0" destOrd="0" parTransId="{F7AA320A-7C9A-4E35-8175-4285F00C3EF1}" sibTransId="{EA57BB5E-37A2-4865-A56B-8C1B69CFC7BE}"/>
    <dgm:cxn modelId="{5D9DEC97-8622-40C1-8BA5-5778262F68A6}" type="presOf" srcId="{E4071CC1-1746-4602-B3B5-CCC690F56E93}" destId="{638549BA-DD21-4BE0-8E11-822291CE656E}" srcOrd="0" destOrd="0" presId="urn:microsoft.com/office/officeart/2005/8/layout/process3"/>
    <dgm:cxn modelId="{05A403CA-4B76-4FC5-98A3-4EAC516A1E9E}" type="presOf" srcId="{D87C8B5D-88E7-471F-B919-3F6D2BD3293D}" destId="{3F855EB9-4FCB-4141-B342-E08AB64F4FE5}" srcOrd="0" destOrd="0" presId="urn:microsoft.com/office/officeart/2005/8/layout/process3"/>
    <dgm:cxn modelId="{7A96427B-6461-4B4E-AAC2-06C2F471530B}" type="presOf" srcId="{EA57BB5E-37A2-4865-A56B-8C1B69CFC7BE}" destId="{FBB91F1C-8398-45AF-9E31-F1BDEF705640}" srcOrd="1" destOrd="0" presId="urn:microsoft.com/office/officeart/2005/8/layout/process3"/>
    <dgm:cxn modelId="{229DB14E-F7BD-4041-9D3F-97E4436338C1}" srcId="{C7123CB5-C7E5-4537-BC2E-95E0CEDA4301}" destId="{C35AE0B1-2BC3-4F2C-98E6-CB35EABBCA88}" srcOrd="1" destOrd="0" parTransId="{BF997347-9D19-493F-B4E9-57BBF120F9EB}" sibTransId="{AD4FBE66-12C3-4D13-947B-78D9B670D79F}"/>
    <dgm:cxn modelId="{5D5924E1-7319-4BF2-9A40-999243B09259}" srcId="{E4071CC1-1746-4602-B3B5-CCC690F56E93}" destId="{753BE316-93BB-4CDB-A355-71FEAE385FED}" srcOrd="1" destOrd="0" parTransId="{16B64FC4-220E-4BEA-99AB-70730E9655CF}" sibTransId="{CCD4D75C-EF1C-4A6B-A0C3-B656872C9D12}"/>
    <dgm:cxn modelId="{8225882B-8EA4-4CEB-AC32-7D9E5BDBF84E}" type="presOf" srcId="{E4071CC1-1746-4602-B3B5-CCC690F56E93}" destId="{CE0AC043-1920-46D2-A690-F8557D6A40E8}" srcOrd="1" destOrd="0" presId="urn:microsoft.com/office/officeart/2005/8/layout/process3"/>
    <dgm:cxn modelId="{CAA51005-B445-4797-B2D5-B32B4EA8C80E}" srcId="{040368EE-A087-41A2-A6E6-BFBE68BC9A51}" destId="{F25AC97D-F996-45FF-8C19-566D51B0232E}" srcOrd="1" destOrd="0" parTransId="{B669A08E-B874-4184-9C14-579540B1B3DE}" sibTransId="{BD5D7622-71CD-4F48-9EEC-F165E7D748E8}"/>
    <dgm:cxn modelId="{69CFDC08-B373-4E67-9553-A77B869EF28D}" type="presOf" srcId="{EE3BCB40-A773-4E10-97A4-56F3AA9000F7}" destId="{611DAC24-990F-44F2-ABC0-2924716D7BF4}" srcOrd="1" destOrd="0" presId="urn:microsoft.com/office/officeart/2005/8/layout/process3"/>
    <dgm:cxn modelId="{D088864D-21F3-4934-9D52-61F0A795D714}" srcId="{E56B6565-890A-4EC5-831C-DDAACD591658}" destId="{E4071CC1-1746-4602-B3B5-CCC690F56E93}" srcOrd="1" destOrd="0" parTransId="{A3C270F2-3D31-44E0-8FB8-FEC8A3B48FCE}" sibTransId="{EE3BCB40-A773-4E10-97A4-56F3AA9000F7}"/>
    <dgm:cxn modelId="{2D11A524-52E1-4307-BC3D-6C1747C579B1}" type="presOf" srcId="{C35AE0B1-2BC3-4F2C-98E6-CB35EABBCA88}" destId="{61381742-9757-4E69-A756-59F2A5051757}" srcOrd="0" destOrd="1" presId="urn:microsoft.com/office/officeart/2005/8/layout/process3"/>
    <dgm:cxn modelId="{89D9AA41-F577-4C03-B9C6-569DE1B9ABC9}" srcId="{040368EE-A087-41A2-A6E6-BFBE68BC9A51}" destId="{BA7676DF-AC2F-4BA1-8766-7C5F30778615}" srcOrd="0" destOrd="0" parTransId="{1EBB2D88-A0C3-41B5-9014-FE02E5C1AEB8}" sibTransId="{DC1F5F63-41FC-42E7-9C30-132BE6C47A78}"/>
    <dgm:cxn modelId="{5436E5F3-101A-4E64-BADF-9980079B914F}" type="presParOf" srcId="{46106E17-AB8F-4519-A545-0D095C414DB9}" destId="{29EF23EC-50D4-4E71-B9EC-B45B9AD73977}" srcOrd="0" destOrd="0" presId="urn:microsoft.com/office/officeart/2005/8/layout/process3"/>
    <dgm:cxn modelId="{FD6C9CDD-4A53-4F41-9B0B-57EFEB61D024}" type="presParOf" srcId="{29EF23EC-50D4-4E71-B9EC-B45B9AD73977}" destId="{BF5C565F-6DD8-4CEC-BA2B-5FF9F73C4B1C}" srcOrd="0" destOrd="0" presId="urn:microsoft.com/office/officeart/2005/8/layout/process3"/>
    <dgm:cxn modelId="{E834CF34-988E-4008-8982-6FF4DD19085D}" type="presParOf" srcId="{29EF23EC-50D4-4E71-B9EC-B45B9AD73977}" destId="{1E4C486C-EF45-4580-A234-F82A8D7FCAC1}" srcOrd="1" destOrd="0" presId="urn:microsoft.com/office/officeart/2005/8/layout/process3"/>
    <dgm:cxn modelId="{30F51257-18A2-4712-9A41-C499A71D9780}" type="presParOf" srcId="{29EF23EC-50D4-4E71-B9EC-B45B9AD73977}" destId="{4D763DF0-4A88-451A-92DA-0721F561EC6E}" srcOrd="2" destOrd="0" presId="urn:microsoft.com/office/officeart/2005/8/layout/process3"/>
    <dgm:cxn modelId="{4E39C73C-ABD9-4BD6-9122-F3637036B4F1}" type="presParOf" srcId="{46106E17-AB8F-4519-A545-0D095C414DB9}" destId="{AB12AEE4-726D-4293-AFF0-9998B6FE9966}" srcOrd="1" destOrd="0" presId="urn:microsoft.com/office/officeart/2005/8/layout/process3"/>
    <dgm:cxn modelId="{9CCCFF63-5090-433B-A9CA-99F277B4D618}" type="presParOf" srcId="{AB12AEE4-726D-4293-AFF0-9998B6FE9966}" destId="{FBB91F1C-8398-45AF-9E31-F1BDEF705640}" srcOrd="0" destOrd="0" presId="urn:microsoft.com/office/officeart/2005/8/layout/process3"/>
    <dgm:cxn modelId="{3E1B6D2E-CFBC-448E-AE69-F3A2DCD618FD}" type="presParOf" srcId="{46106E17-AB8F-4519-A545-0D095C414DB9}" destId="{C6A9FDC5-7E7F-453D-9C31-0A195A43FD5C}" srcOrd="2" destOrd="0" presId="urn:microsoft.com/office/officeart/2005/8/layout/process3"/>
    <dgm:cxn modelId="{457BCD93-45D5-4AAD-A504-9FA8171A39CA}" type="presParOf" srcId="{C6A9FDC5-7E7F-453D-9C31-0A195A43FD5C}" destId="{638549BA-DD21-4BE0-8E11-822291CE656E}" srcOrd="0" destOrd="0" presId="urn:microsoft.com/office/officeart/2005/8/layout/process3"/>
    <dgm:cxn modelId="{A6A419A2-6843-4168-B521-E599412EB0CF}" type="presParOf" srcId="{C6A9FDC5-7E7F-453D-9C31-0A195A43FD5C}" destId="{CE0AC043-1920-46D2-A690-F8557D6A40E8}" srcOrd="1" destOrd="0" presId="urn:microsoft.com/office/officeart/2005/8/layout/process3"/>
    <dgm:cxn modelId="{625977FB-837D-43BC-B7D7-6F5764787D5E}" type="presParOf" srcId="{C6A9FDC5-7E7F-453D-9C31-0A195A43FD5C}" destId="{3F855EB9-4FCB-4141-B342-E08AB64F4FE5}" srcOrd="2" destOrd="0" presId="urn:microsoft.com/office/officeart/2005/8/layout/process3"/>
    <dgm:cxn modelId="{42D1F124-1FFB-40EF-A183-59EB07C818A4}" type="presParOf" srcId="{46106E17-AB8F-4519-A545-0D095C414DB9}" destId="{54E3989B-31C7-4848-8481-1DA6F7ADE647}" srcOrd="3" destOrd="0" presId="urn:microsoft.com/office/officeart/2005/8/layout/process3"/>
    <dgm:cxn modelId="{A2661FC8-89A7-403B-BA74-A3E15092063F}" type="presParOf" srcId="{54E3989B-31C7-4848-8481-1DA6F7ADE647}" destId="{611DAC24-990F-44F2-ABC0-2924716D7BF4}" srcOrd="0" destOrd="0" presId="urn:microsoft.com/office/officeart/2005/8/layout/process3"/>
    <dgm:cxn modelId="{28476C66-0ED8-4316-A820-97FD41F1C6E8}" type="presParOf" srcId="{46106E17-AB8F-4519-A545-0D095C414DB9}" destId="{72B7F5D8-AB94-465C-8B51-521AFA9DB0B1}" srcOrd="4" destOrd="0" presId="urn:microsoft.com/office/officeart/2005/8/layout/process3"/>
    <dgm:cxn modelId="{2D097B07-0EBC-4168-BDD9-269212FC578D}" type="presParOf" srcId="{72B7F5D8-AB94-465C-8B51-521AFA9DB0B1}" destId="{B9C2EF1B-C110-483C-AADB-909E02B9ED70}" srcOrd="0" destOrd="0" presId="urn:microsoft.com/office/officeart/2005/8/layout/process3"/>
    <dgm:cxn modelId="{AB35A77A-0B5B-48C1-8998-D4EF62E53970}" type="presParOf" srcId="{72B7F5D8-AB94-465C-8B51-521AFA9DB0B1}" destId="{38B79D8A-8D07-416B-9AF4-05BB3AECA566}" srcOrd="1" destOrd="0" presId="urn:microsoft.com/office/officeart/2005/8/layout/process3"/>
    <dgm:cxn modelId="{06F87A4C-AF70-4D43-B77C-BA3D4D910837}" type="presParOf" srcId="{72B7F5D8-AB94-465C-8B51-521AFA9DB0B1}" destId="{61381742-9757-4E69-A756-59F2A505175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77DFB1-18C6-4E19-9EF2-BFDA202B66DB}" type="doc">
      <dgm:prSet loTypeId="urn:microsoft.com/office/officeart/2005/8/layout/vProcess5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BD601E3-5E34-481C-ADAC-8A1722E5EADE}">
      <dgm:prSet phldrT="[Текст]"/>
      <dgm:spPr/>
      <dgm:t>
        <a:bodyPr/>
        <a:lstStyle/>
        <a:p>
          <a:r>
            <a:rPr lang="ru-RU" dirty="0" smtClean="0"/>
            <a:t>2014 год           99 167,5 тыс.рублей</a:t>
          </a:r>
          <a:endParaRPr lang="ru-RU" dirty="0"/>
        </a:p>
      </dgm:t>
    </dgm:pt>
    <dgm:pt modelId="{36728AB1-1C6E-437C-B76C-EA63D622B20F}" type="parTrans" cxnId="{8D01EF83-FDCE-4F00-BA62-43E708109354}">
      <dgm:prSet/>
      <dgm:spPr/>
      <dgm:t>
        <a:bodyPr/>
        <a:lstStyle/>
        <a:p>
          <a:endParaRPr lang="ru-RU"/>
        </a:p>
      </dgm:t>
    </dgm:pt>
    <dgm:pt modelId="{43687C83-5880-46E7-B26C-D7B5D4DB50D7}" type="sibTrans" cxnId="{8D01EF83-FDCE-4F00-BA62-43E708109354}">
      <dgm:prSet/>
      <dgm:spPr/>
      <dgm:t>
        <a:bodyPr/>
        <a:lstStyle/>
        <a:p>
          <a:endParaRPr lang="ru-RU"/>
        </a:p>
      </dgm:t>
    </dgm:pt>
    <dgm:pt modelId="{141BCB69-5072-4A0C-807F-597DCF0EA5B3}">
      <dgm:prSet phldrT="[Текст]"/>
      <dgm:spPr/>
      <dgm:t>
        <a:bodyPr/>
        <a:lstStyle/>
        <a:p>
          <a:r>
            <a:rPr lang="ru-RU" dirty="0" smtClean="0"/>
            <a:t>2015 год     107 279,6 тыс.рублей</a:t>
          </a:r>
          <a:endParaRPr lang="ru-RU" dirty="0"/>
        </a:p>
      </dgm:t>
    </dgm:pt>
    <dgm:pt modelId="{2B47B19E-DF86-469F-991A-408BD4333D0C}" type="parTrans" cxnId="{7EADE388-0C08-40D9-9638-940CF6C42CD2}">
      <dgm:prSet/>
      <dgm:spPr/>
      <dgm:t>
        <a:bodyPr/>
        <a:lstStyle/>
        <a:p>
          <a:endParaRPr lang="ru-RU"/>
        </a:p>
      </dgm:t>
    </dgm:pt>
    <dgm:pt modelId="{396F1419-A3DE-4770-9678-C7B8CAE638DA}" type="sibTrans" cxnId="{7EADE388-0C08-40D9-9638-940CF6C42CD2}">
      <dgm:prSet/>
      <dgm:spPr/>
      <dgm:t>
        <a:bodyPr/>
        <a:lstStyle/>
        <a:p>
          <a:endParaRPr lang="ru-RU"/>
        </a:p>
      </dgm:t>
    </dgm:pt>
    <dgm:pt modelId="{1D3C291C-4E34-4341-AD3D-509B26C98E15}">
      <dgm:prSet phldrT="[Текст]"/>
      <dgm:spPr/>
      <dgm:t>
        <a:bodyPr/>
        <a:lstStyle/>
        <a:p>
          <a:r>
            <a:rPr lang="ru-RU" dirty="0" smtClean="0"/>
            <a:t>2016 год   114 023,5 тыс.рублей</a:t>
          </a:r>
          <a:endParaRPr lang="ru-RU" dirty="0"/>
        </a:p>
      </dgm:t>
    </dgm:pt>
    <dgm:pt modelId="{CC2BC764-CAC0-47F3-8942-3D2C0EDDF284}" type="parTrans" cxnId="{F03ADDFC-332C-4111-BA2F-0DAC39187ACB}">
      <dgm:prSet/>
      <dgm:spPr/>
      <dgm:t>
        <a:bodyPr/>
        <a:lstStyle/>
        <a:p>
          <a:endParaRPr lang="ru-RU"/>
        </a:p>
      </dgm:t>
    </dgm:pt>
    <dgm:pt modelId="{7E72B95F-7BEE-42B4-AC55-896FCB09514C}" type="sibTrans" cxnId="{F03ADDFC-332C-4111-BA2F-0DAC39187ACB}">
      <dgm:prSet/>
      <dgm:spPr/>
      <dgm:t>
        <a:bodyPr/>
        <a:lstStyle/>
        <a:p>
          <a:endParaRPr lang="ru-RU"/>
        </a:p>
      </dgm:t>
    </dgm:pt>
    <dgm:pt modelId="{121A88DA-6BFE-46E9-A12F-1C3150969FEC}" type="pres">
      <dgm:prSet presAssocID="{1F77DFB1-18C6-4E19-9EF2-BFDA202B66D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DC53B7-0A04-4C7D-90E9-301691DE6BDD}" type="pres">
      <dgm:prSet presAssocID="{1F77DFB1-18C6-4E19-9EF2-BFDA202B66DB}" presName="dummyMaxCanvas" presStyleCnt="0">
        <dgm:presLayoutVars/>
      </dgm:prSet>
      <dgm:spPr/>
    </dgm:pt>
    <dgm:pt modelId="{5D992218-4206-4BDF-86F7-A8AF3DEC9030}" type="pres">
      <dgm:prSet presAssocID="{1F77DFB1-18C6-4E19-9EF2-BFDA202B66D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B5918-BCA0-4D75-9B48-29D3C881A6E4}" type="pres">
      <dgm:prSet presAssocID="{1F77DFB1-18C6-4E19-9EF2-BFDA202B66D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F585C-952D-484E-A62A-9EF3A8B22B8A}" type="pres">
      <dgm:prSet presAssocID="{1F77DFB1-18C6-4E19-9EF2-BFDA202B66D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78424-9FD6-47A4-B447-0A4AB0A68236}" type="pres">
      <dgm:prSet presAssocID="{1F77DFB1-18C6-4E19-9EF2-BFDA202B66D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75F14-50AE-4AE8-9EAE-D5B6D2E04559}" type="pres">
      <dgm:prSet presAssocID="{1F77DFB1-18C6-4E19-9EF2-BFDA202B66D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51391-321B-47D0-AB9F-A18F4054F03E}" type="pres">
      <dgm:prSet presAssocID="{1F77DFB1-18C6-4E19-9EF2-BFDA202B66D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16C16-6C37-4FE4-B8F0-5C6BDBF22D4D}" type="pres">
      <dgm:prSet presAssocID="{1F77DFB1-18C6-4E19-9EF2-BFDA202B66D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BEBDE-692E-4D1D-8752-DF8BFEF36B88}" type="pres">
      <dgm:prSet presAssocID="{1F77DFB1-18C6-4E19-9EF2-BFDA202B66D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7AE4D9-6CDF-4921-8870-84E2815D8AD3}" type="presOf" srcId="{396F1419-A3DE-4770-9678-C7B8CAE638DA}" destId="{6D175F14-50AE-4AE8-9EAE-D5B6D2E04559}" srcOrd="0" destOrd="0" presId="urn:microsoft.com/office/officeart/2005/8/layout/vProcess5"/>
    <dgm:cxn modelId="{3E16816F-3EC7-4218-B89F-D903EFF593D0}" type="presOf" srcId="{1D3C291C-4E34-4341-AD3D-509B26C98E15}" destId="{F51BEBDE-692E-4D1D-8752-DF8BFEF36B88}" srcOrd="1" destOrd="0" presId="urn:microsoft.com/office/officeart/2005/8/layout/vProcess5"/>
    <dgm:cxn modelId="{36CFCC16-5D06-4FF0-AB02-40D7284F7AE9}" type="presOf" srcId="{43687C83-5880-46E7-B26C-D7B5D4DB50D7}" destId="{8EE78424-9FD6-47A4-B447-0A4AB0A68236}" srcOrd="0" destOrd="0" presId="urn:microsoft.com/office/officeart/2005/8/layout/vProcess5"/>
    <dgm:cxn modelId="{1CC6381C-1761-41DA-B7CF-E6FBA49A24BB}" type="presOf" srcId="{1F77DFB1-18C6-4E19-9EF2-BFDA202B66DB}" destId="{121A88DA-6BFE-46E9-A12F-1C3150969FEC}" srcOrd="0" destOrd="0" presId="urn:microsoft.com/office/officeart/2005/8/layout/vProcess5"/>
    <dgm:cxn modelId="{7EADE388-0C08-40D9-9638-940CF6C42CD2}" srcId="{1F77DFB1-18C6-4E19-9EF2-BFDA202B66DB}" destId="{141BCB69-5072-4A0C-807F-597DCF0EA5B3}" srcOrd="1" destOrd="0" parTransId="{2B47B19E-DF86-469F-991A-408BD4333D0C}" sibTransId="{396F1419-A3DE-4770-9678-C7B8CAE638DA}"/>
    <dgm:cxn modelId="{F03ADDFC-332C-4111-BA2F-0DAC39187ACB}" srcId="{1F77DFB1-18C6-4E19-9EF2-BFDA202B66DB}" destId="{1D3C291C-4E34-4341-AD3D-509B26C98E15}" srcOrd="2" destOrd="0" parTransId="{CC2BC764-CAC0-47F3-8942-3D2C0EDDF284}" sibTransId="{7E72B95F-7BEE-42B4-AC55-896FCB09514C}"/>
    <dgm:cxn modelId="{64CA89C9-05DF-488D-BA6F-24137A24078A}" type="presOf" srcId="{141BCB69-5072-4A0C-807F-597DCF0EA5B3}" destId="{AAB16C16-6C37-4FE4-B8F0-5C6BDBF22D4D}" srcOrd="1" destOrd="0" presId="urn:microsoft.com/office/officeart/2005/8/layout/vProcess5"/>
    <dgm:cxn modelId="{1351520E-7C12-475F-BBFE-2906ECE1E2EA}" type="presOf" srcId="{9BD601E3-5E34-481C-ADAC-8A1722E5EADE}" destId="{5D992218-4206-4BDF-86F7-A8AF3DEC9030}" srcOrd="0" destOrd="0" presId="urn:microsoft.com/office/officeart/2005/8/layout/vProcess5"/>
    <dgm:cxn modelId="{ED85FF89-6C37-47DA-A138-28A19EF7641D}" type="presOf" srcId="{9BD601E3-5E34-481C-ADAC-8A1722E5EADE}" destId="{ABA51391-321B-47D0-AB9F-A18F4054F03E}" srcOrd="1" destOrd="0" presId="urn:microsoft.com/office/officeart/2005/8/layout/vProcess5"/>
    <dgm:cxn modelId="{1B1D473C-8A24-4961-A108-C6C345CFF0F5}" type="presOf" srcId="{141BCB69-5072-4A0C-807F-597DCF0EA5B3}" destId="{867B5918-BCA0-4D75-9B48-29D3C881A6E4}" srcOrd="0" destOrd="0" presId="urn:microsoft.com/office/officeart/2005/8/layout/vProcess5"/>
    <dgm:cxn modelId="{8D01EF83-FDCE-4F00-BA62-43E708109354}" srcId="{1F77DFB1-18C6-4E19-9EF2-BFDA202B66DB}" destId="{9BD601E3-5E34-481C-ADAC-8A1722E5EADE}" srcOrd="0" destOrd="0" parTransId="{36728AB1-1C6E-437C-B76C-EA63D622B20F}" sibTransId="{43687C83-5880-46E7-B26C-D7B5D4DB50D7}"/>
    <dgm:cxn modelId="{80DCE222-720D-4452-92A4-125BF05237AD}" type="presOf" srcId="{1D3C291C-4E34-4341-AD3D-509B26C98E15}" destId="{13FF585C-952D-484E-A62A-9EF3A8B22B8A}" srcOrd="0" destOrd="0" presId="urn:microsoft.com/office/officeart/2005/8/layout/vProcess5"/>
    <dgm:cxn modelId="{2EFCE6E3-217A-4EA4-9348-D604756C5700}" type="presParOf" srcId="{121A88DA-6BFE-46E9-A12F-1C3150969FEC}" destId="{DCDC53B7-0A04-4C7D-90E9-301691DE6BDD}" srcOrd="0" destOrd="0" presId="urn:microsoft.com/office/officeart/2005/8/layout/vProcess5"/>
    <dgm:cxn modelId="{701A7F63-D127-431F-83AD-9628670AC1F1}" type="presParOf" srcId="{121A88DA-6BFE-46E9-A12F-1C3150969FEC}" destId="{5D992218-4206-4BDF-86F7-A8AF3DEC9030}" srcOrd="1" destOrd="0" presId="urn:microsoft.com/office/officeart/2005/8/layout/vProcess5"/>
    <dgm:cxn modelId="{570F8C15-B167-49C3-8C2E-9ED861492CF0}" type="presParOf" srcId="{121A88DA-6BFE-46E9-A12F-1C3150969FEC}" destId="{867B5918-BCA0-4D75-9B48-29D3C881A6E4}" srcOrd="2" destOrd="0" presId="urn:microsoft.com/office/officeart/2005/8/layout/vProcess5"/>
    <dgm:cxn modelId="{2FC2C016-586B-4022-92B2-6E1E114F01BB}" type="presParOf" srcId="{121A88DA-6BFE-46E9-A12F-1C3150969FEC}" destId="{13FF585C-952D-484E-A62A-9EF3A8B22B8A}" srcOrd="3" destOrd="0" presId="urn:microsoft.com/office/officeart/2005/8/layout/vProcess5"/>
    <dgm:cxn modelId="{E4433543-15A4-499D-B703-DE5F57973804}" type="presParOf" srcId="{121A88DA-6BFE-46E9-A12F-1C3150969FEC}" destId="{8EE78424-9FD6-47A4-B447-0A4AB0A68236}" srcOrd="4" destOrd="0" presId="urn:microsoft.com/office/officeart/2005/8/layout/vProcess5"/>
    <dgm:cxn modelId="{2C723B52-6A4A-42FF-A75B-4376844988F4}" type="presParOf" srcId="{121A88DA-6BFE-46E9-A12F-1C3150969FEC}" destId="{6D175F14-50AE-4AE8-9EAE-D5B6D2E04559}" srcOrd="5" destOrd="0" presId="urn:microsoft.com/office/officeart/2005/8/layout/vProcess5"/>
    <dgm:cxn modelId="{BCDC21F8-1EE0-4BE8-A053-794BA4E02D2C}" type="presParOf" srcId="{121A88DA-6BFE-46E9-A12F-1C3150969FEC}" destId="{ABA51391-321B-47D0-AB9F-A18F4054F03E}" srcOrd="6" destOrd="0" presId="urn:microsoft.com/office/officeart/2005/8/layout/vProcess5"/>
    <dgm:cxn modelId="{DB4B9224-AC8E-4672-8FF4-64934379D315}" type="presParOf" srcId="{121A88DA-6BFE-46E9-A12F-1C3150969FEC}" destId="{AAB16C16-6C37-4FE4-B8F0-5C6BDBF22D4D}" srcOrd="7" destOrd="0" presId="urn:microsoft.com/office/officeart/2005/8/layout/vProcess5"/>
    <dgm:cxn modelId="{ADB781D5-7F32-46AE-933E-F5BEAF3987D9}" type="presParOf" srcId="{121A88DA-6BFE-46E9-A12F-1C3150969FEC}" destId="{F51BEBDE-692E-4D1D-8752-DF8BFEF36B8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6B6565-890A-4EC5-831C-DDAACD591658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0368EE-A087-41A2-A6E6-BFBE68BC9A51}">
      <dgm:prSet phldrT="[Текст]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2014 год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7AA320A-7C9A-4E35-8175-4285F00C3EF1}" type="parTrans" cxnId="{56C2A484-54DE-4737-B199-0CB9BFAE45C4}">
      <dgm:prSet/>
      <dgm:spPr/>
      <dgm:t>
        <a:bodyPr/>
        <a:lstStyle/>
        <a:p>
          <a:endParaRPr lang="ru-RU"/>
        </a:p>
      </dgm:t>
    </dgm:pt>
    <dgm:pt modelId="{EA57BB5E-37A2-4865-A56B-8C1B69CFC7BE}" type="sibTrans" cxnId="{56C2A484-54DE-4737-B199-0CB9BFAE45C4}">
      <dgm:prSet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F25AC97D-F996-45FF-8C19-566D51B0232E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338 712,9 тыс.рублей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B669A08E-B874-4184-9C14-579540B1B3DE}" type="parTrans" cxnId="{CAA51005-B445-4797-B2D5-B32B4EA8C80E}">
      <dgm:prSet/>
      <dgm:spPr/>
      <dgm:t>
        <a:bodyPr/>
        <a:lstStyle/>
        <a:p>
          <a:endParaRPr lang="ru-RU"/>
        </a:p>
      </dgm:t>
    </dgm:pt>
    <dgm:pt modelId="{BD5D7622-71CD-4F48-9EEC-F165E7D748E8}" type="sibTrans" cxnId="{CAA51005-B445-4797-B2D5-B32B4EA8C80E}">
      <dgm:prSet/>
      <dgm:spPr/>
      <dgm:t>
        <a:bodyPr/>
        <a:lstStyle/>
        <a:p>
          <a:endParaRPr lang="ru-RU"/>
        </a:p>
      </dgm:t>
    </dgm:pt>
    <dgm:pt modelId="{E4071CC1-1746-4602-B3B5-CCC690F56E93}">
      <dgm:prSet phldrT="[Текст]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2015 год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3C270F2-3D31-44E0-8FB8-FEC8A3B48FCE}" type="parTrans" cxnId="{D088864D-21F3-4934-9D52-61F0A795D714}">
      <dgm:prSet/>
      <dgm:spPr/>
      <dgm:t>
        <a:bodyPr/>
        <a:lstStyle/>
        <a:p>
          <a:endParaRPr lang="ru-RU"/>
        </a:p>
      </dgm:t>
    </dgm:pt>
    <dgm:pt modelId="{EE3BCB40-A773-4E10-97A4-56F3AA9000F7}" type="sibTrans" cxnId="{D088864D-21F3-4934-9D52-61F0A795D714}">
      <dgm:prSet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/>
        </a:p>
      </dgm:t>
    </dgm:pt>
    <dgm:pt modelId="{753BE316-93BB-4CDB-A355-71FEAE385FED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339 515,4 тыс.рублей</a:t>
          </a:r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16B64FC4-220E-4BEA-99AB-70730E9655CF}" type="parTrans" cxnId="{5D5924E1-7319-4BF2-9A40-999243B09259}">
      <dgm:prSet/>
      <dgm:spPr/>
      <dgm:t>
        <a:bodyPr/>
        <a:lstStyle/>
        <a:p>
          <a:endParaRPr lang="ru-RU"/>
        </a:p>
      </dgm:t>
    </dgm:pt>
    <dgm:pt modelId="{CCD4D75C-EF1C-4A6B-A0C3-B656872C9D12}" type="sibTrans" cxnId="{5D5924E1-7319-4BF2-9A40-999243B09259}">
      <dgm:prSet/>
      <dgm:spPr/>
      <dgm:t>
        <a:bodyPr/>
        <a:lstStyle/>
        <a:p>
          <a:endParaRPr lang="ru-RU"/>
        </a:p>
      </dgm:t>
    </dgm:pt>
    <dgm:pt modelId="{C7123CB5-C7E5-4537-BC2E-95E0CEDA4301}">
      <dgm:prSet phldrT="[Текст]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2016 год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4FB9388-AFA5-4008-997D-0911E37637E5}" type="parTrans" cxnId="{7D83DD28-2C0B-4DCB-9EC4-483C4B8B5497}">
      <dgm:prSet/>
      <dgm:spPr/>
      <dgm:t>
        <a:bodyPr/>
        <a:lstStyle/>
        <a:p>
          <a:endParaRPr lang="ru-RU"/>
        </a:p>
      </dgm:t>
    </dgm:pt>
    <dgm:pt modelId="{7423CE13-B65B-4D46-9D9D-7218C5D97038}" type="sibTrans" cxnId="{7D83DD28-2C0B-4DCB-9EC4-483C4B8B5497}">
      <dgm:prSet/>
      <dgm:spPr/>
      <dgm:t>
        <a:bodyPr/>
        <a:lstStyle/>
        <a:p>
          <a:endParaRPr lang="ru-RU"/>
        </a:p>
      </dgm:t>
    </dgm:pt>
    <dgm:pt modelId="{C35AE0B1-2BC3-4F2C-98E6-CB35EABBCA88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ru-RU" sz="1300" b="1" dirty="0" smtClean="0">
              <a:solidFill>
                <a:schemeClr val="tx2">
                  <a:lumMod val="75000"/>
                </a:schemeClr>
              </a:solidFill>
            </a:rPr>
            <a:t>339 701,5тыс.рублей</a:t>
          </a:r>
          <a:endParaRPr lang="ru-RU" sz="1300" b="1" dirty="0">
            <a:solidFill>
              <a:schemeClr val="tx2">
                <a:lumMod val="75000"/>
              </a:schemeClr>
            </a:solidFill>
          </a:endParaRPr>
        </a:p>
      </dgm:t>
    </dgm:pt>
    <dgm:pt modelId="{BF997347-9D19-493F-B4E9-57BBF120F9EB}" type="parTrans" cxnId="{229DB14E-F7BD-4041-9D3F-97E4436338C1}">
      <dgm:prSet/>
      <dgm:spPr/>
      <dgm:t>
        <a:bodyPr/>
        <a:lstStyle/>
        <a:p>
          <a:endParaRPr lang="ru-RU"/>
        </a:p>
      </dgm:t>
    </dgm:pt>
    <dgm:pt modelId="{AD4FBE66-12C3-4D13-947B-78D9B670D79F}" type="sibTrans" cxnId="{229DB14E-F7BD-4041-9D3F-97E4436338C1}">
      <dgm:prSet/>
      <dgm:spPr/>
      <dgm:t>
        <a:bodyPr/>
        <a:lstStyle/>
        <a:p>
          <a:endParaRPr lang="ru-RU"/>
        </a:p>
      </dgm:t>
    </dgm:pt>
    <dgm:pt modelId="{BA7676DF-AC2F-4BA1-8766-7C5F30778615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1EBB2D88-A0C3-41B5-9014-FE02E5C1AEB8}" type="parTrans" cxnId="{89D9AA41-F577-4C03-B9C6-569DE1B9ABC9}">
      <dgm:prSet/>
      <dgm:spPr/>
      <dgm:t>
        <a:bodyPr/>
        <a:lstStyle/>
        <a:p>
          <a:endParaRPr lang="ru-RU"/>
        </a:p>
      </dgm:t>
    </dgm:pt>
    <dgm:pt modelId="{DC1F5F63-41FC-42E7-9C30-132BE6C47A78}" type="sibTrans" cxnId="{89D9AA41-F577-4C03-B9C6-569DE1B9ABC9}">
      <dgm:prSet/>
      <dgm:spPr/>
      <dgm:t>
        <a:bodyPr/>
        <a:lstStyle/>
        <a:p>
          <a:endParaRPr lang="ru-RU"/>
        </a:p>
      </dgm:t>
    </dgm:pt>
    <dgm:pt modelId="{D87C8B5D-88E7-471F-B919-3F6D2BD3293D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l"/>
          <a:endParaRPr lang="ru-RU" sz="1400" b="1" dirty="0">
            <a:solidFill>
              <a:schemeClr val="tx2">
                <a:lumMod val="75000"/>
              </a:schemeClr>
            </a:solidFill>
          </a:endParaRPr>
        </a:p>
      </dgm:t>
    </dgm:pt>
    <dgm:pt modelId="{F9DDA0F6-1729-44FB-84B0-5B06CF79CF9A}" type="parTrans" cxnId="{6A25EB06-A6B6-423D-B60B-1062C211DBE0}">
      <dgm:prSet/>
      <dgm:spPr/>
      <dgm:t>
        <a:bodyPr/>
        <a:lstStyle/>
        <a:p>
          <a:endParaRPr lang="ru-RU"/>
        </a:p>
      </dgm:t>
    </dgm:pt>
    <dgm:pt modelId="{E31C2AD7-7244-4711-A9A6-2CBEBF04FDFC}" type="sibTrans" cxnId="{6A25EB06-A6B6-423D-B60B-1062C211DBE0}">
      <dgm:prSet/>
      <dgm:spPr/>
      <dgm:t>
        <a:bodyPr/>
        <a:lstStyle/>
        <a:p>
          <a:endParaRPr lang="ru-RU"/>
        </a:p>
      </dgm:t>
    </dgm:pt>
    <dgm:pt modelId="{BBBBBD27-1EE0-4F37-8AB9-0D60DD2F0A7A}">
      <dgm:prSet phldrT="[Текст]"/>
      <dgm:spPr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endParaRPr lang="ru-RU" sz="1100" b="1" dirty="0">
            <a:solidFill>
              <a:schemeClr val="tx2">
                <a:lumMod val="75000"/>
              </a:schemeClr>
            </a:solidFill>
          </a:endParaRPr>
        </a:p>
      </dgm:t>
    </dgm:pt>
    <dgm:pt modelId="{F1D79AC6-12A9-4AE7-9360-8A8625FD9802}" type="parTrans" cxnId="{A7040F69-47A4-4ABF-9099-335D96747757}">
      <dgm:prSet/>
      <dgm:spPr/>
      <dgm:t>
        <a:bodyPr/>
        <a:lstStyle/>
        <a:p>
          <a:endParaRPr lang="ru-RU"/>
        </a:p>
      </dgm:t>
    </dgm:pt>
    <dgm:pt modelId="{611391F1-260E-44D6-BC93-B5994652E2F0}" type="sibTrans" cxnId="{A7040F69-47A4-4ABF-9099-335D96747757}">
      <dgm:prSet/>
      <dgm:spPr/>
      <dgm:t>
        <a:bodyPr/>
        <a:lstStyle/>
        <a:p>
          <a:endParaRPr lang="ru-RU"/>
        </a:p>
      </dgm:t>
    </dgm:pt>
    <dgm:pt modelId="{46106E17-AB8F-4519-A545-0D095C414DB9}" type="pres">
      <dgm:prSet presAssocID="{E56B6565-890A-4EC5-831C-DDAACD59165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EF23EC-50D4-4E71-B9EC-B45B9AD73977}" type="pres">
      <dgm:prSet presAssocID="{040368EE-A087-41A2-A6E6-BFBE68BC9A51}" presName="composite" presStyleCnt="0"/>
      <dgm:spPr/>
    </dgm:pt>
    <dgm:pt modelId="{BF5C565F-6DD8-4CEC-BA2B-5FF9F73C4B1C}" type="pres">
      <dgm:prSet presAssocID="{040368EE-A087-41A2-A6E6-BFBE68BC9A5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C486C-EF45-4580-A234-F82A8D7FCAC1}" type="pres">
      <dgm:prSet presAssocID="{040368EE-A087-41A2-A6E6-BFBE68BC9A51}" presName="parSh" presStyleLbl="node1" presStyleIdx="0" presStyleCnt="3" custScaleX="88340" custScaleY="67276"/>
      <dgm:spPr/>
      <dgm:t>
        <a:bodyPr/>
        <a:lstStyle/>
        <a:p>
          <a:endParaRPr lang="ru-RU"/>
        </a:p>
      </dgm:t>
    </dgm:pt>
    <dgm:pt modelId="{4D763DF0-4A88-451A-92DA-0721F561EC6E}" type="pres">
      <dgm:prSet presAssocID="{040368EE-A087-41A2-A6E6-BFBE68BC9A51}" presName="desTx" presStyleLbl="fgAcc1" presStyleIdx="0" presStyleCnt="3" custScaleY="80237" custLinFactNeighborX="9747" custLinFactNeighborY="8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2AEE4-726D-4293-AFF0-9998B6FE9966}" type="pres">
      <dgm:prSet presAssocID="{EA57BB5E-37A2-4865-A56B-8C1B69CFC7B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BB91F1C-8398-45AF-9E31-F1BDEF705640}" type="pres">
      <dgm:prSet presAssocID="{EA57BB5E-37A2-4865-A56B-8C1B69CFC7BE}" presName="connTx" presStyleLbl="sibTrans2D1" presStyleIdx="0" presStyleCnt="2"/>
      <dgm:spPr/>
      <dgm:t>
        <a:bodyPr/>
        <a:lstStyle/>
        <a:p>
          <a:endParaRPr lang="ru-RU"/>
        </a:p>
      </dgm:t>
    </dgm:pt>
    <dgm:pt modelId="{C6A9FDC5-7E7F-453D-9C31-0A195A43FD5C}" type="pres">
      <dgm:prSet presAssocID="{E4071CC1-1746-4602-B3B5-CCC690F56E93}" presName="composite" presStyleCnt="0"/>
      <dgm:spPr/>
    </dgm:pt>
    <dgm:pt modelId="{638549BA-DD21-4BE0-8E11-822291CE656E}" type="pres">
      <dgm:prSet presAssocID="{E4071CC1-1746-4602-B3B5-CCC690F56E9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AC043-1920-46D2-A690-F8557D6A40E8}" type="pres">
      <dgm:prSet presAssocID="{E4071CC1-1746-4602-B3B5-CCC690F56E93}" presName="parSh" presStyleLbl="node1" presStyleIdx="1" presStyleCnt="3" custScaleX="81871" custScaleY="60631"/>
      <dgm:spPr/>
      <dgm:t>
        <a:bodyPr/>
        <a:lstStyle/>
        <a:p>
          <a:endParaRPr lang="ru-RU"/>
        </a:p>
      </dgm:t>
    </dgm:pt>
    <dgm:pt modelId="{3F855EB9-4FCB-4141-B342-E08AB64F4FE5}" type="pres">
      <dgm:prSet presAssocID="{E4071CC1-1746-4602-B3B5-CCC690F56E93}" presName="desTx" presStyleLbl="fgAcc1" presStyleIdx="1" presStyleCnt="3" custScaleX="103661" custScaleY="81311" custLinFactNeighborX="9100" custLinFactNeighborY="11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3989B-31C7-4848-8481-1DA6F7ADE647}" type="pres">
      <dgm:prSet presAssocID="{EE3BCB40-A773-4E10-97A4-56F3AA9000F7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11DAC24-990F-44F2-ABC0-2924716D7BF4}" type="pres">
      <dgm:prSet presAssocID="{EE3BCB40-A773-4E10-97A4-56F3AA9000F7}" presName="connTx" presStyleLbl="sibTrans2D1" presStyleIdx="1" presStyleCnt="2"/>
      <dgm:spPr/>
      <dgm:t>
        <a:bodyPr/>
        <a:lstStyle/>
        <a:p>
          <a:endParaRPr lang="ru-RU"/>
        </a:p>
      </dgm:t>
    </dgm:pt>
    <dgm:pt modelId="{72B7F5D8-AB94-465C-8B51-521AFA9DB0B1}" type="pres">
      <dgm:prSet presAssocID="{C7123CB5-C7E5-4537-BC2E-95E0CEDA4301}" presName="composite" presStyleCnt="0"/>
      <dgm:spPr/>
    </dgm:pt>
    <dgm:pt modelId="{B9C2EF1B-C110-483C-AADB-909E02B9ED70}" type="pres">
      <dgm:prSet presAssocID="{C7123CB5-C7E5-4537-BC2E-95E0CEDA4301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79D8A-8D07-416B-9AF4-05BB3AECA566}" type="pres">
      <dgm:prSet presAssocID="{C7123CB5-C7E5-4537-BC2E-95E0CEDA4301}" presName="parSh" presStyleLbl="node1" presStyleIdx="2" presStyleCnt="3" custScaleX="84213" custScaleY="59299" custLinFactNeighborX="-10659" custLinFactNeighborY="-3861"/>
      <dgm:spPr/>
      <dgm:t>
        <a:bodyPr/>
        <a:lstStyle/>
        <a:p>
          <a:endParaRPr lang="ru-RU"/>
        </a:p>
      </dgm:t>
    </dgm:pt>
    <dgm:pt modelId="{61381742-9757-4E69-A756-59F2A5051757}" type="pres">
      <dgm:prSet presAssocID="{C7123CB5-C7E5-4537-BC2E-95E0CEDA4301}" presName="desTx" presStyleLbl="fgAcc1" presStyleIdx="2" presStyleCnt="3" custScaleX="91314" custScaleY="79050" custLinFactNeighborX="-2295" custLinFactNeighborY="10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83DD28-2C0B-4DCB-9EC4-483C4B8B5497}" srcId="{E56B6565-890A-4EC5-831C-DDAACD591658}" destId="{C7123CB5-C7E5-4537-BC2E-95E0CEDA4301}" srcOrd="2" destOrd="0" parTransId="{64FB9388-AFA5-4008-997D-0911E37637E5}" sibTransId="{7423CE13-B65B-4D46-9D9D-7218C5D97038}"/>
    <dgm:cxn modelId="{772B4B75-C102-4403-8E1A-08CBE861B6D6}" type="presOf" srcId="{E4071CC1-1746-4602-B3B5-CCC690F56E93}" destId="{CE0AC043-1920-46D2-A690-F8557D6A40E8}" srcOrd="1" destOrd="0" presId="urn:microsoft.com/office/officeart/2005/8/layout/process3"/>
    <dgm:cxn modelId="{9A9587EA-B62E-4224-B382-67CABBA05E48}" type="presOf" srcId="{EA57BB5E-37A2-4865-A56B-8C1B69CFC7BE}" destId="{FBB91F1C-8398-45AF-9E31-F1BDEF705640}" srcOrd="1" destOrd="0" presId="urn:microsoft.com/office/officeart/2005/8/layout/process3"/>
    <dgm:cxn modelId="{A7040F69-47A4-4ABF-9099-335D96747757}" srcId="{C7123CB5-C7E5-4537-BC2E-95E0CEDA4301}" destId="{BBBBBD27-1EE0-4F37-8AB9-0D60DD2F0A7A}" srcOrd="0" destOrd="0" parTransId="{F1D79AC6-12A9-4AE7-9360-8A8625FD9802}" sibTransId="{611391F1-260E-44D6-BC93-B5994652E2F0}"/>
    <dgm:cxn modelId="{C5ECCD0A-370D-48F0-9389-F1BB41192DAF}" type="presOf" srcId="{753BE316-93BB-4CDB-A355-71FEAE385FED}" destId="{3F855EB9-4FCB-4141-B342-E08AB64F4FE5}" srcOrd="0" destOrd="1" presId="urn:microsoft.com/office/officeart/2005/8/layout/process3"/>
    <dgm:cxn modelId="{AD69C50A-B0BA-4D3C-BB10-278D98CEAB94}" type="presOf" srcId="{E56B6565-890A-4EC5-831C-DDAACD591658}" destId="{46106E17-AB8F-4519-A545-0D095C414DB9}" srcOrd="0" destOrd="0" presId="urn:microsoft.com/office/officeart/2005/8/layout/process3"/>
    <dgm:cxn modelId="{229F01DE-EBB0-4174-98ED-9FE4E96858EF}" type="presOf" srcId="{040368EE-A087-41A2-A6E6-BFBE68BC9A51}" destId="{BF5C565F-6DD8-4CEC-BA2B-5FF9F73C4B1C}" srcOrd="0" destOrd="0" presId="urn:microsoft.com/office/officeart/2005/8/layout/process3"/>
    <dgm:cxn modelId="{C010AEF4-91D0-40C7-B61D-249B1D5CB25A}" type="presOf" srcId="{EA57BB5E-37A2-4865-A56B-8C1B69CFC7BE}" destId="{AB12AEE4-726D-4293-AFF0-9998B6FE9966}" srcOrd="0" destOrd="0" presId="urn:microsoft.com/office/officeart/2005/8/layout/process3"/>
    <dgm:cxn modelId="{8A092D8D-B515-4667-97E7-DFA180C834A7}" type="presOf" srcId="{D87C8B5D-88E7-471F-B919-3F6D2BD3293D}" destId="{3F855EB9-4FCB-4141-B342-E08AB64F4FE5}" srcOrd="0" destOrd="0" presId="urn:microsoft.com/office/officeart/2005/8/layout/process3"/>
    <dgm:cxn modelId="{397EAAFD-C52C-4B56-88E2-BACF1C6AA1BF}" type="presOf" srcId="{040368EE-A087-41A2-A6E6-BFBE68BC9A51}" destId="{1E4C486C-EF45-4580-A234-F82A8D7FCAC1}" srcOrd="1" destOrd="0" presId="urn:microsoft.com/office/officeart/2005/8/layout/process3"/>
    <dgm:cxn modelId="{0E34473A-43F9-4B9E-A9D4-FDA200159FF6}" type="presOf" srcId="{C7123CB5-C7E5-4537-BC2E-95E0CEDA4301}" destId="{38B79D8A-8D07-416B-9AF4-05BB3AECA566}" srcOrd="1" destOrd="0" presId="urn:microsoft.com/office/officeart/2005/8/layout/process3"/>
    <dgm:cxn modelId="{D743CCB0-A611-44B1-B704-6E7223773374}" type="presOf" srcId="{BBBBBD27-1EE0-4F37-8AB9-0D60DD2F0A7A}" destId="{61381742-9757-4E69-A756-59F2A5051757}" srcOrd="0" destOrd="0" presId="urn:microsoft.com/office/officeart/2005/8/layout/process3"/>
    <dgm:cxn modelId="{6A25EB06-A6B6-423D-B60B-1062C211DBE0}" srcId="{E4071CC1-1746-4602-B3B5-CCC690F56E93}" destId="{D87C8B5D-88E7-471F-B919-3F6D2BD3293D}" srcOrd="0" destOrd="0" parTransId="{F9DDA0F6-1729-44FB-84B0-5B06CF79CF9A}" sibTransId="{E31C2AD7-7244-4711-A9A6-2CBEBF04FDFC}"/>
    <dgm:cxn modelId="{011EB5CC-96B9-4A24-823B-FC9B83082780}" type="presOf" srcId="{EE3BCB40-A773-4E10-97A4-56F3AA9000F7}" destId="{611DAC24-990F-44F2-ABC0-2924716D7BF4}" srcOrd="1" destOrd="0" presId="urn:microsoft.com/office/officeart/2005/8/layout/process3"/>
    <dgm:cxn modelId="{060420DF-8DB9-4930-A6F9-DB16A51F1EA6}" type="presOf" srcId="{E4071CC1-1746-4602-B3B5-CCC690F56E93}" destId="{638549BA-DD21-4BE0-8E11-822291CE656E}" srcOrd="0" destOrd="0" presId="urn:microsoft.com/office/officeart/2005/8/layout/process3"/>
    <dgm:cxn modelId="{2DD090CA-F187-4AF7-970B-FF07AA4A379A}" type="presOf" srcId="{BA7676DF-AC2F-4BA1-8766-7C5F30778615}" destId="{4D763DF0-4A88-451A-92DA-0721F561EC6E}" srcOrd="0" destOrd="0" presId="urn:microsoft.com/office/officeart/2005/8/layout/process3"/>
    <dgm:cxn modelId="{56C2A484-54DE-4737-B199-0CB9BFAE45C4}" srcId="{E56B6565-890A-4EC5-831C-DDAACD591658}" destId="{040368EE-A087-41A2-A6E6-BFBE68BC9A51}" srcOrd="0" destOrd="0" parTransId="{F7AA320A-7C9A-4E35-8175-4285F00C3EF1}" sibTransId="{EA57BB5E-37A2-4865-A56B-8C1B69CFC7BE}"/>
    <dgm:cxn modelId="{D965852B-B2E2-4239-988F-49D5F4853B32}" type="presOf" srcId="{C7123CB5-C7E5-4537-BC2E-95E0CEDA4301}" destId="{B9C2EF1B-C110-483C-AADB-909E02B9ED70}" srcOrd="0" destOrd="0" presId="urn:microsoft.com/office/officeart/2005/8/layout/process3"/>
    <dgm:cxn modelId="{5D5924E1-7319-4BF2-9A40-999243B09259}" srcId="{E4071CC1-1746-4602-B3B5-CCC690F56E93}" destId="{753BE316-93BB-4CDB-A355-71FEAE385FED}" srcOrd="1" destOrd="0" parTransId="{16B64FC4-220E-4BEA-99AB-70730E9655CF}" sibTransId="{CCD4D75C-EF1C-4A6B-A0C3-B656872C9D12}"/>
    <dgm:cxn modelId="{229DB14E-F7BD-4041-9D3F-97E4436338C1}" srcId="{C7123CB5-C7E5-4537-BC2E-95E0CEDA4301}" destId="{C35AE0B1-2BC3-4F2C-98E6-CB35EABBCA88}" srcOrd="1" destOrd="0" parTransId="{BF997347-9D19-493F-B4E9-57BBF120F9EB}" sibTransId="{AD4FBE66-12C3-4D13-947B-78D9B670D79F}"/>
    <dgm:cxn modelId="{CAA51005-B445-4797-B2D5-B32B4EA8C80E}" srcId="{040368EE-A087-41A2-A6E6-BFBE68BC9A51}" destId="{F25AC97D-F996-45FF-8C19-566D51B0232E}" srcOrd="1" destOrd="0" parTransId="{B669A08E-B874-4184-9C14-579540B1B3DE}" sibTransId="{BD5D7622-71CD-4F48-9EEC-F165E7D748E8}"/>
    <dgm:cxn modelId="{342954C0-6967-4A08-9DAD-BE4A55E170B7}" type="presOf" srcId="{F25AC97D-F996-45FF-8C19-566D51B0232E}" destId="{4D763DF0-4A88-451A-92DA-0721F561EC6E}" srcOrd="0" destOrd="1" presId="urn:microsoft.com/office/officeart/2005/8/layout/process3"/>
    <dgm:cxn modelId="{F133AB9E-898B-463A-B38F-D14A869C7A16}" type="presOf" srcId="{EE3BCB40-A773-4E10-97A4-56F3AA9000F7}" destId="{54E3989B-31C7-4848-8481-1DA6F7ADE647}" srcOrd="0" destOrd="0" presId="urn:microsoft.com/office/officeart/2005/8/layout/process3"/>
    <dgm:cxn modelId="{D088864D-21F3-4934-9D52-61F0A795D714}" srcId="{E56B6565-890A-4EC5-831C-DDAACD591658}" destId="{E4071CC1-1746-4602-B3B5-CCC690F56E93}" srcOrd="1" destOrd="0" parTransId="{A3C270F2-3D31-44E0-8FB8-FEC8A3B48FCE}" sibTransId="{EE3BCB40-A773-4E10-97A4-56F3AA9000F7}"/>
    <dgm:cxn modelId="{B1711F7F-4325-45BC-834C-E8D247F36A46}" type="presOf" srcId="{C35AE0B1-2BC3-4F2C-98E6-CB35EABBCA88}" destId="{61381742-9757-4E69-A756-59F2A5051757}" srcOrd="0" destOrd="1" presId="urn:microsoft.com/office/officeart/2005/8/layout/process3"/>
    <dgm:cxn modelId="{89D9AA41-F577-4C03-B9C6-569DE1B9ABC9}" srcId="{040368EE-A087-41A2-A6E6-BFBE68BC9A51}" destId="{BA7676DF-AC2F-4BA1-8766-7C5F30778615}" srcOrd="0" destOrd="0" parTransId="{1EBB2D88-A0C3-41B5-9014-FE02E5C1AEB8}" sibTransId="{DC1F5F63-41FC-42E7-9C30-132BE6C47A78}"/>
    <dgm:cxn modelId="{2515C129-30F0-4EF7-816E-12BA2D6D7C78}" type="presParOf" srcId="{46106E17-AB8F-4519-A545-0D095C414DB9}" destId="{29EF23EC-50D4-4E71-B9EC-B45B9AD73977}" srcOrd="0" destOrd="0" presId="urn:microsoft.com/office/officeart/2005/8/layout/process3"/>
    <dgm:cxn modelId="{325517CA-DA6E-4624-8CBA-0961074C74E8}" type="presParOf" srcId="{29EF23EC-50D4-4E71-B9EC-B45B9AD73977}" destId="{BF5C565F-6DD8-4CEC-BA2B-5FF9F73C4B1C}" srcOrd="0" destOrd="0" presId="urn:microsoft.com/office/officeart/2005/8/layout/process3"/>
    <dgm:cxn modelId="{04D20394-3EAD-4EB3-A1FE-E35FCF717D30}" type="presParOf" srcId="{29EF23EC-50D4-4E71-B9EC-B45B9AD73977}" destId="{1E4C486C-EF45-4580-A234-F82A8D7FCAC1}" srcOrd="1" destOrd="0" presId="urn:microsoft.com/office/officeart/2005/8/layout/process3"/>
    <dgm:cxn modelId="{81E92FF8-9C26-4AA3-9E40-B3D0A32A25C8}" type="presParOf" srcId="{29EF23EC-50D4-4E71-B9EC-B45B9AD73977}" destId="{4D763DF0-4A88-451A-92DA-0721F561EC6E}" srcOrd="2" destOrd="0" presId="urn:microsoft.com/office/officeart/2005/8/layout/process3"/>
    <dgm:cxn modelId="{DEBAEFC1-1120-4844-8A9B-6AF50C5F4AF6}" type="presParOf" srcId="{46106E17-AB8F-4519-A545-0D095C414DB9}" destId="{AB12AEE4-726D-4293-AFF0-9998B6FE9966}" srcOrd="1" destOrd="0" presId="urn:microsoft.com/office/officeart/2005/8/layout/process3"/>
    <dgm:cxn modelId="{A16C91BB-1ACE-4376-BDD5-FF4C8EE0CE1A}" type="presParOf" srcId="{AB12AEE4-726D-4293-AFF0-9998B6FE9966}" destId="{FBB91F1C-8398-45AF-9E31-F1BDEF705640}" srcOrd="0" destOrd="0" presId="urn:microsoft.com/office/officeart/2005/8/layout/process3"/>
    <dgm:cxn modelId="{E8F63278-B382-48B4-A56D-7727EADBBD31}" type="presParOf" srcId="{46106E17-AB8F-4519-A545-0D095C414DB9}" destId="{C6A9FDC5-7E7F-453D-9C31-0A195A43FD5C}" srcOrd="2" destOrd="0" presId="urn:microsoft.com/office/officeart/2005/8/layout/process3"/>
    <dgm:cxn modelId="{BF647754-3748-4F23-A9EE-F37C01039456}" type="presParOf" srcId="{C6A9FDC5-7E7F-453D-9C31-0A195A43FD5C}" destId="{638549BA-DD21-4BE0-8E11-822291CE656E}" srcOrd="0" destOrd="0" presId="urn:microsoft.com/office/officeart/2005/8/layout/process3"/>
    <dgm:cxn modelId="{2F7A9BCC-79BA-4380-A1CE-C657E6D42C71}" type="presParOf" srcId="{C6A9FDC5-7E7F-453D-9C31-0A195A43FD5C}" destId="{CE0AC043-1920-46D2-A690-F8557D6A40E8}" srcOrd="1" destOrd="0" presId="urn:microsoft.com/office/officeart/2005/8/layout/process3"/>
    <dgm:cxn modelId="{DA90021C-CBED-4C74-AD14-692DF45BAB71}" type="presParOf" srcId="{C6A9FDC5-7E7F-453D-9C31-0A195A43FD5C}" destId="{3F855EB9-4FCB-4141-B342-E08AB64F4FE5}" srcOrd="2" destOrd="0" presId="urn:microsoft.com/office/officeart/2005/8/layout/process3"/>
    <dgm:cxn modelId="{77FB3D1C-867C-4F66-8395-881EA60E2D74}" type="presParOf" srcId="{46106E17-AB8F-4519-A545-0D095C414DB9}" destId="{54E3989B-31C7-4848-8481-1DA6F7ADE647}" srcOrd="3" destOrd="0" presId="urn:microsoft.com/office/officeart/2005/8/layout/process3"/>
    <dgm:cxn modelId="{3837C0E4-FDBB-41F8-9D25-F4E7385BC222}" type="presParOf" srcId="{54E3989B-31C7-4848-8481-1DA6F7ADE647}" destId="{611DAC24-990F-44F2-ABC0-2924716D7BF4}" srcOrd="0" destOrd="0" presId="urn:microsoft.com/office/officeart/2005/8/layout/process3"/>
    <dgm:cxn modelId="{C258C402-999E-465D-8AE7-4F9D8A912DB2}" type="presParOf" srcId="{46106E17-AB8F-4519-A545-0D095C414DB9}" destId="{72B7F5D8-AB94-465C-8B51-521AFA9DB0B1}" srcOrd="4" destOrd="0" presId="urn:microsoft.com/office/officeart/2005/8/layout/process3"/>
    <dgm:cxn modelId="{E11A0675-1C91-4B41-AAC8-117C0C2DF50C}" type="presParOf" srcId="{72B7F5D8-AB94-465C-8B51-521AFA9DB0B1}" destId="{B9C2EF1B-C110-483C-AADB-909E02B9ED70}" srcOrd="0" destOrd="0" presId="urn:microsoft.com/office/officeart/2005/8/layout/process3"/>
    <dgm:cxn modelId="{85C5DD08-BF1D-4EBB-BD30-BF36D93B1940}" type="presParOf" srcId="{72B7F5D8-AB94-465C-8B51-521AFA9DB0B1}" destId="{38B79D8A-8D07-416B-9AF4-05BB3AECA566}" srcOrd="1" destOrd="0" presId="urn:microsoft.com/office/officeart/2005/8/layout/process3"/>
    <dgm:cxn modelId="{868664F7-1E22-4349-9382-AF0BCB611878}" type="presParOf" srcId="{72B7F5D8-AB94-465C-8B51-521AFA9DB0B1}" destId="{61381742-9757-4E69-A756-59F2A505175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0.22034</cdr:x>
      <cdr:y>0.90477</cdr:y>
    </cdr:from>
    <cdr:to>
      <cdr:x>0.76271</cdr:x>
      <cdr:y>0.96826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8694" y="4071966"/>
          <a:ext cx="228601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0.32203</cdr:x>
      <cdr:y>0.8889</cdr:y>
    </cdr:from>
    <cdr:to>
      <cdr:x>0.74576</cdr:x>
      <cdr:y>0.96826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57322" y="4000528"/>
          <a:ext cx="1785950" cy="35719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75000"/>
          </a:schemeClr>
        </a:solidFill>
      </cdr:spPr>
      <cdr:style>
        <a:lnRef xmlns:a="http://schemas.openxmlformats.org/drawingml/2006/main" idx="0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3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2013 год</a:t>
          </a:r>
        </a:p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0.06364</cdr:x>
      <cdr:y>0.30645</cdr:y>
    </cdr:from>
    <cdr:to>
      <cdr:x>0.18364</cdr:x>
      <cdr:y>0.37097</cdr:y>
    </cdr:to>
    <cdr:sp macro="" textlink="">
      <cdr:nvSpPr>
        <cdr:cNvPr id="2" name="Выноска 2 (без границы) 1"/>
        <cdr:cNvSpPr/>
      </cdr:nvSpPr>
      <cdr:spPr>
        <a:xfrm xmlns:a="http://schemas.openxmlformats.org/drawingml/2006/main">
          <a:off x="500066" y="1357322"/>
          <a:ext cx="942981" cy="285752"/>
        </a:xfrm>
        <a:prstGeom xmlns:a="http://schemas.openxmlformats.org/drawingml/2006/main" prst="callout2">
          <a:avLst>
            <a:gd name="adj1" fmla="val 52324"/>
            <a:gd name="adj2" fmla="val 96001"/>
            <a:gd name="adj3" fmla="val 157240"/>
            <a:gd name="adj4" fmla="val 138960"/>
            <a:gd name="adj5" fmla="val 168107"/>
            <a:gd name="adj6" fmla="val 140435"/>
          </a:avLst>
        </a:prstGeom>
        <a:solidFill xmlns:a="http://schemas.openxmlformats.org/drawingml/2006/main">
          <a:schemeClr val="accent1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dirty="0" smtClean="0"/>
            <a:t>24 707</a:t>
          </a:r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0.22727</cdr:x>
      <cdr:y>0.16129</cdr:y>
    </cdr:from>
    <cdr:to>
      <cdr:x>0.35727</cdr:x>
      <cdr:y>0.22796</cdr:y>
    </cdr:to>
    <cdr:sp macro="" textlink="">
      <cdr:nvSpPr>
        <cdr:cNvPr id="3" name="Выноска 2 (без границы) 2"/>
        <cdr:cNvSpPr/>
      </cdr:nvSpPr>
      <cdr:spPr>
        <a:xfrm xmlns:a="http://schemas.openxmlformats.org/drawingml/2006/main">
          <a:off x="1785950" y="714380"/>
          <a:ext cx="1021564" cy="295277"/>
        </a:xfrm>
        <a:prstGeom xmlns:a="http://schemas.openxmlformats.org/drawingml/2006/main" prst="callout2">
          <a:avLst>
            <a:gd name="adj1" fmla="val 52324"/>
            <a:gd name="adj2" fmla="val 96001"/>
            <a:gd name="adj3" fmla="val 157240"/>
            <a:gd name="adj4" fmla="val 138960"/>
            <a:gd name="adj5" fmla="val 168107"/>
            <a:gd name="adj6" fmla="val 140435"/>
          </a:avLst>
        </a:prstGeom>
        <a:solidFill xmlns:a="http://schemas.openxmlformats.org/drawingml/2006/main">
          <a:schemeClr val="accent2"/>
        </a:solidFill>
        <a:ln xmlns:a="http://schemas.openxmlformats.org/drawingml/2006/main" w="19050" cap="flat" cmpd="sng" algn="ctr">
          <a:solidFill>
            <a:schemeClr val="accent2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w Cen MT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w Cen MT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w Cen MT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w Cen MT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w Cen MT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w Cen MT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w Cen MT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w Cen MT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w Cen MT"/>
            </a:defRPr>
          </a:lvl9pPr>
        </a:lstStyle>
        <a:p xmlns:a="http://schemas.openxmlformats.org/drawingml/2006/main">
          <a:pPr algn="ctr"/>
          <a:r>
            <a:rPr lang="ru-RU" sz="1600" dirty="0" smtClean="0"/>
            <a:t>37 335</a:t>
          </a:r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0.77273</cdr:x>
      <cdr:y>0.74194</cdr:y>
    </cdr:from>
    <cdr:to>
      <cdr:x>1</cdr:x>
      <cdr:y>0.8871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072230" y="3286148"/>
          <a:ext cx="1785950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200" dirty="0" smtClean="0">
              <a:solidFill>
                <a:schemeClr val="accent2">
                  <a:lumMod val="75000"/>
                </a:schemeClr>
              </a:solidFill>
            </a:rPr>
            <a:t>Данные 2013 года  рассчитаны  по состоянию на 01.10.13г.</a:t>
          </a:r>
          <a:endParaRPr lang="ru-RU" sz="1200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0.16176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001056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600" dirty="0">
            <a:solidFill>
              <a:srgbClr val="FFFF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0.00877</cdr:x>
      <cdr:y>0.15658</cdr:y>
    </cdr:from>
    <cdr:to>
      <cdr:x>0.20175</cdr:x>
      <cdr:y>0.52193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214314"/>
          <a:ext cx="1571636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0.02632</cdr:x>
      <cdr:y>0.10439</cdr:y>
    </cdr:from>
    <cdr:to>
      <cdr:x>0.23684</cdr:x>
      <cdr:y>0.93948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4314" y="142876"/>
          <a:ext cx="1714512" cy="1143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tx2">
                  <a:lumMod val="50000"/>
                </a:schemeClr>
              </a:solidFill>
            </a:rPr>
            <a:t>Структура межбюджетных трансфертов в проекте бюджета на 2014 год</a:t>
          </a:r>
          <a:endParaRPr lang="ru-RU" sz="1100" dirty="0">
            <a:solidFill>
              <a:schemeClr val="tx2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AD864-B463-4815-8362-CB633CD6950A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417D6-ADFA-424C-B498-777B63910F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397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264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090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231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496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52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870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60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39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922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378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73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91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664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7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749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259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371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7929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2869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1348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9646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627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9547-747A-4219-9757-A95BD6F0DF2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1225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2496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5750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288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302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9210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7F49B-D36C-4C72-B49A-7DFDF818BE0E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9695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2389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460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5326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180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577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95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609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249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444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2AC25-C208-4865-B66F-1AF4825F2C0A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9231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4998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FC80C-45A8-4BA6-A291-402AE844E07B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0491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1773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5134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695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4575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9172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19317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128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B0FF2-6626-42DB-A1BD-D2B5B9389C51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4312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B0FF2-6626-42DB-A1BD-D2B5B9389C51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2067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B0FF2-6626-42DB-A1BD-D2B5B9389C51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6279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31801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221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155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3BD6D-066A-4FE0-9137-223B776FB760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17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460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87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gks.ru/" TargetMode="Externa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gks.ru/" TargetMode="Externa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3.jpeg"/><Relationship Id="rId9" Type="http://schemas.microsoft.com/office/2007/relationships/diagramDrawing" Target="../diagrams/drawing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5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ochiadm.ru/gorodskaya-vlast/administration-city/deyatelnost/ekonomika/byudzhet/byudzhet-dlya-grazhdan/opros-dlya-grazhdan/" TargetMode="Externa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Budget\документы\Отдел мониторинга\2013\Бюждет для граждан\Картинки для слайдов\Клипарты\ручка на бумаг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00100" y="214290"/>
            <a:ext cx="735811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spc="1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Бюджет для граждан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3929066"/>
            <a:ext cx="7572428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 бюджета города Сочи на 2014 год и плановый период 2015-2016гг.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6143644"/>
            <a:ext cx="5143504" cy="714356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Управление по финансам, бюджету и контролю администрации города Сочи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14290"/>
            <a:ext cx="8229600" cy="72548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Прогноз поступления доходов бюджета города Сочи на 2014-2016 годы</a:t>
            </a:r>
            <a:r>
              <a:rPr lang="en-US" sz="2000" b="1" dirty="0" smtClean="0"/>
              <a:t> (</a:t>
            </a:r>
            <a:r>
              <a:rPr lang="ru-RU" sz="2000" b="1" dirty="0" err="1" smtClean="0"/>
              <a:t>млн</a:t>
            </a:r>
            <a:r>
              <a:rPr lang="en-US" sz="2000" b="1" dirty="0" smtClean="0"/>
              <a:t>.</a:t>
            </a:r>
            <a:r>
              <a:rPr lang="ru-RU" sz="2000" b="1" dirty="0" err="1" smtClean="0"/>
              <a:t>руб</a:t>
            </a:r>
            <a:r>
              <a:rPr lang="en-US" sz="2000" b="1" dirty="0" smtClean="0"/>
              <a:t>)</a:t>
            </a:r>
            <a:endParaRPr lang="ru-RU" sz="2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57159" y="1000108"/>
          <a:ext cx="8358245" cy="52324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8825"/>
                <a:gridCol w="1143008"/>
                <a:gridCol w="1143008"/>
                <a:gridCol w="1143008"/>
                <a:gridCol w="1000132"/>
                <a:gridCol w="642942"/>
                <a:gridCol w="642942"/>
                <a:gridCol w="714380"/>
              </a:tblGrid>
              <a:tr h="958306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Уточненное бюджетное назначение на 2013 год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Проект бюджета на 2014 год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Проект бюджета на 2015 год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Проект бюджета на 2016 год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2014/ 2013 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en-US" sz="1200" baseline="0" dirty="0" smtClean="0"/>
                        <a:t>%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2015/2014 %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2016/</a:t>
                      </a:r>
                      <a:r>
                        <a:rPr lang="ru-RU" sz="1200" dirty="0" smtClean="0"/>
                        <a:t> </a:t>
                      </a:r>
                      <a:r>
                        <a:rPr lang="en-US" sz="1200" dirty="0" smtClean="0"/>
                        <a:t>2015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en-US" sz="1200" dirty="0" smtClean="0"/>
                        <a:t> %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703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Налоговые доходы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4597,8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4402,6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4510,7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4616,9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95,8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102,5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102,4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5728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Налог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на прибыль организаций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290,0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272.0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245,0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240,0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93,8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90,1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98,0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35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Налог на доходы физ.лиц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3135,0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2675,7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2858,1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2950,0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85,4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106,8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103,2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497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Акцизы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253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237,8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261,6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110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3239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Единый налог на вмененный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доход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540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530,6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530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530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98,3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99,9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3239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Налог на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имущество физ.лиц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86,6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92,8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98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99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107,1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105,6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101,0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3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Земельный налог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485,0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511,9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465,9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460,3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105,6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91,0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98,8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309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Прочие налоговые доходы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61,2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66,6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75,9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76,0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109,0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113,9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100,1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3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Неналоговые доходы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2651,2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2595,8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2570,1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2465,1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97,9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99,0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95,9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3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Доходы,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получаемые в виде арендной платы за земельные участки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1778,1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1800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1890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1890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101,2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105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4294967295"/>
          </p:nvPr>
        </p:nvGraphicFramePr>
        <p:xfrm>
          <a:off x="357157" y="785794"/>
          <a:ext cx="8429685" cy="35766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4799"/>
                <a:gridCol w="1108474"/>
                <a:gridCol w="1000132"/>
                <a:gridCol w="1071570"/>
                <a:gridCol w="1000132"/>
                <a:gridCol w="714380"/>
                <a:gridCol w="773501"/>
                <a:gridCol w="726697"/>
              </a:tblGrid>
              <a:tr h="928694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Уточненное бюджетное назначение на 2013 год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Проект бюджета на 2014 год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Проект бюджета на 2015 год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Проект бюджета на 2016 год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2014/ 2013 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en-US" sz="1200" baseline="0" dirty="0" smtClean="0"/>
                        <a:t>%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2015/</a:t>
                      </a:r>
                      <a:r>
                        <a:rPr lang="ru-RU" sz="1200" dirty="0" smtClean="0"/>
                        <a:t> </a:t>
                      </a:r>
                      <a:r>
                        <a:rPr lang="en-US" sz="1200" dirty="0" smtClean="0"/>
                        <a:t>2014 %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2016/</a:t>
                      </a:r>
                      <a:r>
                        <a:rPr lang="ru-RU" sz="1200" dirty="0" smtClean="0"/>
                        <a:t> </a:t>
                      </a:r>
                      <a:r>
                        <a:rPr lang="en-US" sz="1200" dirty="0" smtClean="0"/>
                        <a:t>2015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en-US" sz="1200" dirty="0" smtClean="0"/>
                        <a:t> %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6606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Доходы от сдачи в аренду имущества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104,4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106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106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106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101,5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6066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Плата за негативное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воздействие на окружающую среду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57,0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57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57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122,8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276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Штрафные санкции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183,7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190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103,4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105,3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7190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Прочие неналоговые доходы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528,0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442,8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317,1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199,1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83,9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71,6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62,8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7190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Итого налоговых и неналоговых доходов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7249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6998,4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7080,8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7082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96,5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101,2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15206" y="357166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продолжение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4857760"/>
            <a:ext cx="8429684" cy="147732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Уменьшение прогнозируемых поступлений налоговых доходов в 2014 году относительно 2013 года обусловлено прежде всего изменениями законодательства, согласно которым в бюджет города налог на доходы физических лиц (НДФЛ) будет зачисляться по нормативу 22%  </a:t>
            </a:r>
          </a:p>
          <a:p>
            <a:pPr algn="ctr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( в 2013 году - норматив 30%)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67464" cy="7715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Структура налоговых и неналоговых доходов города Сочи в 2013 и 2014 годах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142844" y="1643050"/>
          <a:ext cx="4214842" cy="4500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500562" y="1714488"/>
          <a:ext cx="4429156" cy="451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43636" y="5643578"/>
            <a:ext cx="1785950" cy="35719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  год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571472" y="1142984"/>
          <a:ext cx="785818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034" y="357166"/>
            <a:ext cx="8072494" cy="6429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Изменение объема доходов, поступающих в бюджет города Сочи 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расчета  на 1-го жителя   ( в рублях )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Выноска 2 (без границы) 7"/>
          <p:cNvSpPr/>
          <p:nvPr/>
        </p:nvSpPr>
        <p:spPr>
          <a:xfrm>
            <a:off x="6072198" y="2071678"/>
            <a:ext cx="1000132" cy="285752"/>
          </a:xfrm>
          <a:prstGeom prst="callout2">
            <a:avLst>
              <a:gd name="adj1" fmla="val 18750"/>
              <a:gd name="adj2" fmla="val -8333"/>
              <a:gd name="adj3" fmla="val 60717"/>
              <a:gd name="adj4" fmla="val -31093"/>
              <a:gd name="adj5" fmla="val 112500"/>
              <a:gd name="adj6" fmla="val -4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34 148 </a:t>
            </a:r>
            <a:endParaRPr lang="ru-RU" dirty="0"/>
          </a:p>
        </p:txBody>
      </p:sp>
      <p:sp>
        <p:nvSpPr>
          <p:cNvPr id="9" name="Выноска 2 (без границы) 8"/>
          <p:cNvSpPr/>
          <p:nvPr/>
        </p:nvSpPr>
        <p:spPr>
          <a:xfrm>
            <a:off x="5214942" y="1571612"/>
            <a:ext cx="1000132" cy="285752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3483"/>
              <a:gd name="adj6" fmla="val -5116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47 940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5286388"/>
            <a:ext cx="8643998" cy="8309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Уменьшение объема доходов, планируемых в бюджете города на 2014 год связан с окончанием работ по подготовке города к Олимпийским играм, а следовательно и уменьшением  поступлений из бюджетов других уровней (федеральный, краевой)             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42876" y="-357190"/>
          <a:ext cx="8001056" cy="642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500034" y="2428868"/>
          <a:ext cx="8143932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596" y="214290"/>
            <a:ext cx="8286808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На 2014 год объем налоговых и неналоговых доходов бюджета (т.е. без учета средств поступающих в доход города из других бюджетов) запланирован в сумме  6 998 422,0 тыс.рублей </a:t>
            </a:r>
          </a:p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В расчете на 1-го жителя эта сумма составляет 15 542,8 рублей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571612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Сравнительная характеристика  суммы налоговых и неналоговых доходов из расчета на 1- го жителя по городским округа Краснодарского края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итогам исполнения бюджетов за 9 месяцев 2013 года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79512" y="188640"/>
            <a:ext cx="86788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Структура расходов бюджета города Сочи на 2014 год </a:t>
            </a:r>
            <a:br>
              <a:rPr lang="ru-RU" sz="2400" b="1" dirty="0" smtClean="0"/>
            </a:br>
            <a:r>
              <a:rPr lang="ru-RU" sz="2400" b="1" dirty="0" smtClean="0"/>
              <a:t> в млн.руб. и в </a:t>
            </a:r>
            <a:r>
              <a:rPr lang="en-US" sz="2400" b="1" dirty="0" smtClean="0"/>
              <a:t>%</a:t>
            </a:r>
            <a:endParaRPr lang="ru-RU" sz="24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428564" y="1142984"/>
          <a:ext cx="8715436" cy="5357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14282" y="214290"/>
            <a:ext cx="8429684" cy="64293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Расходы бюджета города Сочи по разделам в 2013-2016 годах                          </a:t>
            </a:r>
            <a:r>
              <a:rPr lang="ru-RU" sz="1400" b="1" dirty="0" smtClean="0"/>
              <a:t>( млн.рублей)</a:t>
            </a:r>
            <a:endParaRPr lang="ru-RU" sz="14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357158" y="1118054"/>
          <a:ext cx="8429716" cy="55437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79217"/>
                <a:gridCol w="3472292"/>
                <a:gridCol w="1099528"/>
                <a:gridCol w="1026227"/>
                <a:gridCol w="1099528"/>
                <a:gridCol w="952924"/>
              </a:tblGrid>
              <a:tr h="300905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Раздел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2013 год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2014 год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 год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 год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1998">
                <a:tc v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ВСЕГО, в том числе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22 008,9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10 460,9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9822,2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10629,3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12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</a:t>
                      </a:r>
                      <a:r>
                        <a:rPr lang="ru-RU" sz="1200" baseline="0" dirty="0" smtClean="0"/>
                        <a:t> вопросы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1 262,1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1 399,2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1 404,4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1 457,1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5135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308,9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142,9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155,6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53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6 598,4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712,2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848,2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749,5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26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7 366,1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1 975,4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1 177,3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1 148,6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11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6,8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08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4 590,3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4 711,7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4 637,1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4 910,0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39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 и кинематография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648,6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539,6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440,6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467,1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11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Здравоохранение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672,8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436,6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368,2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339,6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08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251,8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249,3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246,7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238,8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39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156,8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174,3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134,7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141,2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11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Средства массовой информации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63,3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732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Обслуживание государственного и муниципального долга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76,7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319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Межбюджетные трансферты общего характера бюджетам субъектов РФ и муниципальных образований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20,1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7109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Условно утверждаемые расходы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/>
                        <a:t>-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349,9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1 015,0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785794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Показатели 2013 года приведены в соответствии с изменениями, внесенными  Решением о бюджете от 26.09.13г. №119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714488"/>
            <a:ext cx="2786082" cy="14773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 формировании расходной части проекта бюджета города Сочи учтены следующие решения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0562" y="142852"/>
            <a:ext cx="4143404" cy="135732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Обеспечение поэтапного повышения оплаты труда работникам социальной сферы города и доведение средней заработной платы отдельных категорий работников бюджетной сферы до средней заработной платы по экономике в соответствии с Указом Президента РФ от 07 мая 2012 года №597  «О мерах по реализации государственной социальной политики»</a:t>
            </a:r>
            <a:endParaRPr lang="ru-RU" sz="1200" dirty="0"/>
          </a:p>
        </p:txBody>
      </p:sp>
      <p:pic>
        <p:nvPicPr>
          <p:cNvPr id="109574" name="Picture 6" descr="\\Budget\документы\Отдел мониторинга\2013\Наполнение сайта управления\Картинки о сочи\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643578"/>
            <a:ext cx="7072362" cy="1007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500562" y="1571612"/>
            <a:ext cx="4071966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Повышение заработной платы работникам муниципальных учреждений </a:t>
            </a:r>
          </a:p>
          <a:p>
            <a:pPr algn="ctr"/>
            <a:r>
              <a:rPr lang="ru-RU" sz="1200" dirty="0" smtClean="0"/>
              <a:t>-на 5,5% с 1-го октября 2014 года</a:t>
            </a:r>
          </a:p>
          <a:p>
            <a:pPr algn="ctr">
              <a:buFontTx/>
              <a:buChar char="-"/>
            </a:pPr>
            <a:r>
              <a:rPr lang="ru-RU" sz="1200" dirty="0" smtClean="0"/>
              <a:t>на 5.5% с 1-го октября 2015 года</a:t>
            </a:r>
          </a:p>
          <a:p>
            <a:pPr algn="ctr">
              <a:buFontTx/>
              <a:buChar char="-"/>
            </a:pPr>
            <a:r>
              <a:rPr lang="ru-RU" sz="1200" dirty="0" smtClean="0"/>
              <a:t>- на 5.0% с 1-го октября 2016 года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2714620"/>
            <a:ext cx="4071966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Оплата коммунальных услуг учреждениями бюджетной сферы с учетом фактического потребления, сложившегося за первое полугодие 2013 года, с индексацией на 15% в 2016 году 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3857628"/>
            <a:ext cx="4071966" cy="10001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Соблюдения принципа «программного бюджета» - составление проекта бюджета города в «программном» и «</a:t>
            </a:r>
            <a:r>
              <a:rPr lang="ru-RU" sz="1200" dirty="0" err="1" smtClean="0"/>
              <a:t>непрограммном</a:t>
            </a:r>
            <a:r>
              <a:rPr lang="ru-RU" sz="1200" dirty="0" smtClean="0"/>
              <a:t>» формате </a:t>
            </a:r>
            <a:endParaRPr lang="ru-RU" sz="1200" dirty="0"/>
          </a:p>
        </p:txBody>
      </p:sp>
      <p:pic>
        <p:nvPicPr>
          <p:cNvPr id="109576" name="Picture 8" descr="\\Budget\документы\Отдел мониторинга\2013\Наполнение сайта управления\Картинки о сочи\Монеты_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2656"/>
            <a:ext cx="2441901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285720" y="3571876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</a:rPr>
              <a:t>В составе расходов бюджета на  учтены условно-утвержденные расходы. Что это?</a:t>
            </a:r>
            <a:endParaRPr lang="ru-RU" sz="1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4286256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tx2">
                    <a:lumMod val="50000"/>
                  </a:schemeClr>
                </a:solidFill>
              </a:rPr>
              <a:t>Это средства, которые не распределены в плановом периоде  предусмотрены на случай непредвиденного сокращения доходов и использования для принятия новых обязательств в очередном плановом периоде.</a:t>
            </a:r>
          </a:p>
          <a:p>
            <a:pPr algn="ctr"/>
            <a:r>
              <a:rPr lang="ru-RU" sz="1200" i="1" dirty="0" smtClean="0">
                <a:solidFill>
                  <a:schemeClr val="tx2">
                    <a:lumMod val="50000"/>
                  </a:schemeClr>
                </a:solidFill>
              </a:rPr>
              <a:t>Предельный размер устанавливается в соответствии со статьей 184.1 Бюджетного Кодекса РФ)</a:t>
            </a:r>
            <a:endParaRPr lang="ru-RU" sz="12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85720" y="1500174"/>
          <a:ext cx="8572560" cy="4246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8596" y="785794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Уровень средней заработной платы работников по категориям персонала 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 итогам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-го полугодия 2013 года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5857892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*Информация об уровне средней заработной платы, сложившейся учреждениях муниципальной формы собственности в Краснодарском крае  по итогам 1-го полугодия 2013 года сформирована из сведений Федеральной службы государственной статистики, размещенных в сети Интернет 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// 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www.gks.ru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5206" y="150017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(В рублях)</a:t>
            </a:r>
          </a:p>
          <a:p>
            <a:pPr algn="r"/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42852"/>
            <a:ext cx="814393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u="sng" dirty="0" smtClean="0">
                <a:solidFill>
                  <a:schemeClr val="bg2">
                    <a:lumMod val="25000"/>
                  </a:schemeClr>
                </a:solidFill>
              </a:rPr>
              <a:t>При совершенствовании оплаты труда, предусматривается прямая зависимость заработной платы работника от достигнутых конкретных показателей качества  и количества оказываемых бюджетным учреждением услуг, от качества работы работника (эффективный контракт)</a:t>
            </a:r>
            <a:endParaRPr lang="ru-RU" sz="1400" i="1" u="sng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14282" y="1397000"/>
          <a:ext cx="8715436" cy="4246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8596" y="357166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Информация о состоянии  средней заработной платы отдельных категорий работников бюджетной сферы  по итогам 9 месяцев 2013 года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5715016"/>
            <a:ext cx="84296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*Информация об уровне средней заработной платы, сложившейся учреждениях муниципальной формы собственности в Краснодарском крае  по итогам 1-го полугодия 2013 года сформирована из сведений Федеральной службы государственной статистики, размещенных в сети Интернет 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// 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www.gks.ru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9520" y="128586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(В рублях) 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71472" y="142852"/>
            <a:ext cx="8072494" cy="7858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такое бюджет для граждан?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1142984"/>
            <a:ext cx="7858180" cy="157163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tx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Проект бюджета на очередной финансовый год и плановый год очень сложный и объемный профессиональный  документ. Терминология, используемая в главных финансовых документах страны, субъектов и  муниципальных образований,  виды и коды классификации доходов и расходов не всегда понятны широкому кругу граждан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3000372"/>
            <a:ext cx="7858180" cy="14287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tx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 целях повышения прозрачности бюджетов и бюджетного процесса, Президентом РФ в ежегодном Послании о бюджетной политике,  поставлена  задача, начиная с 2013 год  на всех уровнях управления регулярно публиковать  (размещать в сети Интернет) «Бюджеты для граждан»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4786322"/>
            <a:ext cx="7858180" cy="14287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tx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Управлением по финансам, бюджетных и контролю  администрации города Сочи подготовлена брошюра «Бюджет для граждан- проект бюджета на 2014 год и плановый период», в которой мы предлагаем  всем заинтересованным гражданам ознакомиться с основными параметрами главного финансового документа города в доступной форме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40" y="142852"/>
            <a:ext cx="8358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«Программная» структура расходов проекта бюджета города- курорта Сочи в 2014- 2016 годах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357430"/>
          <a:ext cx="8786873" cy="427699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43206"/>
                <a:gridCol w="1143008"/>
                <a:gridCol w="928694"/>
                <a:gridCol w="1071570"/>
                <a:gridCol w="1071570"/>
                <a:gridCol w="1071570"/>
                <a:gridCol w="857255"/>
              </a:tblGrid>
              <a:tr h="377998">
                <a:tc rowSpan="2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2014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2015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2016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0496">
                <a:tc vMerge="1">
                  <a:txBody>
                    <a:bodyPr/>
                    <a:lstStyle/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Проект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% в общем объёме расходов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Проект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% в общем объёме расходов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Проект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% в общем объёме расходов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4807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Расходы</a:t>
                      </a:r>
                      <a:r>
                        <a:rPr lang="ru-RU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бюджета города Сочи, всего,  </a:t>
                      </a:r>
                      <a:r>
                        <a:rPr lang="ru-RU" sz="12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из  них: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10 460 885,3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9 822 241,8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10 629 279,6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Расходы на реализацию муниципальных</a:t>
                      </a:r>
                      <a:r>
                        <a:rPr lang="ru-RU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программ, всего</a:t>
                      </a:r>
                      <a:r>
                        <a:rPr lang="ru-RU" sz="1200" b="0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,  в том числе:</a:t>
                      </a:r>
                      <a:endParaRPr lang="ru-RU" sz="1200" b="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8 628 118,1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82,48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7 685 555,1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78,25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7 858 814,7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73,94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579665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1. "Развитие </a:t>
                      </a:r>
                      <a:r>
                        <a:rPr lang="ru-RU" sz="13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отрасли "Образование" города Сочи" на 2014-2016 годы</a:t>
                      </a:r>
                    </a:p>
                  </a:txBody>
                  <a:tcPr marL="9525" marR="9525" marT="9525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4 265 537,8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40,78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4 223 800,3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43,00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4 474 413,9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42,10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419342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2. "Дети </a:t>
                      </a:r>
                      <a:r>
                        <a:rPr lang="ru-RU" sz="13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Сочи" на 2014-2016 годы</a:t>
                      </a:r>
                    </a:p>
                  </a:txBody>
                  <a:tcPr marL="9525" marR="9525" marT="9525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21 509,2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0,21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6 655,2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0,07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6 655,2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0,06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509352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3. "Развитие </a:t>
                      </a:r>
                      <a:r>
                        <a:rPr lang="ru-RU" sz="13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отрасли "Культура" города Сочи на 2014-2016 годы"</a:t>
                      </a:r>
                    </a:p>
                  </a:txBody>
                  <a:tcPr marL="9525" marR="9525" marT="9525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616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887,6</a:t>
                      </a: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5,90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621 508,5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6,33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658 536,0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6,20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419342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4. "Молодежь </a:t>
                      </a:r>
                      <a:r>
                        <a:rPr lang="ru-RU" sz="13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Сочи на 2014-2016 годы"</a:t>
                      </a:r>
                    </a:p>
                  </a:txBody>
                  <a:tcPr marL="9525" marR="9525" marT="9525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42 532,4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0,41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42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125,7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0,43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39 673,1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0,37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528" y="908720"/>
            <a:ext cx="8568952" cy="10801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целях реализации бюджетной стратегии, направленной на повышение эффективности бюджетных расходов, проект бюджета города Сочи является проектом программного формата. Муниципалитетом принято решение исполнять расходную часть бюджета через реализацию 24-х муниципальных программ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29520" y="2060848"/>
            <a:ext cx="1534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       (в тыс.руб.)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214290"/>
          <a:ext cx="8858309" cy="638693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351247"/>
                <a:gridCol w="1045645"/>
                <a:gridCol w="836516"/>
                <a:gridCol w="1045645"/>
                <a:gridCol w="836516"/>
                <a:gridCol w="836516"/>
                <a:gridCol w="906224"/>
              </a:tblGrid>
              <a:tr h="400302">
                <a:tc rowSpan="2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2014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2016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91526">
                <a:tc vMerge="1">
                  <a:txBody>
                    <a:bodyPr/>
                    <a:lstStyle/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Проект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% в общем объёме расходов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Проект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% в общем объёме расходов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Проект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% в общем объёме расходов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1342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5. "Развитие отрасли "Физическая культура и спорт" города Сочи (2014-2016 годы)"</a:t>
                      </a:r>
                      <a:endParaRPr lang="ru-RU" sz="13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416 495,5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3,98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373 635,1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3,80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394 718,4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3,71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134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6."Доступная среда" на 2014-2016 годы</a:t>
                      </a:r>
                      <a:endParaRPr lang="ru-RU" sz="13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730,0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0,01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610,0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0,01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871341">
                <a:tc>
                  <a:txBody>
                    <a:bodyPr/>
                    <a:lstStyle/>
                    <a:p>
                      <a:pPr algn="l"/>
                      <a:r>
                        <a:rPr lang="ru-RU" sz="1300" b="0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7. "Меры по профилактике наркомании, вредных зависимостей и пропаганде здорового образа жизни в городе Сочи" на 2014-2016 годы</a:t>
                      </a:r>
                      <a:endParaRPr lang="ru-RU" sz="1300" b="0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1 701,1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0,02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2 115,2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0,02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1 581,1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0,01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790591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8. "Развитие санаторно-курортного и туристского комплекса в муниципальном образовании город-курорт Сочи на 2014-2018 годы"</a:t>
                      </a:r>
                      <a:endParaRPr lang="ru-RU" sz="13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8 132,4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0,08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3 416,7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0,03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3 567,5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0,03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595291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9. "Обеспечение доступным жильем жителей муниципального образования город-курорт Сочи" на 2014-2016 годы</a:t>
                      </a:r>
                      <a:endParaRPr lang="ru-RU" sz="13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99 167,5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0,95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107 279,6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1,09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114 023,5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1,07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985892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10. "Поддержка и развитие объектов жилищно-коммунального хозяйства и благоустройства муниципального образования город-курорт Сочи" на 2014-2016 годы</a:t>
                      </a:r>
                      <a:endParaRPr lang="ru-RU" sz="13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208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534,0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1,99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535 469,0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5,45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423 718,7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3,99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985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11.</a:t>
                      </a:r>
                      <a:r>
                        <a:rPr lang="ru-RU" sz="13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3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"Дорожная деятельность на территории муниципального образования город-курорт Сочи"</a:t>
                      </a:r>
                      <a:endParaRPr lang="ru-RU" sz="13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253 000,0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2,42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329 019,9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3,35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330 032,5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3,10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42852"/>
          <a:ext cx="8644030" cy="647445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58107"/>
                <a:gridCol w="906229"/>
                <a:gridCol w="975939"/>
                <a:gridCol w="975939"/>
                <a:gridCol w="1045649"/>
                <a:gridCol w="975939"/>
                <a:gridCol w="906228"/>
              </a:tblGrid>
              <a:tr h="334643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3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2014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2015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2016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4051">
                <a:tc vMerge="1">
                  <a:txBody>
                    <a:bodyPr/>
                    <a:lstStyle/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Проект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% в общем объёме расходов</a:t>
                      </a:r>
                    </a:p>
                    <a:p>
                      <a:pPr algn="ctr"/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Проект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% в общем объёме расходов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Проект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% в общем объёме расходов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17954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12. "</a:t>
                      </a:r>
                      <a:r>
                        <a:rPr lang="ru-RU" sz="13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Информационное освещение деятельности органов местного самоуправления муниципального образования  город-курорт Сочи" на 2014-2016 годы</a:t>
                      </a:r>
                    </a:p>
                  </a:txBody>
                  <a:tcPr marL="9525" marR="9525" marT="9525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34 273,4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0,33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4 250,0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0,04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17954">
                <a:tc>
                  <a:txBody>
                    <a:bodyPr/>
                    <a:lstStyle/>
                    <a:p>
                      <a:r>
                        <a:rPr lang="ru-RU" sz="1300" b="0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13. "Обеспечение безопасности на территории муниципального образования город-курорт Сочи" на 2014-2016 годы</a:t>
                      </a:r>
                      <a:endParaRPr lang="ru-RU" sz="1300" b="0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178 887,6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1,71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251 009,5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2,56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255 604,2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2,40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17954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14. "Поддержка районных социально ориентированных казачьих обществ Черноморского окружного казачьего общества Кубанского войскового казачьего общества города Сочи на 2014-2016 годы"</a:t>
                      </a:r>
                      <a:endParaRPr lang="ru-RU" sz="13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10 605,0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0,10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11 440,0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0,12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17954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15. "Обеспечение участия города Сочи в организации и проведении </a:t>
                      </a:r>
                      <a:r>
                        <a:rPr lang="en-US" sz="13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XXII </a:t>
                      </a:r>
                      <a:r>
                        <a:rPr lang="ru-RU" sz="13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Олимпийских и </a:t>
                      </a:r>
                      <a:r>
                        <a:rPr lang="en-US" sz="13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XI </a:t>
                      </a:r>
                      <a:r>
                        <a:rPr lang="ru-RU" sz="1300" b="0" i="0" u="none" strike="noStrike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Паралимпийских</a:t>
                      </a:r>
                      <a:r>
                        <a:rPr lang="ru-RU" sz="13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зимних игр 2014 года"</a:t>
                      </a:r>
                      <a:endParaRPr lang="ru-RU" sz="13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1 477 552,9</a:t>
                      </a:r>
                      <a:endParaRPr lang="ru-RU" sz="105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14,12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17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16. "Транспортное обслуживание населения муниципального образования город-курорт Сочи"</a:t>
                      </a:r>
                      <a:endParaRPr lang="ru-RU" sz="13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129 927,4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1,24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131 628,7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1,34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32 960,7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0,31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17954">
                <a:tc>
                  <a:txBody>
                    <a:bodyPr/>
                    <a:lstStyle/>
                    <a:p>
                      <a:r>
                        <a:rPr lang="ru-RU" sz="1300" b="0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17. "Управление муниципальным имуществом города-курорта Сочи" на 2014-2016 годы"</a:t>
                      </a:r>
                      <a:endParaRPr lang="ru-RU" sz="1300" b="0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0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52 727,9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0,50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55 629,5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0,57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58 211,5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0,55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1" y="357166"/>
          <a:ext cx="8644029" cy="639349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28893"/>
                <a:gridCol w="928725"/>
                <a:gridCol w="1143008"/>
                <a:gridCol w="1071570"/>
                <a:gridCol w="1143008"/>
                <a:gridCol w="1000132"/>
                <a:gridCol w="928693"/>
              </a:tblGrid>
              <a:tr h="406081">
                <a:tc rowSpan="2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2014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2016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4051">
                <a:tc vMerge="1">
                  <a:txBody>
                    <a:bodyPr/>
                    <a:lstStyle/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Проект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% в общем объёме расходов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Проект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% в общем объёме расходов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Проект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% в общем объёме расходов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17954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18. "Развитие международных, внешнеэкономических, внутренних связей и городских </a:t>
                      </a:r>
                      <a:r>
                        <a:rPr lang="ru-RU" sz="1300" b="0" i="0" u="none" strike="noStrike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имиджевых</a:t>
                      </a:r>
                      <a:r>
                        <a:rPr lang="ru-RU" sz="13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мероприятий муниципального образования город-курорт Сочи" на 2014-2016 годы</a:t>
                      </a:r>
                      <a:endParaRPr lang="ru-RU" sz="13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20 384,5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0,19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6 575,0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0,07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6 775,0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0,06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17954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19. "Развитие территориального общественного самоуправления в муниципальном образовании город-курорт Сочи" на 2014-2016 годы</a:t>
                      </a:r>
                      <a:endParaRPr lang="ru-RU" sz="13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12 170,0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0,12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170,0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0,12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12 170,0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0,11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17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20. "Социальная поддержка граждан на 2014-2016 годы"</a:t>
                      </a:r>
                      <a:endParaRPr lang="ru-RU" sz="13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168 141,9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1,61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177 377,6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1,81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180 943,5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1,70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12446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21. "Обеспечение разработки градостроительной и землеустроительной документации муниципального образования город-курорт Сочи"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41 524,0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0,40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44 456,9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0,45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46 599,0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0,44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17954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22. "Развитие инфраструктуры муниципального образования город-курорт Сочи" на 2014-2016 годы</a:t>
                      </a:r>
                      <a:endParaRPr lang="ru-RU" sz="13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114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122,5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1,09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288 006,6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2,93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382 428,2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3,60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142852"/>
          <a:ext cx="8858311" cy="385765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357454"/>
                <a:gridCol w="1071570"/>
                <a:gridCol w="1143008"/>
                <a:gridCol w="1214446"/>
                <a:gridCol w="1000132"/>
                <a:gridCol w="1071570"/>
                <a:gridCol w="1000131"/>
              </a:tblGrid>
              <a:tr h="428628">
                <a:tc rowSpan="2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2014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2016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5818">
                <a:tc vMerge="1">
                  <a:txBody>
                    <a:bodyPr/>
                    <a:lstStyle/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Проект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% в общем объёме расходов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Проект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% в общем объёме расходов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Проект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% в общем объёме расходов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17954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23. "Развитие информационного общества и формирование электронного правительства в муниципальном образовании город-курорт Сочи" на 2014-2016 годы</a:t>
                      </a:r>
                      <a:endParaRPr lang="ru-RU" sz="13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114 860,6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1,10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117 860,7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1,20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96 501,2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0,91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17954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24. "Благоустройство территории муниципального образования город-курорт Сочи на 2014-2016 годы"</a:t>
                      </a:r>
                      <a:endParaRPr lang="ru-RU" sz="13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338 712,9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3,24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339 515,4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3,46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339 701,5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3,20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605814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3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Расходы на </a:t>
                      </a:r>
                      <a:r>
                        <a:rPr lang="ru-RU" sz="1300" b="1" i="0" u="none" strike="noStrike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непрограммную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деятельность, всего</a:t>
                      </a:r>
                      <a:endParaRPr lang="ru-RU" sz="13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1 832 767,2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17,52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2 136 686,7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21,75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2 770 464,9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26,06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4437112"/>
            <a:ext cx="7704856" cy="11521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Преимуществом программного бюджета является распределение расходов не по ведомственному принципу, а по программам. Программа имеет цель, задачи и показатели эффективности, которые отражают степень их достижения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6480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Муниципальная программа «Развитие отрасли «Образование» города Сочи» на 2014-2016 годы</a:t>
            </a: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2483768" y="980728"/>
            <a:ext cx="1224136" cy="576064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643050"/>
            <a:ext cx="3456384" cy="10801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«Развитие дошкольного, общего и доп.образования детей»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5076056" y="980728"/>
            <a:ext cx="1224136" cy="576064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1643050"/>
            <a:ext cx="3672408" cy="10801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«Обеспечение реализации муниципальной программы и прочие мероприятия в области образования»</a:t>
            </a:r>
            <a:endParaRPr lang="ru-RU" dirty="0"/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1331640" y="2708920"/>
            <a:ext cx="1944216" cy="1008112"/>
          </a:xfrm>
          <a:prstGeom prst="curvedRightArrow">
            <a:avLst>
              <a:gd name="adj1" fmla="val 25000"/>
              <a:gd name="adj2" fmla="val 46069"/>
              <a:gd name="adj3" fmla="val 2500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5436096" y="2708920"/>
            <a:ext cx="2016224" cy="108012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3789040"/>
            <a:ext cx="4968552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Объем средств бюджета города, направляемых на реализацию программы</a:t>
            </a:r>
            <a:endParaRPr lang="ru-RU" dirty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1115616" y="4869160"/>
          <a:ext cx="6768752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\\Budget\документы\Отдел мониторинга\2013\Бюждет для граждан\Картинки для слайдов\Образование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1500174"/>
            <a:ext cx="1885950" cy="128588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57158" y="1857364"/>
            <a:ext cx="1600200" cy="46679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\\Budget\документы\Отдел мониторинга\2013\Бюждет для граждан\Картинки для слайдов\Образование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7158" y="1857364"/>
            <a:ext cx="1428760" cy="100013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1800" dirty="0" smtClean="0"/>
              <a:t>Основные направления расходования бюджетных средств муниципальной программы «Развитие отрасли «Образование» города Сочи» на 2014 год</a:t>
            </a:r>
            <a:endParaRPr lang="ru-RU" sz="1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3108" y="1643050"/>
          <a:ext cx="6715172" cy="49330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14974"/>
                <a:gridCol w="150019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Наименование направления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Сумма  </a:t>
                      </a:r>
                    </a:p>
                    <a:p>
                      <a:r>
                        <a:rPr lang="ru-RU" sz="1300" dirty="0" smtClean="0"/>
                        <a:t>(в тыс.рублях)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Финансовое обеспечение выполнения муниципального задания бюджетными и автономными учреждениями  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969 267,7</a:t>
                      </a:r>
                    </a:p>
                    <a:p>
                      <a:pPr algn="ctr"/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21068">
                <a:tc>
                  <a:txBody>
                    <a:bodyPr/>
                    <a:lstStyle/>
                    <a:p>
                      <a:pPr lvl="0"/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Осуществление государственных полномочий по обеспечению государственных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гарантий реализации прав  на получение общедоступного и бесплатного образования  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2 468 846,4</a:t>
                      </a:r>
                    </a:p>
                    <a:p>
                      <a:pPr algn="ctr"/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Выплата компенсации части родительской платы за присмотр и уход за детьми, посещающими дошкольные образовательные учреждения 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56  078,0</a:t>
                      </a:r>
                    </a:p>
                    <a:p>
                      <a:pPr algn="ctr"/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0050">
                <a:tc>
                  <a:txBody>
                    <a:bodyPr/>
                    <a:lstStyle/>
                    <a:p>
                      <a:pPr lvl="0"/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Выплата ежемесячного вознаграждения за классное руководство  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26 669,9</a:t>
                      </a:r>
                    </a:p>
                    <a:p>
                      <a:pPr algn="ctr"/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93394">
                <a:tc>
                  <a:txBody>
                    <a:bodyPr/>
                    <a:lstStyle/>
                    <a:p>
                      <a:pPr lvl="0"/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Осуществление капитального ремонта  школы №77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5 000,0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Меры соц.поддержки в виде компенсации расходов на оплату жилых помещений, отопления и освещения  педагогическим работникам образовательных учреждений, расположенных в сельской местности  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3 989,4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Создание дополнительных мест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для детей дошкольного возраста путем строительства новых зданий дошкольных образовательных учреждений, строительство пристроек к существующим дошкольным образовательным учреждениям и реконструкция зданий под детские сады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363 951,3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285728"/>
          <a:ext cx="8572560" cy="571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924"/>
                <a:gridCol w="1571636"/>
              </a:tblGrid>
              <a:tr h="465484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Наименование направления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Сумма  </a:t>
                      </a:r>
                    </a:p>
                    <a:p>
                      <a:r>
                        <a:rPr lang="ru-RU" sz="1300" dirty="0" smtClean="0"/>
                        <a:t>(в тыс.рублях)</a:t>
                      </a:r>
                      <a:endParaRPr lang="ru-RU" sz="1300" dirty="0"/>
                    </a:p>
                  </a:txBody>
                  <a:tcPr/>
                </a:tc>
              </a:tr>
              <a:tr h="465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Проведение капитального ремонта спортивных залов общеобразовательных учреждений, помещений при них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1 687,0</a:t>
                      </a:r>
                    </a:p>
                    <a:p>
                      <a:pPr algn="ctr"/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20666">
                <a:tc>
                  <a:txBody>
                    <a:bodyPr/>
                    <a:lstStyle/>
                    <a:p>
                      <a:pPr lvl="0"/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Выплата премий администрации Краснодарского края победителям краевого  конкурса среди дошкольных образовательных учреждений, внедряющих инновационные образовательные программы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150,0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01939">
                <a:tc>
                  <a:txBody>
                    <a:bodyPr/>
                    <a:lstStyle/>
                    <a:p>
                      <a:pPr lvl="0"/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Организация и проведение государственной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итоговой аттестации выпускников 9-х и 11-х классов по форме и материалам единого государственного экзамена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1 050,0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5484">
                <a:tc>
                  <a:txBody>
                    <a:bodyPr/>
                    <a:lstStyle/>
                    <a:p>
                      <a:pPr lvl="0"/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Повышение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уровня безопасности образовательных учреждений  и подготовку к осенне-зимнему периоду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8 756,2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5289">
                <a:tc>
                  <a:txBody>
                    <a:bodyPr/>
                    <a:lstStyle/>
                    <a:p>
                      <a:pPr lvl="0"/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Финансовое обеспечение деятельности казенных учреждений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186 098.9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436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Частичная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компенсация удорожания стоимости питания учащихся дневных муниципальных образовательных учреждений, реализующих общеобразовательные программы (9.5 </a:t>
                      </a:r>
                      <a:r>
                        <a:rPr lang="ru-RU" sz="13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рублей-всем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учащимся ,  43,5 рубля льготным категориям учащихся,)  и также педагогическим работникам -12,63 рубля. Обеспечение молоком учащихся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138 540,7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0005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Оплата педагогам дополнительного образования за работу с детьми в спортивных клубах общеобразовательных учреждений и за работу с детьми в вечернее и каникулярное время в спортивных залах школ и учреждений дополнительного образования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440,3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Участие педагогов, руководителей отрасли в семинарах, конференциях,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тренингах и конкурсах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150,0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Осуществление функций управления образованием 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34 862,0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88640"/>
            <a:ext cx="810498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В целях создания дополнительных мест для детей дошкольного возраста путем строительства новых зданий дошкольных образовательных учреждений, строительство пристроек к существующим дошкольным образовательным учреждениям и реконструкция зданий под детские сады,  проектом городской адресной инвестиционной программы на 2014 год  и плановый период 2015-2016гг.  предусмотрены следующие мероприятия: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1268760"/>
          <a:ext cx="8136904" cy="52387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80720"/>
                <a:gridCol w="1656184"/>
              </a:tblGrid>
              <a:tr h="49908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мероприятия (объекта)</a:t>
                      </a:r>
                      <a:endParaRPr lang="ru-RU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Дополнительные места после окончания строительных работ</a:t>
                      </a:r>
                      <a:endParaRPr lang="ru-RU" sz="105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Строительство дошкольного</a:t>
                      </a:r>
                      <a:r>
                        <a:rPr lang="ru-RU" sz="1200" baseline="0" dirty="0" smtClean="0"/>
                        <a:t> учреждения по </a:t>
                      </a:r>
                      <a:r>
                        <a:rPr lang="ru-RU" sz="1200" baseline="0" dirty="0" err="1" smtClean="0"/>
                        <a:t>ул.Калараш-ул.Малышева</a:t>
                      </a:r>
                      <a:r>
                        <a:rPr lang="ru-RU" sz="1200" baseline="0" dirty="0" smtClean="0"/>
                        <a:t> Лазаревского района (в т.ч.проектно-изыскательские работы)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360 мест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83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Строительство дошкольного</a:t>
                      </a:r>
                      <a:r>
                        <a:rPr lang="ru-RU" sz="1200" baseline="0" dirty="0" smtClean="0"/>
                        <a:t> учреждения по ул.Туапсинская 11 Центрального района (в т.ч.проектно-изыскательские работы) 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 мест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Строительство дошкольного</a:t>
                      </a:r>
                      <a:r>
                        <a:rPr lang="ru-RU" sz="1200" baseline="0" dirty="0" smtClean="0"/>
                        <a:t> учреждения по ул. Ушинского 6, </a:t>
                      </a:r>
                      <a:r>
                        <a:rPr lang="ru-RU" sz="1200" baseline="0" dirty="0" err="1" smtClean="0"/>
                        <a:t>Хостинского</a:t>
                      </a:r>
                      <a:r>
                        <a:rPr lang="ru-RU" sz="1200" baseline="0" dirty="0" smtClean="0"/>
                        <a:t> района (в т.ч.проектно-изыскательские работы)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 мест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Строительство дошкольного</a:t>
                      </a:r>
                      <a:r>
                        <a:rPr lang="ru-RU" sz="1200" baseline="0" dirty="0" smtClean="0"/>
                        <a:t> учреждения в поселке Кудепста </a:t>
                      </a:r>
                      <a:r>
                        <a:rPr lang="ru-RU" sz="1200" baseline="0" dirty="0" err="1" smtClean="0"/>
                        <a:t>Хостинского</a:t>
                      </a:r>
                      <a:r>
                        <a:rPr lang="ru-RU" sz="1200" baseline="0" dirty="0" smtClean="0"/>
                        <a:t> района (в т.ч.проектно-изыскательские работы)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280 мест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2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Строительство дошкольного</a:t>
                      </a:r>
                      <a:r>
                        <a:rPr lang="ru-RU" sz="1200" baseline="0" dirty="0" smtClean="0"/>
                        <a:t> учреждения в поселке </a:t>
                      </a:r>
                      <a:r>
                        <a:rPr lang="ru-RU" sz="1200" baseline="0" dirty="0" err="1" smtClean="0"/>
                        <a:t>Макопсе</a:t>
                      </a:r>
                      <a:r>
                        <a:rPr lang="ru-RU" sz="1200" baseline="0" dirty="0" smtClean="0"/>
                        <a:t> Лазаревского района на территории школы №79 района (в т.ч.проектно-изыскательские работы)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140 мест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Строительство</a:t>
                      </a:r>
                      <a:r>
                        <a:rPr lang="ru-RU" sz="1200" baseline="0" dirty="0" smtClean="0"/>
                        <a:t> дошкольного учреждения в </a:t>
                      </a:r>
                      <a:r>
                        <a:rPr lang="ru-RU" sz="1200" baseline="0" dirty="0" err="1" smtClean="0"/>
                        <a:t>с.Волковка</a:t>
                      </a:r>
                      <a:r>
                        <a:rPr lang="ru-RU" sz="1200" baseline="0" dirty="0" smtClean="0"/>
                        <a:t>, ул. Космическая ( в т.ч проектно-изыскательские работы)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210 мест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Строительство дошкольного</a:t>
                      </a:r>
                      <a:r>
                        <a:rPr lang="ru-RU" sz="1200" baseline="0" dirty="0" smtClean="0"/>
                        <a:t> учреждения по ул. Бакинская Адлерского района (в т.ч.проектно-изыскательские работы) 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320 мест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Строительство</a:t>
                      </a:r>
                      <a:r>
                        <a:rPr lang="ru-RU" sz="1200" baseline="0" dirty="0" smtClean="0"/>
                        <a:t> дошкольного учреждения в </a:t>
                      </a:r>
                      <a:r>
                        <a:rPr lang="ru-RU" sz="1200" baseline="0" dirty="0" err="1" smtClean="0"/>
                        <a:t>с.Детляжка</a:t>
                      </a:r>
                      <a:r>
                        <a:rPr lang="ru-RU" sz="1200" baseline="0" dirty="0" smtClean="0"/>
                        <a:t>, ул. Львовская Лазаревского района( в т.ч проектно-изыскательские работы) 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 мест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Строительство</a:t>
                      </a:r>
                      <a:r>
                        <a:rPr lang="ru-RU" sz="1200" baseline="0" dirty="0" smtClean="0"/>
                        <a:t> дошкольного учреждения в </a:t>
                      </a:r>
                      <a:r>
                        <a:rPr lang="ru-RU" sz="1200" baseline="0" dirty="0" err="1" smtClean="0"/>
                        <a:t>с.Детляжка</a:t>
                      </a:r>
                      <a:r>
                        <a:rPr lang="ru-RU" sz="1200" baseline="0" dirty="0" smtClean="0"/>
                        <a:t>, ул. Широкая Лазаревского района( в т.ч проектно-изыскательские работы)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110 мест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Строительство</a:t>
                      </a:r>
                      <a:r>
                        <a:rPr lang="ru-RU" sz="1200" baseline="0" dirty="0" smtClean="0"/>
                        <a:t> дошкольного учреждения в пос. </a:t>
                      </a:r>
                      <a:r>
                        <a:rPr lang="ru-RU" sz="1200" baseline="0" dirty="0" err="1" smtClean="0"/>
                        <a:t>Эсто-Садок</a:t>
                      </a:r>
                      <a:r>
                        <a:rPr lang="ru-RU" sz="1200" baseline="0" dirty="0" smtClean="0"/>
                        <a:t> Адлерского района( в т.ч проектно-изыскательские работы) 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250 мест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332656"/>
          <a:ext cx="8136904" cy="64880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52728"/>
                <a:gridCol w="1584176"/>
              </a:tblGrid>
              <a:tr h="792088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мероприятия (объекта)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Дополнительные места после окончания строительных работ </a:t>
                      </a:r>
                      <a:endParaRPr lang="ru-RU" dirty="0"/>
                    </a:p>
                  </a:txBody>
                  <a:tcPr/>
                </a:tc>
              </a:tr>
              <a:tr h="4370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Строительство дошкольного учреждения в пос. Якорная щель, ул. Главная  (в т.ч. Проектно-изыскательские работы)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120 мест</a:t>
                      </a:r>
                      <a:endParaRPr lang="ru-RU" sz="1200" dirty="0"/>
                    </a:p>
                  </a:txBody>
                  <a:tcPr/>
                </a:tc>
              </a:tr>
              <a:tr h="483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Строительство дошкольного учреждения в </a:t>
                      </a:r>
                      <a:r>
                        <a:rPr lang="ru-RU" sz="1200" dirty="0" err="1" smtClean="0"/>
                        <a:t>с.Лоо</a:t>
                      </a:r>
                      <a:r>
                        <a:rPr lang="ru-RU" sz="1200" dirty="0" smtClean="0"/>
                        <a:t> ул. Астраханская (в т.ч. Проектно-</a:t>
                      </a:r>
                      <a:r>
                        <a:rPr lang="ru-RU" sz="1200" baseline="0" dirty="0" smtClean="0"/>
                        <a:t> изыскательские работы)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300 мест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Строительство дошкольного учреждения в Раздольное</a:t>
                      </a:r>
                      <a:r>
                        <a:rPr lang="ru-RU" sz="1200" baseline="0" dirty="0" smtClean="0"/>
                        <a:t>, ул. Тепличной </a:t>
                      </a:r>
                      <a:r>
                        <a:rPr lang="ru-RU" sz="1200" dirty="0" smtClean="0"/>
                        <a:t>(в т.ч. Проектно-</a:t>
                      </a:r>
                      <a:r>
                        <a:rPr lang="ru-RU" sz="1200" baseline="0" dirty="0" smtClean="0"/>
                        <a:t> изыскательские работы)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420 мест</a:t>
                      </a:r>
                      <a:endParaRPr lang="ru-RU" sz="1200" dirty="0"/>
                    </a:p>
                  </a:txBody>
                  <a:tcPr/>
                </a:tc>
              </a:tr>
              <a:tr h="406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Строительство дошкольного учреждения в пос.</a:t>
                      </a:r>
                      <a:r>
                        <a:rPr lang="ru-RU" sz="1200" baseline="0" dirty="0" smtClean="0"/>
                        <a:t> Кудепста</a:t>
                      </a:r>
                      <a:r>
                        <a:rPr lang="ru-RU" sz="1200" dirty="0" smtClean="0"/>
                        <a:t>(в т.ч. Проектно-</a:t>
                      </a:r>
                      <a:r>
                        <a:rPr lang="ru-RU" sz="1200" baseline="0" dirty="0" smtClean="0"/>
                        <a:t> изыскательские работы)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280 мест</a:t>
                      </a:r>
                      <a:endParaRPr lang="ru-RU" sz="1200" dirty="0"/>
                    </a:p>
                  </a:txBody>
                  <a:tcPr/>
                </a:tc>
              </a:tr>
              <a:tr h="381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Строительство блока детского дошкольного учреждения на территории детского сада комбинированного вида № 105 по ул. Донская  31а (в т.ч. проектно-изыскательские работы)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80 мест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Строительство блока детского дошкольного учреждения на территории детского сада №19 по ул. Абрикосовая, 11а  ( в т.ч. Проектно-изыскательские работы)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80 мест</a:t>
                      </a:r>
                      <a:endParaRPr lang="ru-RU" sz="1200" dirty="0"/>
                    </a:p>
                  </a:txBody>
                  <a:tcPr/>
                </a:tc>
              </a:tr>
              <a:tr h="363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Строительство блока детского дошкольного учреждения на территории детского сада №56 в с. Веселое, по ул. Мира 16а (в т.ч. проектно-изыскательские работы)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80 мест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Строительство блока детского дошкольного учреждения на территории детского сада №118 в пос. Дагомыс, ул. Батумское шоссе</a:t>
                      </a:r>
                      <a:r>
                        <a:rPr lang="ru-RU" sz="1200" baseline="0" dirty="0" smtClean="0"/>
                        <a:t> 37 ( вт.ч.проектно-изыскательские работы)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80 мест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Строительство блока детского дошкольного учреждения на территории детского  сада комбинированного вида №125, по ул. Партизанская,</a:t>
                      </a:r>
                      <a:r>
                        <a:rPr lang="ru-RU" sz="1200" baseline="0" dirty="0" smtClean="0"/>
                        <a:t> 40а (в. т.ч.проектно-изыскательские работы)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80 мест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Строительство блока детского дошкольного учреждения на территории детского сада №35 по ул.Труда.6 (в т.ч.проектно-изыскательские работы)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80 мест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Строительство блока детского дошкольного учреждения на территории детского сада №46 по ул.Ульянова , 84 (в т.ч.проектно-изыскательские работы)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80 мест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Строительство блока детского дошкольного учреждения на территории детского сада №53 с. Орел-Изумруд</a:t>
                      </a:r>
                      <a:r>
                        <a:rPr lang="ru-RU" sz="1200" baseline="0" dirty="0" smtClean="0"/>
                        <a:t> по ул. Малиновая. 5  (в т.ч.проектно-изыскательские работы)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80 мест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071547"/>
            <a:ext cx="4071966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Муниципальный бюджет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5" y="2071678"/>
            <a:ext cx="4104456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Доходы бюджета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140968"/>
            <a:ext cx="4104456" cy="50405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Расходы бюджета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0" y="4005064"/>
            <a:ext cx="2411760" cy="115212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Дефицит бюджета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483768" y="4005064"/>
            <a:ext cx="2376264" cy="1152128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Профицит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 бюджета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" name="Скругленная прямоугольная выноска 39"/>
          <p:cNvSpPr/>
          <p:nvPr/>
        </p:nvSpPr>
        <p:spPr>
          <a:xfrm>
            <a:off x="5572132" y="2428868"/>
            <a:ext cx="3176332" cy="1143008"/>
          </a:xfrm>
          <a:prstGeom prst="wedgeRoundRectCallout">
            <a:avLst>
              <a:gd name="adj1" fmla="val -81781"/>
              <a:gd name="adj2" fmla="val -37350"/>
              <a:gd name="adj3" fmla="val 16667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Скругленная прямоугольная выноска 40"/>
          <p:cNvSpPr/>
          <p:nvPr/>
        </p:nvSpPr>
        <p:spPr>
          <a:xfrm>
            <a:off x="5508104" y="4005064"/>
            <a:ext cx="3240360" cy="1209886"/>
          </a:xfrm>
          <a:prstGeom prst="wedgeRoundRectCallout">
            <a:avLst>
              <a:gd name="adj1" fmla="val -77260"/>
              <a:gd name="adj2" fmla="val -87332"/>
              <a:gd name="adj3" fmla="val 16667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Выплачиваемые из бюджета денежные средства, за исключением являющихся в соответствии с Бюджетным Кодексом источниками финансирования дефицита бюджета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Скругленная прямоугольная выноска 41"/>
          <p:cNvSpPr/>
          <p:nvPr/>
        </p:nvSpPr>
        <p:spPr>
          <a:xfrm>
            <a:off x="5580112" y="980728"/>
            <a:ext cx="3240360" cy="1224136"/>
          </a:xfrm>
          <a:prstGeom prst="wedgeRoundRectCallout">
            <a:avLst>
              <a:gd name="adj1" fmla="val -79017"/>
              <a:gd name="adj2" fmla="val 1644"/>
              <a:gd name="adj3" fmla="val 16667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Денежный фонд города, предназначенный для финансового обеспечения его задач и функций. Другими слова – это план доходов и расходов на очередной финансовый год и плановый период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Блок-схема: процесс 42"/>
          <p:cNvSpPr/>
          <p:nvPr/>
        </p:nvSpPr>
        <p:spPr>
          <a:xfrm>
            <a:off x="323528" y="5445224"/>
            <a:ext cx="2160240" cy="1152128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Превышение расходов бюджета над его доходами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Блок-схема: процесс 43"/>
          <p:cNvSpPr/>
          <p:nvPr/>
        </p:nvSpPr>
        <p:spPr>
          <a:xfrm>
            <a:off x="2771800" y="5445224"/>
            <a:ext cx="2088232" cy="1152128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Превышение доходов бюджета над его расходами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" name="Минус 47"/>
          <p:cNvSpPr/>
          <p:nvPr/>
        </p:nvSpPr>
        <p:spPr>
          <a:xfrm>
            <a:off x="1835696" y="2708920"/>
            <a:ext cx="1296144" cy="360040"/>
          </a:xfrm>
          <a:prstGeom prst="mathMinus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1115616" y="3645024"/>
            <a:ext cx="504056" cy="36004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285728"/>
            <a:ext cx="792961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 термины  и определения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3571868" y="3643314"/>
            <a:ext cx="504056" cy="36004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1142976" y="5143512"/>
            <a:ext cx="500066" cy="285752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3571868" y="5143512"/>
            <a:ext cx="500066" cy="288602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142852"/>
          <a:ext cx="8136904" cy="56769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52728"/>
                <a:gridCol w="1584176"/>
              </a:tblGrid>
              <a:tr h="784685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мероприятия (объекта)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Дополнительные места после окончания строительных работ </a:t>
                      </a:r>
                      <a:endParaRPr lang="ru-RU" dirty="0"/>
                    </a:p>
                  </a:txBody>
                  <a:tcPr/>
                </a:tc>
              </a:tr>
              <a:tr h="4529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Строительство блока детского дошкольного учреждения на территории детского сада №117 в пос.. Красная Поляна,</a:t>
                      </a:r>
                      <a:r>
                        <a:rPr lang="ru-RU" sz="1200" baseline="0" dirty="0" smtClean="0"/>
                        <a:t> по ул. </a:t>
                      </a:r>
                      <a:r>
                        <a:rPr lang="ru-RU" sz="1200" baseline="0" dirty="0" err="1" smtClean="0"/>
                        <a:t>Турчинского</a:t>
                      </a:r>
                      <a:r>
                        <a:rPr lang="ru-RU" sz="1200" baseline="0" dirty="0" smtClean="0"/>
                        <a:t> 29 (в т.ч. проектно-изыскательские работы)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80 мест</a:t>
                      </a:r>
                      <a:endParaRPr lang="ru-RU" sz="1200" dirty="0"/>
                    </a:p>
                  </a:txBody>
                  <a:tcPr/>
                </a:tc>
              </a:tr>
              <a:tr h="4793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Строительство</a:t>
                      </a:r>
                      <a:r>
                        <a:rPr lang="ru-RU" sz="1200" baseline="0" dirty="0" smtClean="0"/>
                        <a:t> блока детского дошкольного учреждения на территории детского сада №6 по ул. Гагарина, 39а (вт.ч.проектно-изыскательские работы)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80 мест</a:t>
                      </a:r>
                      <a:endParaRPr lang="ru-RU" sz="1200" dirty="0"/>
                    </a:p>
                  </a:txBody>
                  <a:tcPr/>
                </a:tc>
              </a:tr>
              <a:tr h="634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Строительство</a:t>
                      </a:r>
                      <a:r>
                        <a:rPr lang="ru-RU" sz="1200" baseline="0" dirty="0" smtClean="0"/>
                        <a:t> блока детского дошкольного учреждения на территории детского сада №56 с. Веселое по ул. Мира, 16а (вт.ч.проектно-изыскательские работы)</a:t>
                      </a: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80 мест</a:t>
                      </a:r>
                      <a:endParaRPr lang="ru-RU" sz="1200" dirty="0"/>
                    </a:p>
                  </a:txBody>
                  <a:tcPr/>
                </a:tc>
              </a:tr>
              <a:tr h="4793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Строительство блока детского дошкольного учреждения на территории детского сада №55 в,</a:t>
                      </a:r>
                      <a:r>
                        <a:rPr lang="ru-RU" sz="1200" baseline="0" dirty="0" smtClean="0"/>
                        <a:t> по ул. Революции 4 (в т.ч.проектно-изыскательские работы)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80 мест</a:t>
                      </a:r>
                      <a:endParaRPr lang="ru-RU" sz="1200" dirty="0"/>
                    </a:p>
                  </a:txBody>
                  <a:tcPr/>
                </a:tc>
              </a:tr>
              <a:tr h="4529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Строительство блока детского дошкольного учреждения на территории детского сада №17 по ул</a:t>
                      </a:r>
                      <a:r>
                        <a:rPr lang="ru-RU" sz="1200" baseline="0" dirty="0" smtClean="0"/>
                        <a:t>. Гагарина, 39а  ( в т.ч. Проектно-изыскательские работы)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80 мест</a:t>
                      </a:r>
                      <a:endParaRPr lang="ru-RU" sz="1200" dirty="0"/>
                    </a:p>
                  </a:txBody>
                  <a:tcPr/>
                </a:tc>
              </a:tr>
              <a:tr h="4529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Реконструкция с целью размещения дошкольного учреждения по ул.Чебрикова,18 Центрального района ( в т.ч.проектно-изыскательские</a:t>
                      </a:r>
                      <a:r>
                        <a:rPr lang="ru-RU" sz="1200" baseline="0" dirty="0" smtClean="0"/>
                        <a:t> работы)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210 мест</a:t>
                      </a:r>
                      <a:endParaRPr lang="ru-RU" sz="1200" dirty="0"/>
                    </a:p>
                  </a:txBody>
                  <a:tcPr/>
                </a:tc>
              </a:tr>
              <a:tr h="4529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Реконструкция муниципального дошкольного образовательного бюджетного учреждения детский сад № 7 </a:t>
                      </a:r>
                      <a:r>
                        <a:rPr lang="ru-RU" sz="1200" dirty="0" err="1" smtClean="0"/>
                        <a:t>Хостинского</a:t>
                      </a:r>
                      <a:r>
                        <a:rPr lang="ru-RU" sz="1200" dirty="0" smtClean="0"/>
                        <a:t> района (в т.ч.</a:t>
                      </a:r>
                      <a:r>
                        <a:rPr lang="ru-RU" sz="1200" baseline="0" dirty="0" smtClean="0"/>
                        <a:t> Проектно-изыскательские работы)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280 мест</a:t>
                      </a:r>
                      <a:endParaRPr lang="ru-RU" sz="1200" dirty="0"/>
                    </a:p>
                  </a:txBody>
                  <a:tcPr/>
                </a:tc>
              </a:tr>
              <a:tr h="634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Реконструкция с перспективой расширения (2 очередь)  муниципального дошкольного образовательного бюджетного  учреждения детский сад №51 с.Веселое, пер. Донецкий Адлерского района  (в т.ч.проектно-изыскательские</a:t>
                      </a:r>
                      <a:r>
                        <a:rPr lang="ru-RU" sz="1200" baseline="0" dirty="0" smtClean="0"/>
                        <a:t> работы)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140 мест</a:t>
                      </a:r>
                      <a:endParaRPr lang="ru-RU" sz="1200" dirty="0"/>
                    </a:p>
                  </a:txBody>
                  <a:tcPr/>
                </a:tc>
              </a:tr>
              <a:tr h="4529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Реконструкция муниципального дошкольного образовательного бюджетного учреждения детский сад № 4 по ул.Чекменева,16 </a:t>
                      </a:r>
                      <a:r>
                        <a:rPr lang="ru-RU" sz="1200" dirty="0" err="1" smtClean="0"/>
                        <a:t>Хостинского</a:t>
                      </a:r>
                      <a:r>
                        <a:rPr lang="ru-RU" sz="1200" dirty="0" smtClean="0"/>
                        <a:t> района (в т.ч.проектно-изыскательские</a:t>
                      </a:r>
                      <a:r>
                        <a:rPr lang="ru-RU" sz="1200" baseline="0" dirty="0" smtClean="0"/>
                        <a:t> работы)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120</a:t>
                      </a:r>
                      <a:r>
                        <a:rPr lang="ru-RU" sz="1200" baseline="0" dirty="0" smtClean="0"/>
                        <a:t> мест</a:t>
                      </a:r>
                      <a:endParaRPr lang="ru-RU" sz="1200" dirty="0"/>
                    </a:p>
                  </a:txBody>
                  <a:tcPr/>
                </a:tc>
              </a:tr>
              <a:tr h="367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Реконструкция помещений школы № 67 в селе Черешня Адлерского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40 мест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 descr="http://uralpolit.ru/sites/fedpress/files/aleksandrovich/news/246_8cb9caba_8cb9caba_siz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598772"/>
            <a:ext cx="3643338" cy="1259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im3-tub-ru.yandex.net/i?id=394367866-1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5643578"/>
            <a:ext cx="2428892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980728"/>
          <a:ext cx="8784978" cy="4973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35298"/>
                <a:gridCol w="1000132"/>
                <a:gridCol w="1214446"/>
                <a:gridCol w="1285884"/>
                <a:gridCol w="12492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Целевой показатель</a:t>
                      </a:r>
                      <a:r>
                        <a:rPr lang="ru-RU" sz="1400" baseline="0" dirty="0" smtClean="0"/>
                        <a:t>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Ед.изм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Доля детей, охваченных дошкольным</a:t>
                      </a:r>
                      <a:r>
                        <a:rPr lang="ru-RU" sz="1300" baseline="0" dirty="0" smtClean="0"/>
                        <a:t> </a:t>
                      </a:r>
                      <a:r>
                        <a:rPr lang="ru-RU" sz="1300" dirty="0" smtClean="0"/>
                        <a:t>образованием</a:t>
                      </a:r>
                      <a:r>
                        <a:rPr lang="ru-RU" sz="1300" baseline="0" dirty="0" smtClean="0"/>
                        <a:t>, от общей численности детей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69.2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73.9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73.5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Введение</a:t>
                      </a:r>
                      <a:r>
                        <a:rPr lang="ru-RU" sz="1300" baseline="0" dirty="0" smtClean="0"/>
                        <a:t> дополнительных мест в системе дошкольного образования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Тыс.мест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3.955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1.220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0.850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Отношение</a:t>
                      </a:r>
                      <a:r>
                        <a:rPr lang="ru-RU" sz="1300" baseline="0" dirty="0" smtClean="0"/>
                        <a:t> численности детей 3-7 лет, которым предоставлена возможность получать услуги дошкольного образования к численности детей 3-7 лет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Отношение среднемесячной </a:t>
                      </a:r>
                      <a:r>
                        <a:rPr lang="ru-RU" sz="1300" dirty="0" err="1" smtClean="0"/>
                        <a:t>з</a:t>
                      </a:r>
                      <a:r>
                        <a:rPr lang="ru-RU" sz="1300" dirty="0" smtClean="0"/>
                        <a:t>/</a:t>
                      </a:r>
                      <a:r>
                        <a:rPr lang="ru-RU" sz="1300" dirty="0" err="1" smtClean="0"/>
                        <a:t>п</a:t>
                      </a:r>
                      <a:r>
                        <a:rPr lang="ru-RU" sz="1300" baseline="0" dirty="0" smtClean="0"/>
                        <a:t> педагогических работников муниципальных образовательных учреждений дошкольного образования к среднемесячной </a:t>
                      </a:r>
                      <a:r>
                        <a:rPr lang="ru-RU" sz="1300" baseline="0" dirty="0" err="1" smtClean="0"/>
                        <a:t>з</a:t>
                      </a:r>
                      <a:r>
                        <a:rPr lang="ru-RU" sz="1300" baseline="0" dirty="0" smtClean="0"/>
                        <a:t>/</a:t>
                      </a:r>
                      <a:r>
                        <a:rPr lang="ru-RU" sz="1300" baseline="0" dirty="0" err="1" smtClean="0"/>
                        <a:t>п</a:t>
                      </a:r>
                      <a:r>
                        <a:rPr lang="ru-RU" sz="1300" baseline="0" dirty="0" smtClean="0"/>
                        <a:t> учреждений общего образования Краснодарского края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Численность обучающихся по программам общего образования в общеобразовательных учреждениях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Тыс.человек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46.0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46.5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47.0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Численность обучающихся по программам общего образования в расчете на 1 учителя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16.4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16.5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16.6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Удельный вес</a:t>
                      </a:r>
                      <a:r>
                        <a:rPr lang="ru-RU" sz="1300" baseline="0" dirty="0" smtClean="0"/>
                        <a:t> численности обучающихся в учреждениях общего образования, обучающихся по новым федеральным стандартам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26064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Основные направления и целевые показатели муниципальной программы «Развитие отрасли «Образование» города Сочи на 2014-2016 годы»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88640"/>
          <a:ext cx="8784978" cy="5857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35298"/>
                <a:gridCol w="1143008"/>
                <a:gridCol w="1285884"/>
                <a:gridCol w="1143008"/>
                <a:gridCol w="11777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Целевой показатель</a:t>
                      </a:r>
                      <a:r>
                        <a:rPr lang="ru-RU" sz="1400" baseline="0" dirty="0" smtClean="0"/>
                        <a:t>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Ед.изм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Доля выпускников муниципальных образовательных учреждений, не сдавших единый государственный экзамен</a:t>
                      </a:r>
                      <a:r>
                        <a:rPr lang="ru-RU" sz="1300" baseline="0" dirty="0" smtClean="0"/>
                        <a:t> в общей численности выпускников муниципальных образовательных учреждений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0,98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0,98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0,97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Отношение среднемесячной заработной платы педагогических работников</a:t>
                      </a:r>
                      <a:r>
                        <a:rPr lang="ru-RU" sz="1300" baseline="0" dirty="0" smtClean="0"/>
                        <a:t> образовательных учреждений общего образования к среднемесячной заработной плате в Краснодарском крае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Количество персональных компьютеров в расчете на 100 учащихся общеобразовательных школ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13,3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Количество общеобразовательных учреждений, имеющих скорость доступа к сети Интернет не менее 2 Мб/с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73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Доля детей и молодежи в возрасте 5-18 лет,  охваченных  образовательными программами дополнительного образования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65,1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69,1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Количество сформированных и доведенных до учреждений системы образования муниципальных заданий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единиц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Доля образовательных учреждений, выполнивших</a:t>
                      </a:r>
                      <a:r>
                        <a:rPr lang="ru-RU" sz="1300" baseline="0" dirty="0" smtClean="0"/>
                        <a:t> муниципальное задание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Доля образовательных учреждений, получивших предписания от надзорных органов от общего числа  муниципальных</a:t>
                      </a:r>
                      <a:r>
                        <a:rPr lang="ru-RU" sz="1300" baseline="0" dirty="0" smtClean="0"/>
                        <a:t> учреждений образования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16,5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go2.imgsmail.ru/imgpreview?key=http%3A//vdetskommire.ru/wp-content/uploads/2011/06/8-1.jpg&amp;mb=imgdb_preview_12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2200275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643174" y="285728"/>
            <a:ext cx="6286544" cy="6429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Муниципальная программа </a:t>
            </a:r>
          </a:p>
          <a:p>
            <a:pPr algn="ctr"/>
            <a:r>
              <a:rPr lang="ru-RU" sz="2400" dirty="0" smtClean="0"/>
              <a:t>«Дети - Сочи» на 2014-2016 годы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2189480"/>
          <a:ext cx="8501122" cy="4297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30666"/>
                <a:gridCol w="2298556"/>
                <a:gridCol w="3571900"/>
              </a:tblGrid>
              <a:tr h="8429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Направление программы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Наименование программных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мероприятий 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Целевые показатели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Духовно-нравственное развитие и воспитание детей и молодежи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Организация  и проведение фестивалей, конкурсов, проведение мероприятий по уходу за объектами военной истории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Количество детей, принимающих участие в социально-значимых акциях  </a:t>
                      </a:r>
                    </a:p>
                    <a:p>
                      <a:pPr algn="l"/>
                      <a:r>
                        <a:rPr lang="ru-RU" sz="1200" dirty="0" smtClean="0"/>
                        <a:t>2014г- 25000 человек</a:t>
                      </a:r>
                    </a:p>
                    <a:p>
                      <a:pPr algn="l"/>
                      <a:r>
                        <a:rPr lang="ru-RU" sz="1200" dirty="0" smtClean="0"/>
                        <a:t>2015 г. – 30000 человек</a:t>
                      </a:r>
                    </a:p>
                    <a:p>
                      <a:pPr algn="l"/>
                      <a:r>
                        <a:rPr lang="ru-RU" sz="1200" dirty="0" smtClean="0"/>
                        <a:t>2016 г. – 35000 человек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Развитие системы дополнительного  образования в целях профилактики безнадзорности и правонарушений несовершеннолетних</a:t>
                      </a:r>
                    </a:p>
                    <a:p>
                      <a:endParaRPr lang="ru-RU" sz="1200" dirty="0" smtClean="0"/>
                    </a:p>
                    <a:p>
                      <a:pPr algn="ctr"/>
                      <a:r>
                        <a:rPr lang="ru-RU" sz="1200" u="sng" dirty="0" smtClean="0"/>
                        <a:t>2014</a:t>
                      </a:r>
                      <a:r>
                        <a:rPr lang="ru-RU" sz="1200" u="sng" baseline="0" dirty="0" smtClean="0"/>
                        <a:t> год – </a:t>
                      </a:r>
                      <a:r>
                        <a:rPr lang="ru-RU" sz="1200" u="sng" dirty="0" smtClean="0"/>
                        <a:t>1 400.0 тысяч рублей</a:t>
                      </a:r>
                      <a:endParaRPr lang="ru-RU" sz="1200" u="sng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Организация участия детей в спортивно-массовых мероприятиях и городских туристических слетах</a:t>
                      </a:r>
                    </a:p>
                    <a:p>
                      <a:endParaRPr lang="ru-RU" sz="1200" dirty="0" smtClean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Кол-во детей, вовлеченных в занятия туризмом, спором и в спортивно-массовую работу</a:t>
                      </a:r>
                    </a:p>
                    <a:p>
                      <a:pPr algn="l"/>
                      <a:r>
                        <a:rPr lang="ru-RU" sz="1200" dirty="0" smtClean="0"/>
                        <a:t>2014 год - 33000 человек</a:t>
                      </a:r>
                    </a:p>
                    <a:p>
                      <a:pPr algn="l"/>
                      <a:r>
                        <a:rPr lang="ru-RU" sz="1200" dirty="0" smtClean="0"/>
                        <a:t>2015 год – 33500 человек</a:t>
                      </a:r>
                    </a:p>
                    <a:p>
                      <a:pPr algn="l"/>
                      <a:r>
                        <a:rPr lang="ru-RU" sz="1200" dirty="0" smtClean="0"/>
                        <a:t>2016 год-34000 человек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детей, участвующих</a:t>
                      </a:r>
                      <a:r>
                        <a:rPr lang="ru-RU" sz="1200" baseline="0" dirty="0" smtClean="0"/>
                        <a:t> в краевых, всероссийских и международных соревнованиях и творческих конкурсах</a:t>
                      </a:r>
                    </a:p>
                    <a:p>
                      <a:r>
                        <a:rPr lang="ru-RU" sz="1200" baseline="0" dirty="0" smtClean="0"/>
                        <a:t>2014 год – 2500 человек</a:t>
                      </a:r>
                    </a:p>
                    <a:p>
                      <a:r>
                        <a:rPr lang="ru-RU" sz="1200" baseline="0" dirty="0" smtClean="0"/>
                        <a:t>2015 год – 2700 человек</a:t>
                      </a:r>
                    </a:p>
                    <a:p>
                      <a:r>
                        <a:rPr lang="ru-RU" sz="1200" baseline="0" dirty="0" smtClean="0"/>
                        <a:t>2016 год – 2900 человек</a:t>
                      </a:r>
                      <a:endParaRPr lang="ru-RU" sz="12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43174" y="1428736"/>
            <a:ext cx="1785950" cy="5715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21 509,2        </a:t>
            </a:r>
            <a:r>
              <a:rPr lang="ru-RU" sz="1600" dirty="0" smtClean="0"/>
              <a:t>2014 год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1428736"/>
            <a:ext cx="1785950" cy="5715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6 655,2       </a:t>
            </a:r>
          </a:p>
          <a:p>
            <a:pPr algn="ctr"/>
            <a:r>
              <a:rPr lang="ru-RU" sz="1400" dirty="0" smtClean="0"/>
              <a:t>2015 год </a:t>
            </a:r>
            <a:r>
              <a:rPr lang="ru-RU" dirty="0" smtClean="0"/>
              <a:t>           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768" y="1428736"/>
            <a:ext cx="1785950" cy="5715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6 655,2</a:t>
            </a:r>
          </a:p>
          <a:p>
            <a:pPr algn="ctr"/>
            <a:r>
              <a:rPr lang="ru-RU" sz="1400" dirty="0" smtClean="0"/>
              <a:t>2016 год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643174" y="1000109"/>
            <a:ext cx="62865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Объем средств, предусмотренный в  проекте бюджета города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14290"/>
          <a:ext cx="8501122" cy="6492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43206"/>
                <a:gridCol w="2643206"/>
                <a:gridCol w="3214710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Направление программы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Наименование программных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мероприятий 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Целевые показатели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Охват учащихся , состоящих на различных видах профилактического учета, занятых в учреждениях дополнительного образования</a:t>
                      </a:r>
                    </a:p>
                    <a:p>
                      <a:pPr algn="l"/>
                      <a:r>
                        <a:rPr lang="ru-RU" sz="1200" dirty="0" smtClean="0"/>
                        <a:t>2014 год -</a:t>
                      </a:r>
                      <a:r>
                        <a:rPr lang="ru-RU" sz="1200" baseline="0" dirty="0" smtClean="0"/>
                        <a:t> 75%</a:t>
                      </a:r>
                    </a:p>
                    <a:p>
                      <a:pPr algn="l"/>
                      <a:r>
                        <a:rPr lang="ru-RU" sz="1200" baseline="0" dirty="0" smtClean="0"/>
                        <a:t>2015 год -70%</a:t>
                      </a:r>
                    </a:p>
                    <a:p>
                      <a:pPr algn="l"/>
                      <a:r>
                        <a:rPr lang="ru-RU" sz="1200" baseline="0" dirty="0" smtClean="0"/>
                        <a:t>2016 год – 90%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5436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 летнего отдыха, оздоровления и занятости детей</a:t>
                      </a:r>
                      <a:r>
                        <a:rPr lang="ru-RU" sz="1200" baseline="0" dirty="0" smtClean="0"/>
                        <a:t> города Сочи</a:t>
                      </a:r>
                    </a:p>
                    <a:p>
                      <a:endParaRPr lang="ru-RU" sz="1200" baseline="0" dirty="0" smtClean="0"/>
                    </a:p>
                    <a:p>
                      <a:pPr algn="ctr"/>
                      <a:r>
                        <a:rPr lang="ru-RU" sz="1200" u="sng" baseline="0" dirty="0" smtClean="0"/>
                        <a:t>2014 год- 15 800.0 тысяч рублей</a:t>
                      </a:r>
                      <a:endParaRPr lang="ru-RU" sz="1200" u="sng" dirty="0"/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 работы лагерей</a:t>
                      </a:r>
                      <a:r>
                        <a:rPr lang="ru-RU" sz="1200" baseline="0" dirty="0" smtClean="0"/>
                        <a:t> с дневным пребыванием, труда и отдыха, палаточного отдыха, в краевых  и муниципальных профильных сменах  на базе оздоровительных  групп детей, обеспечение проезда к местам отдыха и обратно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Количество учащихся школ, охваченных летней занятостью, трудоустройством и оздоровлением</a:t>
                      </a:r>
                    </a:p>
                    <a:p>
                      <a:pPr algn="l"/>
                      <a:endParaRPr lang="ru-RU" sz="1200" dirty="0" smtClean="0"/>
                    </a:p>
                    <a:p>
                      <a:pPr algn="l"/>
                      <a:r>
                        <a:rPr lang="ru-RU" sz="1200" dirty="0" smtClean="0"/>
                        <a:t>2014 год – 13000 человек</a:t>
                      </a:r>
                    </a:p>
                    <a:p>
                      <a:pPr algn="l"/>
                      <a:r>
                        <a:rPr lang="ru-RU" sz="1200" dirty="0" smtClean="0"/>
                        <a:t>2015 год – 13500 человек</a:t>
                      </a:r>
                    </a:p>
                    <a:p>
                      <a:pPr algn="l"/>
                      <a:r>
                        <a:rPr lang="ru-RU" sz="1200" dirty="0" smtClean="0"/>
                        <a:t>2016 год – 14000 человек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Одаренные дети</a:t>
                      </a:r>
                    </a:p>
                    <a:p>
                      <a:endParaRPr lang="ru-RU" sz="1200" dirty="0" smtClean="0"/>
                    </a:p>
                    <a:p>
                      <a:pPr algn="ctr"/>
                      <a:r>
                        <a:rPr lang="ru-RU" sz="120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2014 год – 3 414.0 тысяч рублей</a:t>
                      </a:r>
                      <a:endParaRPr lang="ru-RU" sz="1200" u="sng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 и проведение  олимпиад, экологических</a:t>
                      </a:r>
                      <a:r>
                        <a:rPr lang="ru-RU" sz="1200" baseline="0" dirty="0" smtClean="0"/>
                        <a:t> акций и конкурсов, развитие технического образования  и творчества школьников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школьников,</a:t>
                      </a:r>
                      <a:r>
                        <a:rPr lang="ru-RU" sz="1200" baseline="0" dirty="0" smtClean="0"/>
                        <a:t> принимающих участие в олимпиадах муниципального, регионального и федерального уровня</a:t>
                      </a:r>
                    </a:p>
                    <a:p>
                      <a:r>
                        <a:rPr lang="ru-RU" sz="1200" baseline="0" dirty="0" smtClean="0"/>
                        <a:t>2014 год – 180 человек</a:t>
                      </a:r>
                    </a:p>
                    <a:p>
                      <a:r>
                        <a:rPr lang="ru-RU" sz="1200" baseline="0" dirty="0" smtClean="0"/>
                        <a:t>2015 год – 190 человек</a:t>
                      </a:r>
                    </a:p>
                    <a:p>
                      <a:r>
                        <a:rPr lang="ru-RU" sz="1200" baseline="0" dirty="0" smtClean="0"/>
                        <a:t>2016 год – 200 человек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школьников, принимающих участие в работе научных обществ</a:t>
                      </a:r>
                      <a:r>
                        <a:rPr lang="ru-RU" sz="1200" baseline="0" dirty="0" smtClean="0"/>
                        <a:t> города Сочи</a:t>
                      </a:r>
                    </a:p>
                    <a:p>
                      <a:r>
                        <a:rPr lang="ru-RU" sz="1200" baseline="0" dirty="0" smtClean="0"/>
                        <a:t>2014 год – 600 человек</a:t>
                      </a:r>
                    </a:p>
                    <a:p>
                      <a:r>
                        <a:rPr lang="ru-RU" sz="1200" baseline="0" dirty="0" smtClean="0"/>
                        <a:t>2015 год – 650 человек</a:t>
                      </a:r>
                    </a:p>
                    <a:p>
                      <a:r>
                        <a:rPr lang="ru-RU" sz="1200" baseline="0" dirty="0" smtClean="0"/>
                        <a:t>2016 год – 700 человек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Дети-сироты</a:t>
                      </a:r>
                    </a:p>
                    <a:p>
                      <a:pPr algn="ctr"/>
                      <a:r>
                        <a:rPr lang="ru-RU" sz="1200" u="sng" dirty="0" smtClean="0"/>
                        <a:t>2014 год – 5.2 тысяч рублей</a:t>
                      </a:r>
                      <a:endParaRPr lang="ru-RU" sz="1200" u="sng" dirty="0"/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Единовременное</a:t>
                      </a:r>
                      <a:r>
                        <a:rPr lang="ru-RU" sz="1200" baseline="0" dirty="0" smtClean="0"/>
                        <a:t> выделение пособий детям- сиротам и детям, оставшимся без попечения родителей на регистрацию права собственности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0" name="Picture 24" descr="http://art8you.net/images/clp/32/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928802"/>
            <a:ext cx="4392488" cy="724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0"/>
            <a:ext cx="8319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Муниципальная программа « Развитие отрасли культура города Сочи» 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на 2014-2016 годы 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214282" y="642918"/>
          <a:ext cx="8607330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14282" y="3214686"/>
          <a:ext cx="8678768" cy="354852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464322"/>
                <a:gridCol w="1214446"/>
              </a:tblGrid>
              <a:tr h="36065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Направления расходования бюджетных средств, предусмотренные в проекте бюджета города на  2014 год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Сумма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ru-RU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 в </a:t>
                      </a:r>
                      <a:r>
                        <a:rPr lang="ru-RU" sz="14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тыс.руб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29456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ru-RU" sz="13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Выполнение муниципального задания учреждениями,</a:t>
                      </a:r>
                      <a:r>
                        <a:rPr lang="ru-RU" sz="13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подведомственными управлению культуры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521 497,1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9539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Проведение мероприятий по противопожарной и антитеррористической защищенности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56 066,0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329025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Проведение текущего ремонта и укрепление</a:t>
                      </a:r>
                      <a:r>
                        <a:rPr lang="ru-RU" sz="13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материально-технической базы учреждений культуры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3 323,0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9642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Пополнение книжных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фондов библиотек и создание единого электронного каталога библиотек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1 527,0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9642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Проведение капитального ремонта бюджетного учреждения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«Музей истории </a:t>
                      </a:r>
                      <a:r>
                        <a:rPr lang="ru-RU" sz="13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Хостинского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района»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323,0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9642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Приобретение муниципальными учреждениями движимого имущества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800,0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9642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Проведение официальных городских культурно-массовых мероприятий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18 990,4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964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Меры соц.поддержки в виде компенсации расходов на оплату жилых помещений, отопления и освещения  педагогическим работникам образовательных учреждений, расположенных в сельской местности  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263,0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964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Обеспечение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функций управления в сфере культуры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14 098,1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4" name="Нашивка 13"/>
          <p:cNvSpPr/>
          <p:nvPr/>
        </p:nvSpPr>
        <p:spPr>
          <a:xfrm>
            <a:off x="5643570" y="1071546"/>
            <a:ext cx="285752" cy="571504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58" y="257174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Объёмы финансирования программы: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4857752" y="3143248"/>
          <a:ext cx="3714776" cy="738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572132" y="2428868"/>
            <a:ext cx="3429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2014 год- 616 887,6 тыс. рублей;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2015 год- 621 508,5 тыс. рублей;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2016 год- 658 536,0 тыс. рублей.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642918"/>
          <a:ext cx="8714140" cy="582883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637592"/>
                <a:gridCol w="913716"/>
                <a:gridCol w="1054288"/>
                <a:gridCol w="984002"/>
                <a:gridCol w="1124542"/>
              </a:tblGrid>
              <a:tr h="4841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Перечень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целевых</a:t>
                      </a:r>
                      <a:r>
                        <a:rPr lang="ru-RU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показателей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программы «Развитие отрасли «Культура»</a:t>
                      </a:r>
                      <a:endParaRPr lang="ru-RU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Единица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измерения</a:t>
                      </a:r>
                      <a:endParaRPr lang="ru-RU" sz="9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2014 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2015 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2016 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84164">
                <a:tc>
                  <a:txBody>
                    <a:bodyPr/>
                    <a:lstStyle/>
                    <a:p>
                      <a:pPr algn="l">
                        <a:lnSpc>
                          <a:spcPts val="1560"/>
                        </a:lnSpc>
                      </a:pPr>
                      <a:r>
                        <a:rPr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Увеличение количества посещений мероприятий муниципальных театрально-концертных учреждений (по сравнению с 2012 годом) 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1,4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1,5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1,6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853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Увеличение 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количества библиографических записей в электронных каталогах муниципальных библиотек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(по сравнению с 2012 годом)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2,1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2,2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66961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Увеличение количества представленных (во всех формах) зрителю предметов основного фонда муниципальных музейных учреждений по отношению к 2012 году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Ед.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900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950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1000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964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Посещаемость 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муниципальных музейных учреждений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города 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Сочи 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тысяч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чел.  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 год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210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215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220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964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Увеличение 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числа участников клубных формирований  учреждений </a:t>
                      </a:r>
                      <a:r>
                        <a:rPr lang="ru-RU" sz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культурно-досугового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типа (по сравнению с 2012 годом)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1,3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1,4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1,5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964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Увеличение 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числа зрителей киносеансов (по сравнению с 2012 годом)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0,4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0,5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0,6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964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Повышение 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уровня удовлетворенности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населения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города 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Сочи качеством предоставления муниципальных услуг в сфере культуры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78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83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964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Увеличение 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доли общедоступных библиотек, подключенных к сети «Интернет», в общем количестве муниципальных библиотек 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56,2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58,3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60,4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964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Увеличение 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количества выставок и выставочных проектов, осуществляемых муниципальными музеями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(процентов по отношению к 2012 году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4,0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964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Охват детей и молодежи  5-18 лет образовательными программами детских школ 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14,1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14,1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14,2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9642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Удельный вес учащихся школ, участвующих в фестивалях и конкурсах различного уровня, в общей численности обучающихся в детских школах 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0772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Число учащихся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детских </a:t>
                      </a: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школ искусств, ежегодно удостоенных стипендий, премий, грантов различного уровня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чел.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21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22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23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1736" y="285728"/>
            <a:ext cx="6357982" cy="1143008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Муниципальная программа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«Развитие отрасли физическая культура и спорт» на 2014-2016 годы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спорт 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17" y="265334"/>
            <a:ext cx="2035968" cy="12348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1643050"/>
            <a:ext cx="3929090" cy="19288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u="sng" dirty="0" smtClean="0">
                <a:solidFill>
                  <a:schemeClr val="accent3">
                    <a:lumMod val="50000"/>
                  </a:schemeClr>
                </a:solidFill>
              </a:rPr>
              <a:t>Основные цели программы</a:t>
            </a:r>
          </a:p>
          <a:p>
            <a:pPr>
              <a:buFontTx/>
              <a:buChar char="-"/>
            </a:pPr>
            <a:r>
              <a:rPr lang="ru-RU" sz="1400" dirty="0" smtClean="0"/>
              <a:t>Развитие физической культуры и спорта в городе, создание условий для укрепления здоровья населения путем развития инфраструктуры спорта, приобщение различных слоев общества к регулярным занятиям физической культурой и спортом;</a:t>
            </a:r>
          </a:p>
          <a:p>
            <a:pPr>
              <a:buFontTx/>
              <a:buChar char="-"/>
            </a:pPr>
            <a:r>
              <a:rPr lang="ru-RU" sz="1400" dirty="0" smtClean="0"/>
              <a:t> Повышение уровня обеспеченности населения города Сочи спортивными сооружениями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1643050"/>
            <a:ext cx="3857652" cy="19288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3">
                    <a:lumMod val="50000"/>
                  </a:schemeClr>
                </a:solidFill>
              </a:rPr>
              <a:t>Объем денежных средств, предусмотренных в проекте бюджета на реализацию мероприятий программы </a:t>
            </a:r>
          </a:p>
          <a:p>
            <a:pPr algn="ctr"/>
            <a:r>
              <a:rPr lang="ru-RU" sz="1600" dirty="0" smtClean="0"/>
              <a:t>2014 год – 416 495,5 тыс.рублей</a:t>
            </a:r>
          </a:p>
          <a:p>
            <a:pPr algn="ctr"/>
            <a:r>
              <a:rPr lang="ru-RU" sz="1600" dirty="0" smtClean="0"/>
              <a:t>2015 год – 373 635,1 тыс.рублей</a:t>
            </a:r>
          </a:p>
          <a:p>
            <a:pPr algn="ctr"/>
            <a:r>
              <a:rPr lang="ru-RU" sz="1600" dirty="0" smtClean="0"/>
              <a:t>2016 год – 394 718,4 тыс.рублей</a:t>
            </a:r>
            <a:endParaRPr lang="ru-RU" sz="1600" dirty="0"/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4143372" y="2571744"/>
            <a:ext cx="928694" cy="357190"/>
          </a:xfrm>
          <a:prstGeom prst="leftRightArrow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4214810" y="1928802"/>
            <a:ext cx="500066" cy="3929090"/>
          </a:xfrm>
          <a:prstGeom prst="rightBrace">
            <a:avLst>
              <a:gd name="adj1" fmla="val 8333"/>
              <a:gd name="adj2" fmla="val 49677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00034" y="4143380"/>
          <a:ext cx="8072494" cy="2509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0724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качестве показателей</a:t>
                      </a:r>
                      <a:r>
                        <a:rPr lang="ru-RU" sz="1400" baseline="0" dirty="0" smtClean="0"/>
                        <a:t> исполнения программы установлены следующие критерии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увеличение числа населения, систематически занимающегося физической культурой и спортом с 31% в 2013 году до 35% в 2016 году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Повышение уровня обеспеченности спортивными площадками на 10 тысяч</a:t>
                      </a:r>
                      <a:r>
                        <a:rPr lang="ru-RU" sz="1400" baseline="0" dirty="0" smtClean="0"/>
                        <a:t> человек – ежегодный прирост обеспеченности на 0,5 %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Ежегодный прирост количества занимающихся в специализированных спортивных учреждениях</a:t>
                      </a:r>
                      <a:r>
                        <a:rPr lang="ru-RU" sz="1400" baseline="0" dirty="0" smtClean="0"/>
                        <a:t> на 2%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призовых</a:t>
                      </a:r>
                      <a:r>
                        <a:rPr lang="ru-RU" sz="1400" baseline="0" dirty="0" smtClean="0"/>
                        <a:t> мест, занятых сочинскими спортсменами на официальных соревнованиях</a:t>
                      </a:r>
                    </a:p>
                    <a:p>
                      <a:r>
                        <a:rPr lang="ru-RU" sz="1400" baseline="0" dirty="0" smtClean="0"/>
                        <a:t>Количество спортсменов с ограниченными возможностями здоровья, участвующих в городских и краевых соревнованиях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60648"/>
            <a:ext cx="6661974" cy="114300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Муниципальная программа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«Молодежь Сочи на 2014-2016 годы»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 descr="молодежь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88640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148478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Цель программы - развитие и реализация потенциала молодежи в интересах города Сочи </a:t>
            </a:r>
            <a:endParaRPr lang="ru-RU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491880" y="2348880"/>
            <a:ext cx="5400600" cy="64633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вовлечение молодежи в социальную практику и ее информирование о потенциальных возможностях саморазвития, обеспечение поддержки научной, творческой и предпринимательской активности молодежи;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491880" y="3212976"/>
            <a:ext cx="5400600" cy="4616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целостной системы поддержки обладающей лидерскими навыками, инициативной и талантливой молодежи;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491880" y="3933056"/>
            <a:ext cx="5400600" cy="156966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гражданское образование и патриотическое воспитание молодежи, содействие формированию правовых, культурных и нравственных ценностей среди молодежи, а именно развитие добровольческой (волонтерской) деятельности молодежи, создание условий для деятельности молодежных общественных объединений и некоммерческих организаций; развитие всех моделей молодежного самоуправления и самоорганизации в ученических, студенческих советах;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5661248"/>
            <a:ext cx="5400600" cy="73866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формирование устойчивого позитивного отношения молодежи к досугу в различных кружках и секциях; увеличение клубов по месту жительства, инициируемых самой молодежью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492896"/>
            <a:ext cx="2520280" cy="576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Программные задачи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>
            <a:stCxn id="9" idx="3"/>
          </p:cNvCxnSpPr>
          <p:nvPr/>
        </p:nvCxnSpPr>
        <p:spPr>
          <a:xfrm>
            <a:off x="2843808" y="278092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843808" y="2924944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627784" y="3068960"/>
            <a:ext cx="792088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339752" y="3068960"/>
            <a:ext cx="1008112" cy="27455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23528" y="3861048"/>
            <a:ext cx="2160240" cy="72008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2014 год              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42 532.4 тыс.рублей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3528" y="4797152"/>
            <a:ext cx="2160240" cy="576064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2015 год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42 125.7 тыс.рублей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5661248"/>
            <a:ext cx="2232248" cy="72008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2016 год</a:t>
            </a: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39 673.1 тыс.рублей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552" y="32129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 бюджета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1484784"/>
          <a:ext cx="8280920" cy="518457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{ED083AE6-46FA-4A59-8FB0-9F97EB10719F}</a:tableStyleId>
              </a:tblPr>
              <a:tblGrid>
                <a:gridCol w="4896544"/>
                <a:gridCol w="720080"/>
                <a:gridCol w="936104"/>
                <a:gridCol w="936104"/>
                <a:gridCol w="792088"/>
              </a:tblGrid>
              <a:tr h="3321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Наименование критериев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Ед.изм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.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2014 год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2015 год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2016 год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20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Количество молодежи, участвующей в </a:t>
                      </a:r>
                      <a:r>
                        <a:rPr lang="ru-RU" sz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культурно-досуговых</a:t>
                      </a: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мероприятиях и мероприятиях, направленных профилактику экстремистской деятельности в молодежной среде, чел.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чел.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8200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8800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9000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15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Количество молодежи, участвующей в мероприятиях, направленных на гражданское и патриотическое воспитание молодежи, чел.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чел.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1100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1150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1250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Количество молодежи, вовлеченной в школьные и молодежные советы при главах администраций внутригородских районов и Главе города, чел.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чел.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320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400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450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Количество молодежи, участвующей в мероприятиях, направленных на повышение общественно-политической активности молодежи, чел.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чел.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3300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3100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3300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35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Количество молодежи, участвующей в мероприятиях творческой и интеллектуальной направленности, чел.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чел.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11 400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10200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10300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35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Количество молодежи, участвующих в мероприятиях, направленных на здоровый образ жизни, чел.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чел.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9 900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9500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9800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5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Количество  молодежи, вовлеченной в деятельность </a:t>
                      </a:r>
                      <a:r>
                        <a:rPr lang="ru-RU" sz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подростково-молодежных</a:t>
                      </a: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досуговых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площадок по месту жительства, чел.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чел.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6 200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5600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6000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196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Количество </a:t>
                      </a:r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скейт-парков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196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Количество молодежных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центров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53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Количество </a:t>
                      </a:r>
                      <a:r>
                        <a:rPr lang="ru-RU" sz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подростково-молодежных</a:t>
                      </a: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клубов по месту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жительства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единиц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45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38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35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Количество молодежи, вовлеченной в деятельность </a:t>
                      </a:r>
                      <a:r>
                        <a:rPr lang="ru-RU" sz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подростково-молодежных</a:t>
                      </a: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клубов по месту жительства, чел.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чел.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1500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1600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2000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98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Количество трудоустроенной молодежи, чел.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чел.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180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110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130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Количество охваченных профилактической работой, чел.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чел.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6300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6700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7200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8937" marR="28937" marT="0" marB="0" anchor="ctr"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3" name="Рисунок 2" descr="молодежь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2304256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771800" y="476672"/>
            <a:ext cx="5904656" cy="648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Перечень целевых показателей муниципальной программы «Молодежь Сочи на 2014-2016 годы»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0004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ВИДЫ ДОХОДОВ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714356"/>
            <a:ext cx="2786082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</a:t>
            </a:r>
          </a:p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571612"/>
            <a:ext cx="2786082" cy="328614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- Налог на прибыль</a:t>
            </a:r>
          </a:p>
          <a:p>
            <a:pPr algn="ctr"/>
            <a:r>
              <a:rPr lang="ru-RU" sz="1600" dirty="0" smtClean="0"/>
              <a:t>- Налог на доходы физических лиц</a:t>
            </a:r>
          </a:p>
          <a:p>
            <a:pPr algn="ctr">
              <a:buFontTx/>
              <a:buChar char="-"/>
            </a:pPr>
            <a:r>
              <a:rPr lang="ru-RU" sz="1600" dirty="0" smtClean="0"/>
              <a:t>Налог на имущество физических лиц     </a:t>
            </a:r>
          </a:p>
          <a:p>
            <a:pPr algn="ctr">
              <a:buFontTx/>
              <a:buChar char="-"/>
            </a:pPr>
            <a:r>
              <a:rPr lang="ru-RU" sz="1600" dirty="0" smtClean="0"/>
              <a:t>Земельный налог</a:t>
            </a:r>
          </a:p>
          <a:p>
            <a:pPr algn="ctr">
              <a:buFontTx/>
              <a:buChar char="-"/>
            </a:pPr>
            <a:r>
              <a:rPr lang="ru-RU" sz="1600" dirty="0" smtClean="0"/>
              <a:t>Единый сельскохозяйственный налог</a:t>
            </a:r>
          </a:p>
          <a:p>
            <a:pPr algn="ctr">
              <a:buFontTx/>
              <a:buChar char="-"/>
            </a:pPr>
            <a:r>
              <a:rPr lang="ru-RU" sz="1600" dirty="0" smtClean="0"/>
              <a:t>Единый налог на вмененный доход</a:t>
            </a:r>
          </a:p>
          <a:p>
            <a:pPr algn="ctr">
              <a:buFontTx/>
              <a:buChar char="-"/>
            </a:pPr>
            <a:r>
              <a:rPr lang="ru-RU" sz="1600" dirty="0" smtClean="0"/>
              <a:t>- Прочие налоги и сборы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215074" y="714356"/>
            <a:ext cx="2714644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перечисления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43636" y="1571612"/>
            <a:ext cx="2786082" cy="135732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Поступления от других бюджетов</a:t>
            </a:r>
          </a:p>
          <a:p>
            <a:pPr algn="ctr"/>
            <a:r>
              <a:rPr lang="ru-RU" dirty="0" smtClean="0"/>
              <a:t>(федерального и регионального уровней)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714356"/>
            <a:ext cx="2571768" cy="5000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           доходы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86116" y="1571612"/>
            <a:ext cx="2571768" cy="328614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dirty="0" smtClean="0"/>
              <a:t>Арендная плата за землю</a:t>
            </a:r>
          </a:p>
          <a:p>
            <a:pPr algn="ctr">
              <a:buFontTx/>
              <a:buChar char="-"/>
            </a:pPr>
            <a:r>
              <a:rPr lang="ru-RU" dirty="0" smtClean="0"/>
              <a:t>Аренда имущества</a:t>
            </a:r>
          </a:p>
          <a:p>
            <a:pPr algn="ctr">
              <a:buFontTx/>
              <a:buChar char="-"/>
            </a:pPr>
            <a:r>
              <a:rPr lang="ru-RU" dirty="0" smtClean="0"/>
              <a:t>Штрафные санкции</a:t>
            </a:r>
          </a:p>
          <a:p>
            <a:pPr algn="ctr">
              <a:buFontTx/>
              <a:buChar char="-"/>
            </a:pPr>
            <a:r>
              <a:rPr lang="ru-RU" dirty="0" smtClean="0"/>
              <a:t>Плата за негативное воздействие на окружающую среду</a:t>
            </a:r>
          </a:p>
          <a:p>
            <a:pPr algn="ctr">
              <a:buFontTx/>
              <a:buChar char="-"/>
            </a:pPr>
            <a:r>
              <a:rPr lang="ru-RU" dirty="0" smtClean="0"/>
              <a:t>Прочие неналоговые доходы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215074" y="3143248"/>
            <a:ext cx="2643206" cy="642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Межбюджетные трансферты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15074" y="3929066"/>
            <a:ext cx="2643206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Дотации – предоставляются без определения конкретной цели их использования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15074" y="4857760"/>
            <a:ext cx="2643206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Субвенции – предоставляются на финансирование полномочий края или федерации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15074" y="5786454"/>
            <a:ext cx="2643206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Субсидии – предоставляются при условии долевого 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</a:rPr>
              <a:t>софинансирования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 из других бюджетов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1214414" y="1214422"/>
            <a:ext cx="504056" cy="36004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143372" y="1214422"/>
            <a:ext cx="504056" cy="36004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7286644" y="1214422"/>
            <a:ext cx="504056" cy="36004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7429520" y="2928934"/>
            <a:ext cx="361180" cy="217164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оступная сред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0648"/>
            <a:ext cx="2814858" cy="1440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131840" y="332656"/>
            <a:ext cx="5760640" cy="1296144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Муниципальная программа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«Доступная среда»на 2014-2016 годы»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44824"/>
            <a:ext cx="3929090" cy="17281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u="sng" dirty="0" smtClean="0">
                <a:solidFill>
                  <a:schemeClr val="bg2">
                    <a:lumMod val="25000"/>
                  </a:schemeClr>
                </a:solidFill>
              </a:rPr>
              <a:t>Цель программы: </a:t>
            </a: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Обеспечение беспрепятственного доступа к объектам и услугам в приоритетных сферах жизнедеятельности инвалидов и других 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</a:rPr>
              <a:t>маломобильных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групп населения (людей, испытывающих затруднения при самостоятельном передвижении, получении услуг, необходимой информации) в городе Сочи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916832"/>
            <a:ext cx="3857652" cy="15841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3">
                    <a:lumMod val="50000"/>
                  </a:schemeClr>
                </a:solidFill>
              </a:rPr>
              <a:t>Объем денежных средств, предусмотренных в проекте бюджета на реализацию мероприятий программы </a:t>
            </a:r>
          </a:p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2014 год – 730.0тыс.рублей</a:t>
            </a:r>
          </a:p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2015 год – 610.0тыс.рублей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4037652"/>
          <a:ext cx="8424936" cy="25597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424936"/>
              </a:tblGrid>
              <a:tr h="3651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Конечные</a:t>
                      </a:r>
                      <a:r>
                        <a:rPr lang="ru-RU" sz="1400" baseline="0" dirty="0" smtClean="0"/>
                        <a:t> целевые индикаторы выполнения муниципальной программы</a:t>
                      </a:r>
                      <a:endParaRPr lang="ru-RU" sz="1400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Увеличение доли инвалидов, положительно оценивающих уровень доступности приоритетных объектов и услуг в приоритетных сферах жизнедеятельности, в общей численности опрошенных инвалидов в городе Сочи до 55% в 2016 году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увеличение доли доступных для инвалидов и других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маломобильных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 групп населения приоритетных объектов социальной, транспортной, инженерной инфраструктуры в общем количестве приоритетных объектов в городе Сочи до 45% в 2016 году;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470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увеличение доли инвалидов, положительно оценивающих отношение населения к проблемам инвалидов, в общей численности опрошенных инвалидов в городе Сочи до 50% в 2016 году.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0" name="Двойная стрелка влево/вправо 9"/>
          <p:cNvSpPr/>
          <p:nvPr/>
        </p:nvSpPr>
        <p:spPr>
          <a:xfrm>
            <a:off x="4143372" y="2571744"/>
            <a:ext cx="788668" cy="357190"/>
          </a:xfrm>
          <a:prstGeom prst="leftRightArrow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4270288" y="1858504"/>
            <a:ext cx="500066" cy="3929090"/>
          </a:xfrm>
          <a:prstGeom prst="rightBrace">
            <a:avLst>
              <a:gd name="adj1" fmla="val 8333"/>
              <a:gd name="adj2" fmla="val 49677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8358246" cy="67710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Муниципальная программа города Сочи </a:t>
            </a:r>
            <a:endParaRPr lang="ru-RU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Социальная поддержка граждан на 2014-2016 годы»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2143116"/>
            <a:ext cx="1828800" cy="1208461"/>
          </a:xfrm>
          <a:prstGeom prst="roundRect">
            <a:avLst/>
          </a:prstGeom>
          <a:blipFill rotWithShape="0">
            <a:blip r:embed="rId4" cstate="print"/>
            <a:stretch>
              <a:fillRect/>
            </a:stretch>
          </a:blipFill>
          <a:scene3d>
            <a:camera prst="perspectiveRight"/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рямоугольник 10"/>
          <p:cNvSpPr/>
          <p:nvPr/>
        </p:nvSpPr>
        <p:spPr>
          <a:xfrm>
            <a:off x="2714612" y="2214554"/>
            <a:ext cx="6215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Подпрограмма:</a:t>
            </a:r>
            <a:r>
              <a:rPr lang="ru-RU" b="1" u="sng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«Поддержка социально- ориентированных некоммерческих организаций» . </a:t>
            </a:r>
          </a:p>
          <a:p>
            <a:pPr lvl="0"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Объём финансирования на 2014год – 5000,0 тыс. рублей. 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3714752"/>
            <a:ext cx="1828800" cy="1142927"/>
          </a:xfrm>
          <a:prstGeom prst="roundRect">
            <a:avLst>
              <a:gd name="adj" fmla="val 10000"/>
            </a:avLst>
          </a:prstGeom>
          <a:blipFill rotWithShape="0">
            <a:blip r:embed="rId5" cstate="print"/>
            <a:stretch>
              <a:fillRect/>
            </a:stretch>
          </a:blipFill>
          <a:scene3d>
            <a:camera prst="perspectiveRight"/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рямоугольник 12"/>
          <p:cNvSpPr/>
          <p:nvPr/>
        </p:nvSpPr>
        <p:spPr>
          <a:xfrm>
            <a:off x="2571736" y="3714752"/>
            <a:ext cx="628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Подпрограмма </a:t>
            </a:r>
            <a:r>
              <a:rPr lang="ru-RU" b="1" u="sng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"Развитие мер социальной поддержки отдельных категорий граждан». </a:t>
            </a:r>
          </a:p>
          <a:p>
            <a:pPr lvl="0"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Объём финансирования на 2014 год  -  84 975,7 тыс. рублей.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472" y="5357826"/>
            <a:ext cx="1829641" cy="1170493"/>
          </a:xfrm>
          <a:prstGeom prst="roundRect">
            <a:avLst>
              <a:gd name="adj" fmla="val 10000"/>
            </a:avLst>
          </a:prstGeom>
          <a:blipFill rotWithShape="0">
            <a:blip r:embed="rId6" cstate="print"/>
            <a:stretch>
              <a:fillRect/>
            </a:stretch>
          </a:blipFill>
          <a:scene3d>
            <a:camera prst="perspectiveRight"/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рямоугольник 14"/>
          <p:cNvSpPr/>
          <p:nvPr/>
        </p:nvSpPr>
        <p:spPr>
          <a:xfrm>
            <a:off x="2428860" y="5357826"/>
            <a:ext cx="628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Подпрограмма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: « Совершенствование социальной поддержки семьи и детей». </a:t>
            </a:r>
          </a:p>
          <a:p>
            <a:pPr lvl="0"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Объём финансирования на 2014 год -   78 166,2  тыс. рублей.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868" y="1500174"/>
            <a:ext cx="2214578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2014 год – 168 141,9 тыс.рублей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1500174"/>
            <a:ext cx="214314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2015 год- 177 377,6 тыс.рублей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572264" y="1500174"/>
            <a:ext cx="2143140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2016 год- 180 943,5 тыс.рублей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42910" y="1071547"/>
            <a:ext cx="807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Объем средств, предусмотренный в проекте бюджета города на 2014-2016 годы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484784"/>
          <a:ext cx="8352928" cy="5003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360486"/>
                <a:gridCol w="1992442"/>
              </a:tblGrid>
              <a:tr h="283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Наименование мероприятия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Сумма (в тыс.рублях)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Подпрограмма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«Поддержка социально-ориентированных некоммерческих организаций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Предоставлении субсидии для поддержки общественно полезных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программ некоммерческих организации, направленных на социальную поддержку и защиту законных прав: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Ветеранов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войны, труда, Вооруженных Сил и правоохранительных органов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4 350.0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Инвалидов с нарушением функции органов слуха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150.0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Инвалидов по зрению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300.0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Награждение памятными знаками, связанными со знаменательными историческими событиями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200.0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Подпрограмма «Развитие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мер социальной поддержки отдельных категорий граждан, проживающих на территории города Сочи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Предоставление ежемесячной денежной выплаты лицам, награжденным знаками отличия города Сочи «За вклад в развитие города Сочи» и «За безупречную службу городу Сочи»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7272.0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Предоставление ежемесячной денежной выплаты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лицам, которым присвоено звание «Почетный гражданин города Сочи»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1860.0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Дополнительная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социальная поддержка отдельных категорий граждан, проживающих на территории города Сочи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45408.5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3568" y="332656"/>
            <a:ext cx="8104414" cy="83099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мероприятия муниципальной программы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Социальная поддержка граждан на 2014-2016 годы»,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предусмотренные проектом бюджета города на 2014 год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620688"/>
          <a:ext cx="8712968" cy="509352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634645"/>
                <a:gridCol w="2078323"/>
              </a:tblGrid>
              <a:tr h="6477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Наименование мероприятия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Сумма (в тыс.рублях)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5914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Социальные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выплаты для оплаты первоначального взноса или части процентной ставки по кредитам на ремонт (реконструкцию) и покраску фасадов зданий, строений и сооружений, расположенных в зоне особого градостроительного и архитектурного контроля (зона международного гостеприимства )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3 770.5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267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Подпрограмма «Совершенствование социальной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поддержки семьи и детей»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6658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Предоставление ежемесячных денежных выплат на содержание детей-сирот и детей, оставшихся без попечения родителей, находящихся по опекой или переданных на воспитание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в приемные семьи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49 970.0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4013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Выплаты ежемесячного вознаграждения, причитающегося приемным родителям за оказание услуг по воспитанию приемных детей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8 087.0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4013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Предоставление ежемесячных денежных выплат на содержание детей-сирот, детей, оставшихся без попечения родителей, переданных на патронатное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воспитание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275.0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4013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Обеспечение выплаты ежемесячного вознаграждения патронатным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воспитателям за оказание услуг по осуществлению патронатного воспитания 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343.1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4013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Организация и осуществлени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е деятельности по опеке и попечительству в отношении несовершеннолетних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18 984.9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2672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Организация оздоровления и отдыха детей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506.2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84" y="142852"/>
            <a:ext cx="6572296" cy="14773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Муниципальная программа города Сочи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«Поддержка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районных социально ориентированных казачьих обществ Черноморского окружного казачьего общества Кубанского войскового казачьего общества города Сочи 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2014-2016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годы»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271" name="Picture 7" descr="http://kazaki.dp.ua/wp-content/uploads/2012/04/%D0%BA%D1%83%D0%B1%D0%B0%D0%BD%D1%81%D0%BA%D0%B8%D0%B5-%D0%BA%D0%B0%D0%B7%D0%B0%D0%BA%D0%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14578" cy="1785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11" name="Схема 10"/>
          <p:cNvGraphicFramePr/>
          <p:nvPr/>
        </p:nvGraphicFramePr>
        <p:xfrm>
          <a:off x="142844" y="2571744"/>
          <a:ext cx="885831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2844" y="3643314"/>
          <a:ext cx="8858310" cy="3073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714908"/>
                <a:gridCol w="1071570"/>
                <a:gridCol w="1071570"/>
                <a:gridCol w="1000132"/>
                <a:gridCol w="1000130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Плановые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значения целевых показателей муниципальной программы: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показателя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Единица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измерения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Значение текущего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2013 года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План на 2014 год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План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на 2015 год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Количество казаков, взявших на себя обязанности</a:t>
                      </a:r>
                      <a:r>
                        <a:rPr lang="ru-RU" sz="13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по несению службы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человек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1296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1350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1400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Количество членов казачьих обществ, привлеченных в состав казачьих дружин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человек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261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300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330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Количество жителей, занимающихся в казачьих военно-патриотических клубах и секциях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человек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88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125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Количество жителей, занимающихся в казачьих военно-патриотических клубах и секциях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человек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88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125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Численность участников казачьих самодеятельных коллективов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человек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45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55</a:t>
                      </a:r>
                      <a:endParaRPr lang="ru-RU" sz="120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65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1785926"/>
            <a:ext cx="900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Цели программы: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Создание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условий для участия казачества в охране общественного порядка, укрепление духовных и нравственных основ казачества, развитие военно-патриотического и гражданского воспитания молодежи.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Desktop\Картинки для слайдов\медицина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2952328" cy="13976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03848" y="404664"/>
            <a:ext cx="5616624" cy="12241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Расходы, предусмотренные в проекте бюджета города на здравоохранение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16832"/>
            <a:ext cx="4680520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Объем средств, предусмотренных в проекте бюджета  на 2014 год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84168" y="1844824"/>
            <a:ext cx="2592288" cy="64807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408 905.4 тыс.рублей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5220072" y="2060848"/>
            <a:ext cx="792088" cy="21602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786058"/>
            <a:ext cx="6048672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Направления расходов, объем (тыс.рублей)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5720" y="3500438"/>
          <a:ext cx="8568952" cy="2545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87764"/>
                <a:gridCol w="2181188"/>
              </a:tblGrid>
              <a:tr h="5181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</a:t>
                      </a:r>
                      <a:r>
                        <a:rPr lang="ru-RU" sz="1200" baseline="0" dirty="0" smtClean="0"/>
                        <a:t> оказания медицинской помощи  бюджетными учреждениями здравоохранения ( 20 учреждений)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271 350.8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Выполнение муниципальных заданий</a:t>
                      </a:r>
                      <a:r>
                        <a:rPr lang="ru-RU" sz="1200" baseline="0" dirty="0" smtClean="0"/>
                        <a:t>  казенными учреждениями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(6 учреждений) 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86 951.0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Бесплатное изготовление и ремонт зубных</a:t>
                      </a:r>
                      <a:r>
                        <a:rPr lang="ru-RU" sz="1200" baseline="0" dirty="0" smtClean="0"/>
                        <a:t> протезов отдельными категориям граждан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8 073.9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Усиленное питание доноров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494.6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Предоставление мер социальной поддержки отдельным группам населения в обеспечении лекарственными</a:t>
                      </a:r>
                      <a:r>
                        <a:rPr lang="ru-RU" sz="1200" baseline="0" dirty="0" smtClean="0"/>
                        <a:t> средствами и изделиями медицинского назначения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35 992,2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 по руководству и управлению</a:t>
                      </a:r>
                      <a:r>
                        <a:rPr lang="ru-RU" sz="1200" baseline="0" dirty="0" smtClean="0"/>
                        <a:t> в отрасли здравоохранение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6 042,9</a:t>
                      </a:r>
                      <a:endParaRPr lang="ru-RU" sz="1200" dirty="0"/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142852"/>
            <a:ext cx="900115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Муниципальная программа города Сочи « Меры по профилактике наркомании, вредных зависимостей и пропаганде здорового образа жизни в городе Сочи» на 2014-2016 годы 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42844" y="2618091"/>
          <a:ext cx="8858313" cy="408467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572164"/>
                <a:gridCol w="857256"/>
                <a:gridCol w="714380"/>
                <a:gridCol w="928694"/>
                <a:gridCol w="785819"/>
              </a:tblGrid>
              <a:tr h="332354"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Основные конечные целевые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показатели программы: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29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Наименование мероприятий(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проектов)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Единица измерения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2014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2015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2016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60746"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Организация кинолекториев выездного </a:t>
                      </a:r>
                      <a:r>
                        <a:rPr lang="ru-RU" sz="13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видеоклуба</a:t>
                      </a: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«Здоровое поколение»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единиц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40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40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40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927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Разработка и размещение на территории города Сочи широкоформатной рекламы, направленной на пропаганду здорового образа жизни  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 шт.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 13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5891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Изготовление и тиражирование типографской социальной рекламы - плакатов, листовок и буклетов 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, а также сборников и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брошюр </a:t>
                      </a: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профилактической </a:t>
                      </a:r>
                      <a:r>
                        <a:rPr lang="ru-RU" sz="13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направленности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тыс. шт. 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188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193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193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679815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Проведение конкурсов,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акций, организация передвижного консультативного пункта, спортивных праздников, направленных на пропаганду здорового образа жизни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единиц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83424"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Размещение в СМИ материалов по пропаганде здорового образа жизни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единиц</a:t>
                      </a:r>
                    </a:p>
                    <a:p>
                      <a:pPr algn="ctr"/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38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30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30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10165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Функционирование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телефона « Горячая линия»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единиц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483424"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Снижение количества несовершеннолетних, склонных к употреблению </a:t>
                      </a:r>
                      <a:r>
                        <a:rPr lang="ru-RU" sz="13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психоактивных</a:t>
                      </a:r>
                      <a:r>
                        <a:rPr lang="ru-RU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веществ 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%</a:t>
                      </a:r>
                      <a:endParaRPr lang="ru-RU" sz="13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285720" y="857232"/>
          <a:ext cx="857256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60648"/>
            <a:ext cx="8357676" cy="11430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Муниципальная программа 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«Обеспечение безопасности на территории муниципального образования город-курорт Сочи на 2014-2016 годы»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57158" y="1643050"/>
          <a:ext cx="857256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5786" y="3429000"/>
            <a:ext cx="7858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Основные направления, предусмотренные в проекте бюджета города Сочи на 2014 год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28596" y="3869034"/>
          <a:ext cx="8358246" cy="289624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000924"/>
                <a:gridCol w="1357322"/>
              </a:tblGrid>
              <a:tr h="39970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Наименование направления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Сумма (в тыс.рублях)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172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Обеспечение деятельности муниципального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казенного учреждения  «Служба спасения города Сочи»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60 728,6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Обеспечение деятельности муниципального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казенного учреждения  «Единая дежурно-диспетчерская служба города Сочи» 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68 497,4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2930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Формирование резерва материальных ресурсов для нужд гражданской обороны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2 700,0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277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Организация комплексной системы видеонаблюдения и ситуационного центра для целей обеспечения безопасности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36 000,0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359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Размещение граждан города, жилые помещения которых признаны непригодными для проживания в результате стихийных бедствий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и других чрезвычайных ситуациях в местах временного проживания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9 661,6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359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Организационные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мероприятия и материально техническое обеспечение первичных мер пожарной безопасности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1300,0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9" name="Picture 3" descr="http://im8-tub-ru.yandex.net/i?id=211181685-5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0193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85984" y="285728"/>
            <a:ext cx="6643734" cy="12858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Муниципальная программа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«Обеспечение доступным жильем жителей муниципального образования город-курорт Сочи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на 2014-2016 годы»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429124" y="1785926"/>
          <a:ext cx="4500594" cy="196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ятиугольник 6"/>
          <p:cNvSpPr/>
          <p:nvPr/>
        </p:nvSpPr>
        <p:spPr>
          <a:xfrm>
            <a:off x="714348" y="2000240"/>
            <a:ext cx="3143272" cy="1143008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Объем средств, предусмотренный в проекте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3857628"/>
            <a:ext cx="2714644" cy="9286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65 579,9 тыс.рублей – на обеспечение жилыми помещениями детей-сирот, оставшихся без попечения  родителей, и лиц из их числа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14282" y="5143512"/>
            <a:ext cx="4286280" cy="571504"/>
          </a:xfrm>
          <a:prstGeom prst="flowChartAlternateProcess">
            <a:avLst/>
          </a:prstGeom>
          <a:blipFill>
            <a:blip r:embed="rId9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Порядок  обеспечения  определен постановлением главы администрации (Губернатора) Краснодарского края от 15.04.2013 года №384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3929066"/>
            <a:ext cx="2714644" cy="9286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12  719,7 тыс.рублей – на предоставление субсидий молодым семьям на строительство и приобретение жилья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4876" y="5214950"/>
            <a:ext cx="4286280" cy="1357322"/>
          </a:xfrm>
          <a:prstGeom prst="roundRect">
            <a:avLst/>
          </a:prstGeom>
          <a:blipFill>
            <a:blip r:embed="rId9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Порядок определен решением Городского Собрания Сочи от 24 июня 2010 года № 81 «О внесении изменений в решение Городского Собрания Сочи от 28 декабря 2006 года № 370 «Об утверждении «Положения «О предоставлении молодым семьям социальных выплат за счет средств бюджета города Сочи на приобретение жилья, в том числе на оплату первоначального взноса при получении ипотечного жилищного кредита или займа на приобретение жилья или строительство индивидуального жилья».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428992" y="4214818"/>
            <a:ext cx="2071702" cy="35719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2014 год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928794" y="4786322"/>
            <a:ext cx="357190" cy="35719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643702" y="4857760"/>
            <a:ext cx="357190" cy="35719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85786" y="5786454"/>
            <a:ext cx="2714644" cy="9286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20 867,9 тыс.рублей – на содержание казенного учреждения города Сочи «Квартирно-правовая служба»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214290"/>
            <a:ext cx="6429420" cy="10001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Муниципальная программа 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«Благоустройство территории муниципального образования город-курорт Сочи»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на 2014-2016 годы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428596" y="1428736"/>
          <a:ext cx="857256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28596" y="3571876"/>
          <a:ext cx="8286808" cy="291751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286808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Основные направления комплексного благоустройства города в соответствии с Программой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38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Содержание скверов , парков и зеленных зон: </a:t>
                      </a:r>
                      <a:r>
                        <a:rPr lang="ru-RU" sz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Лазаревский</a:t>
                      </a: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район -162 т.м2, Центральный район -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597,6 т.м2, Адлерский район -245,39т.м2, </a:t>
                      </a:r>
                      <a:r>
                        <a:rPr lang="ru-RU" sz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Хостинский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район-161,583 т.м2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Обустройство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цветочных клумб, </a:t>
                      </a:r>
                      <a:r>
                        <a:rPr lang="ru-RU" sz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кронирование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и снос аварийных деревьев, работы по защите растений от вредителей и болезней, укрытие теплолюбивых растений и т.д.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48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Санитарная очистка и содержание улично-дорожной сети, сбор и вывоз бытовых отходов, несанкционированных куч мусора, уборка улиц и дорог,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отлов безнадзорных животных 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26300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Содержание мест захоронения 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0787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Содержание детских и спортивных площадок: Адлерский район-15 площадок; </a:t>
                      </a:r>
                      <a:r>
                        <a:rPr lang="ru-RU" sz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Хостинский</a:t>
                      </a: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район-9 площадок;, Центральный район-5 площадок; </a:t>
                      </a:r>
                      <a:r>
                        <a:rPr lang="ru-RU" sz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Лазаревский</a:t>
                      </a: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район – 25 площадок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24662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Содержание береговых рекреационных зон: Адлерский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район-85,25 тыс.м2 ;</a:t>
                      </a:r>
                      <a:r>
                        <a:rPr lang="ru-RU" sz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Хостинский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район-98,625 тыс.м2, Центральный район- содержание 2-х мемориалов, </a:t>
                      </a:r>
                      <a:r>
                        <a:rPr lang="ru-RU" sz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Лазаревский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район – 732 тыс.м2 береговой рекреационной зоны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24662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Содержание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систем наружного освещения улиц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027" name="Picture 3" descr="\\Budget\документы\Отдел мониторинга\2013\Наполнение сайта управления\Картинки о сочи\images 5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160528"/>
            <a:ext cx="2214578" cy="1498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71472" y="3000372"/>
            <a:ext cx="807249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Цель программы: Комплексное решение вопросов, связанных  с организацией благоустройства и обеспечением санитарного порядка на территории города -курорта Сочи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\\Budget\документы\Отдел мониторинга\2013\Бюждет для граждан\Шаблоны презентаций\images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764704"/>
            <a:ext cx="2143140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714744" y="3714752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3429000"/>
          <a:ext cx="8643998" cy="3111099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6881630"/>
                <a:gridCol w="1762368"/>
              </a:tblGrid>
              <a:tr h="43683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Результаты общественного обсуждения 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946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Количество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граждан, принявших участие в обсуждении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64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1542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Вопросы, вызывающие наибольший интерес у граждан, 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принявших участие в обсуждении </a:t>
                      </a:r>
                    </a:p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 при опросе была предоставлена</a:t>
                      </a:r>
                      <a:r>
                        <a:rPr kumimoji="0" lang="ru-RU" sz="14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возможность выбора нескольких направлений)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667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Расходы бюджета социального характера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45%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Приоритетные расходы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бюджета города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36%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825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Направления расходов бюджета города в динамике их изменений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33%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555776" y="214290"/>
            <a:ext cx="6336704" cy="307069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itchFamily="34" charset="0"/>
                <a:cs typeface="Arial" pitchFamily="34" charset="0"/>
              </a:rPr>
              <a:t>В целях учета мнения граждан по наиболее важным для них направлениям расходования средств бюджета города Сочи, всем желающим была предоставлена возможность выразить свое отношение по наиболее волнующим вопросам, касающихся бюджета города, а также оценить содержание брошюры «Бюджет для граждан - исполнение за 2012 год» </a:t>
            </a:r>
          </a:p>
          <a:p>
            <a:pPr algn="ctr"/>
            <a:r>
              <a:rPr lang="ru-RU" dirty="0" smtClean="0">
                <a:latin typeface="Calibri" pitchFamily="34" charset="0"/>
                <a:cs typeface="Arial" pitchFamily="34" charset="0"/>
              </a:rPr>
              <a:t>Обсуждение проводилось на официальном сайте администрации города Сочи в сети Интернет в период с 9-го по 20 октября 2013 года. </a:t>
            </a:r>
          </a:p>
          <a:p>
            <a:pPr algn="ctr"/>
            <a:r>
              <a:rPr lang="ru-RU" sz="1400" u="sng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  <a:hlinkClick r:id="rId5"/>
              </a:rPr>
              <a:t>http://www.sochiadm.ru/gorodskaya-vlast/administration-city/deyatelnost/ekonomika/byudzhet/byudzhet-dlya-grazhdan/opros-dlya-grazhdan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олимпида 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60648"/>
            <a:ext cx="2916988" cy="1271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203848" y="260648"/>
            <a:ext cx="5715040" cy="12144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Муниципальная программа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«Обеспечение участи города Сочи в организации и проведении ХХ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II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Олимпийских и Х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Паралимпийских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зимних игр 2014 года»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060848"/>
            <a:ext cx="8640960" cy="93610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программы - обеспечение выполнения отдельных   обязательств, принятых перед Международным олимпийским комитетом в рамках Контракта  города-хозяина XXII Олимпийских зимних игр 2014 года (от 4 июля 2007 года) и Заявочной книги «Сочи-2014»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3284984"/>
            <a:ext cx="4104456" cy="8640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Объем средств, предусмотренный проектом бюджета города на 2014 год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059832" y="4725144"/>
            <a:ext cx="2952328" cy="100811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Всего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1 477 552.9 тысяч рублей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4365104"/>
            <a:ext cx="2160240" cy="187220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 счет средств бюджета города  509 704.3 тыс.рублей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555776" y="5013176"/>
            <a:ext cx="576064" cy="36004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516216" y="4365104"/>
            <a:ext cx="2304256" cy="19442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 счет субсидий из краевого бюджета  967 848.6 </a:t>
            </a:r>
          </a:p>
          <a:p>
            <a:pPr algn="ctr"/>
            <a:r>
              <a:rPr lang="ru-RU" dirty="0" smtClean="0"/>
              <a:t>тыс.рублей</a:t>
            </a:r>
            <a:endParaRPr lang="ru-RU" dirty="0"/>
          </a:p>
        </p:txBody>
      </p:sp>
      <p:sp>
        <p:nvSpPr>
          <p:cNvPr id="16" name="Стрелка влево 15"/>
          <p:cNvSpPr/>
          <p:nvPr/>
        </p:nvSpPr>
        <p:spPr>
          <a:xfrm>
            <a:off x="5940152" y="5013176"/>
            <a:ext cx="576064" cy="288032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Бюджет для граждан 2014\Картинки для слайдов\олимпиада 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2016224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483768" y="404664"/>
            <a:ext cx="6219096" cy="14304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мероприятия муниципальной программы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«Обеспечение участия города Сочи в организации и проведении ХХ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Олимпийских и Х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Паралимпийских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зимних игр 2014 года»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2348880"/>
          <a:ext cx="8280921" cy="4338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24536"/>
                <a:gridCol w="1656184"/>
                <a:gridCol w="1800201"/>
              </a:tblGrid>
              <a:tr h="280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всего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 т.ч. средства бюджета города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Обеспечение соответствия городской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среды концепции образа Олимпийских игр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18 673.0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935.0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Организация и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обеспечение медицинской помощи участникам спортивных мероприятий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28 222.5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1 411.1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Организация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и проведение культурных и просветительских мероприятий и программ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118 270.0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11 825.0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Благоустройство и санитарное обеспечение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376 750.0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37 670.0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Информационное сопровождение и в средствах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массовой информации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2 183.3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218.3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Организация комфортной языковой среды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22 704.1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2 269.9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Содержание, эксплуатация объектов </a:t>
                      </a:r>
                      <a:r>
                        <a:rPr lang="ru-RU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водоканализационного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хозяйства, в т.ч. Компенсация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выпадающих доходов организациям, осуществляющим предоставление коммунальных услуг по водоснабжению и водоотведению 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910 750.0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455 375.0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80312" y="2060848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В тыс.рублях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Бюджет для граждан 2014\Картинки для слайдов\деньг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70116"/>
            <a:ext cx="2952329" cy="1270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428992" y="142852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Виды межбюджетных трансфертов, предусмотренных в проекте бюджета города Сочи, направления их расходования</a:t>
            </a:r>
            <a:endParaRPr lang="ru-RU" u="sng" dirty="0">
              <a:solidFill>
                <a:schemeClr val="bg2">
                  <a:lumMod val="25000"/>
                </a:schemeClr>
              </a:solidFill>
              <a:cs typeface="Aharoni" pitchFamily="2" charset="-79"/>
            </a:endParaRPr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/>
        </p:nvGraphicFramePr>
        <p:xfrm>
          <a:off x="395536" y="1336719"/>
          <a:ext cx="8391306" cy="51619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200800"/>
                <a:gridCol w="1190506"/>
              </a:tblGrid>
              <a:tr h="38970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Наименование</a:t>
                      </a:r>
                      <a:r>
                        <a:rPr lang="ru-RU" sz="1300" baseline="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межбюджетного трансферта</a:t>
                      </a:r>
                      <a:endParaRPr lang="ru-RU" sz="13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2014 год</a:t>
                      </a:r>
                      <a:endParaRPr lang="ru-RU" sz="1300" dirty="0"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56762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Субсидия на реализацию государственной программы Краснодарского края «Обеспечение участия города Сочи в организации и проведении </a:t>
                      </a:r>
                      <a:r>
                        <a:rPr lang="en-US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XXII</a:t>
                      </a:r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Олимпийских и </a:t>
                      </a:r>
                      <a:r>
                        <a:rPr lang="en-US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XI</a:t>
                      </a:r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3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Паралимпийских</a:t>
                      </a:r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игр 2014 года»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967</a:t>
                      </a:r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848</a:t>
                      </a:r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,6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50981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Субвенции</a:t>
                      </a:r>
                      <a:r>
                        <a:rPr lang="ru-RU" sz="13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– их целевое назначение:</a:t>
                      </a:r>
                      <a:endParaRPr lang="ru-RU" sz="13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3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70156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Предоставление дополнительной</a:t>
                      </a:r>
                      <a:r>
                        <a:rPr lang="ru-RU" sz="13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денежной компенсации на усиленное питание доноров крови и её компонентов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502,0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034345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Предоставление мер соц.поддержки</a:t>
                      </a:r>
                      <a:r>
                        <a:rPr lang="ru-RU" sz="13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отдельным группам населения в обеспечении лекарственными средствами и изделиями медицинского назначения, кроме групп населения, получающих инсулины, </a:t>
                      </a:r>
                      <a:r>
                        <a:rPr lang="ru-RU" sz="13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таблетированные</a:t>
                      </a:r>
                      <a:r>
                        <a:rPr lang="ru-RU" sz="13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ru-RU" sz="13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сахароснижающие</a:t>
                      </a:r>
                      <a:r>
                        <a:rPr lang="ru-RU" sz="13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препараты, средства самоконтроля и диагностические  средства, либо перенесших пересадки органов и тканей , получающих </a:t>
                      </a:r>
                      <a:r>
                        <a:rPr lang="ru-RU" sz="13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иммунодепресанты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36 532,1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71763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Предоставление мер соц.поддержки жертвам политических</a:t>
                      </a:r>
                      <a:r>
                        <a:rPr lang="ru-RU" sz="13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репрессий, труженикам тыла, ветеранам труда, ветеранам военной службы, достигшим возраста, дающего право на пенсию по старости, в бесплатном изготовлении и ремонте зубных протезов ( кроме изготовления из драгоценных металлов) в сложных клинических случаях зубопротезирования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8 195,0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Предоставление</a:t>
                      </a:r>
                      <a:r>
                        <a:rPr lang="ru-RU" sz="13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соц.поддержки отдельным категориям работников муниципальных физкультурно-спортивных организаций осуществляющих подготовку спортивного резерва, и муниципальных образовательных учреждений дополнительного образования детей Краснодарского края отраслей «Образование» и «Физическая культура и спорт»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1 281,2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07181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Образование и организация деятельности административных комиссий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155,6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95536" y="125851"/>
          <a:ext cx="8424936" cy="64715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179511"/>
                <a:gridCol w="1245425"/>
              </a:tblGrid>
              <a:tr h="4399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межбюджетного трансферта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2014 год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74765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Создание и организация деятельности комиссий по делам несовершеннолетних</a:t>
                      </a:r>
                      <a:r>
                        <a:rPr lang="ru-RU" sz="13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и защите их прав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9 825.2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60512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Поддержка сельскохозяйственного производства в Краснодарском крае в части предоставления субсидий гражданам, ведущим личное подсобное хозяйство, крестьянским (фермерским) хозяйствам, индивидуальным предпринимателям, ведущим деятельность в области сельскохозяйственного производства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245,0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1892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Поддержка сельскохозяйственного производства</a:t>
                      </a:r>
                      <a:r>
                        <a:rPr lang="ru-RU" sz="13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в Краснодарском крае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1 010,4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66671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Ведение учета граждан отдельных категорий в качестве нуждающихся в жилых помещениях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5 062,0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246259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Финансовое обеспечение реализации основных общеобразовательных программ в части финансирования расходов на оплату труда работников общеобразовательных учреждений,</a:t>
                      </a:r>
                      <a:r>
                        <a:rPr lang="ru-RU" sz="13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расходов на учебники и учебные пособия, технические средства обучения, расходные материалы и хозяйственные нужды (за исключением расходов на содержание зданий и коммунальных расходов, осуществляемых из местных бюджетов), в соответствии с нормативами, установленными законами Краснодарского края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2 468 846,4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1892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Выплата ежемесячного денежного вознаграждения за классное руководство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2 6  669,9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67639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Обеспечение выплаты компенсации части родительской платы за присмотр и уход за детьми,</a:t>
                      </a:r>
                      <a:r>
                        <a:rPr lang="ru-RU" sz="13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посещающими организации, реализующие общеобразовательную программу дошкольного образования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56 078,0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1892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Организация оздоровления и отдыха</a:t>
                      </a:r>
                      <a:r>
                        <a:rPr lang="ru-RU" sz="13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детей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506,2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74765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Организация и осуществление деятельности по опеке и попечительству в отношении несовершеннолетних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18 984,9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6051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Предоставление ежемесячных денежных выплат на содержание детей-сирот и детей,</a:t>
                      </a:r>
                      <a:r>
                        <a:rPr lang="ru-RU" sz="13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оставшихся без попечения родителей находящихся под опекой (попечительством) или переданных на воспитание в приемные семьи</a:t>
                      </a:r>
                      <a:endParaRPr lang="ru-RU" sz="13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algn="just"/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49 970,0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23528" y="548680"/>
          <a:ext cx="8424935" cy="56351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272808"/>
                <a:gridCol w="1152127"/>
              </a:tblGrid>
              <a:tr h="45028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Наименование</a:t>
                      </a:r>
                      <a:r>
                        <a:rPr lang="ru-RU" sz="1300" baseline="0" dirty="0" smtClean="0"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 межбюджетного трансферта</a:t>
                      </a:r>
                      <a:endParaRPr lang="ru-RU" sz="1300" dirty="0"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2014 год</a:t>
                      </a:r>
                      <a:endParaRPr lang="ru-RU" sz="1300" dirty="0"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70961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Обеспечение выплаты ежемесячного вознаграждения, причитающегося приемным родителям за оказание услуг по воспитанию приемных детей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8 087,0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18917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Регулирование тарифов</a:t>
                      </a:r>
                      <a:r>
                        <a:rPr lang="ru-RU" sz="13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 организаций коммунального комплекса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505,0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34362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Организация оказания медицинской помощи в соответствии с территориальной программой государственных гарантий оказания гражданам РФ</a:t>
                      </a:r>
                      <a:r>
                        <a:rPr lang="ru-RU" sz="13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 бесплатной мед. помощи (за исключением  мед. помощи, оказываемой в федеральных мед. учреждениях, перечень которых утверждается уполномоченным Правительством РФ федеральным органом исполнительной власти, и мед. помощи, оказываемой в специализированных кожно-венерологических, противотуберкулезных, наркологических, онкологических диспансерах и других специализированных медицинский учреждениях ) в Краснодарском крае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363 676,3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92822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Организация проведения в Краснодарском мероприятий по предупреждению</a:t>
                      </a:r>
                      <a:r>
                        <a:rPr lang="ru-RU" sz="13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 и ликвидации болезней животных, их лечению, защите населения от болезней, общих для человека и животных, в части обустройства в поселениях мест захоронения биологических отходов (скотомогильников, биотермических ям) либо уничтожения отходов в специальных печах(крематориях)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1 400,0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92822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Предоставление</a:t>
                      </a:r>
                      <a:r>
                        <a:rPr lang="ru-RU" sz="13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 мер социальной поддержки в виде компенсации расходов на оплату жилых помещений, отопления и освещения педагогическим работникам муниципальных образовательных учреждений , расположенным на территории Краснодарского края, проживающим и работающим в сельской местности, рабочих поселках (</a:t>
                      </a:r>
                      <a:r>
                        <a:rPr lang="ru-RU" sz="13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поселках</a:t>
                      </a:r>
                      <a:r>
                        <a:rPr lang="ru-RU" sz="13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 городского типа) Краснодарского края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4 032,4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31796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Обеспечение выплаты ежемесячного вознаграждения патронатным воспитателям за оказание услуг по осуществлению патронатного воспитания,</a:t>
                      </a:r>
                      <a:r>
                        <a:rPr lang="ru-RU" sz="13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 социального патроната и </a:t>
                      </a:r>
                      <a:r>
                        <a:rPr lang="ru-RU" sz="13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постинтернатного</a:t>
                      </a:r>
                      <a:r>
                        <a:rPr lang="ru-RU" sz="13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 сопровождения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343,1</a:t>
                      </a:r>
                      <a:endParaRPr lang="ru-RU" sz="13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28596" y="285728"/>
          <a:ext cx="8352928" cy="35702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128792"/>
                <a:gridCol w="1224136"/>
              </a:tblGrid>
              <a:tr h="4727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межбюджетного трансферта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2014 год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6331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Предоставление  ежемесячных денежных выплат на содержание детей-сирот, детей, оставшихся без попечения родителей, переданных на патронатное воспитание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275.0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50976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Выплата единовременного пособия детям-сиротам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и детям оставшимся без попечения родителей, и лицам из их числа на государственную регистрацию права собственности (права пожизненного наследуемого владения), в том числе на оплату услуг, необходимых для её осуществления, за исключением жилых помещений, приобретенных за счет средств краевого бюджета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5,2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6487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Поддержка сельскохозяйственного производства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в Краснодарском крае в части возмещения части процентной ставки по долгосрочным, среднесрочным и краткосрочным кредитам, взятым малыми формами хозяйствования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25.1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1302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Обеспечение жилыми помещениями детей-сирот и детей,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оставшихся без попечения родителей, и лиц из их числа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65 579.9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05249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Дотации на выравнивание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бюджетной обеспеченности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30 921,8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5429264"/>
          <a:ext cx="8429684" cy="50405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043092"/>
                <a:gridCol w="2386592"/>
              </a:tblGrid>
              <a:tr h="50405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Всего межбюджетные трансферты в проекте  бюджета на 2014 год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4  126 563,3 </a:t>
                      </a:r>
                      <a:r>
                        <a:rPr lang="ru-RU" sz="14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тыс.руб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00034" y="3929066"/>
          <a:ext cx="8143932" cy="1368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2910" y="6143644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Объем межбюджетных трансфертов из краевого бюджета будет уточнен в соответствии с распределением межбюджетных трансфертов, утвержденным законом о краевом бюджете</a:t>
            </a:r>
            <a:endParaRPr lang="ru-RU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14290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Муниципальный долг 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928670"/>
            <a:ext cx="2857520" cy="5847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Что такое муниципальный долг ?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857232"/>
            <a:ext cx="4929222" cy="7858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Это долговые обязательства  города, возникающие в результате муниципальных заимствований 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(например получение кредита в банке) 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357430"/>
            <a:ext cx="2786082" cy="73866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Виды долговых обязательств, которые могут быть в муниципальных образованиях 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1928802"/>
            <a:ext cx="4786346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Кредиты, полученные городом от кредитных организаций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2357430"/>
            <a:ext cx="4786346" cy="4286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Кредиты, привлеченные от других бюджетов бюджетной системы 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2857496"/>
            <a:ext cx="4786346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Муниципальные ценные бумаги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3286124"/>
            <a:ext cx="4786346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Муниципальные гарантии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857628"/>
            <a:ext cx="8286808" cy="714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В соответствии с бюджетным законодательством Российской Федерации предельный объем муниципального долга не должен превышать утвержденный общий годовой объем доходов местного бюджета без учета объема безвозмездный поступлений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4714884"/>
            <a:ext cx="8286808" cy="10001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В соответствии с проектом Решения о бюджете города Сочи на 2014 год и плановый период, предельный объем муниципального долга города Сочи не должен превышать 50 процентов утвержденного общего годового объема доходов бюджета города Сочи без учета утвержденного объема безвозмездных поступлений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6143644"/>
            <a:ext cx="2071702" cy="5000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2014 год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3 499,2 млн.рублей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6143644"/>
            <a:ext cx="2071702" cy="5000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2015 год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3 540,4 млн.рублей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86512" y="6143644"/>
            <a:ext cx="2071702" cy="50006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2016 год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3 541,0 млн.рублей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5786454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Предельный объем муниципального долга в проекте бюджета</a:t>
            </a:r>
            <a:endParaRPr lang="ru-RU" i="1" dirty="0"/>
          </a:p>
        </p:txBody>
      </p:sp>
      <p:sp>
        <p:nvSpPr>
          <p:cNvPr id="16" name="Стрелка вправо 15"/>
          <p:cNvSpPr/>
          <p:nvPr/>
        </p:nvSpPr>
        <p:spPr>
          <a:xfrm flipV="1">
            <a:off x="3143240" y="1071546"/>
            <a:ext cx="642942" cy="21431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3214678" y="1928802"/>
            <a:ext cx="500066" cy="1643074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071678"/>
            <a:ext cx="2214578" cy="15001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Повышение эффективности бюджетных расходов, и динамики данных результатов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8926" y="2071678"/>
            <a:ext cx="3000396" cy="15001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algn="ctr"/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Обеспечение сбалансированности и устойчивости бюджета, внедрение программно-целевых методов, развитие информационной системы управления муниципальными финансами и др.</a:t>
            </a:r>
          </a:p>
          <a:p>
            <a:pPr algn="ctr"/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428736"/>
            <a:ext cx="2286016" cy="2857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Направления оценки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1428736"/>
            <a:ext cx="2928958" cy="2857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Критерии оценки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1428736"/>
            <a:ext cx="2500330" cy="2857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Результат оценки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2000240"/>
            <a:ext cx="2500330" cy="15716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По итогам 2012 года город-курорт Сочи занял 2-ое место среди 44-х муниципальных образования Краснодарского края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929066"/>
            <a:ext cx="2214578" cy="17145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Качество организации и осуществления бюджетного процесса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3929066"/>
            <a:ext cx="2928958" cy="17145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Соблюдение бюджетного законодательства при формировании и исполнении бюджета, финансовая гибкость, управление бюджетными доходами и муниципальной собственностью, управление бюджетными расходами, бюджетное планирование, прозрачность бюджетного планирования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3929066"/>
            <a:ext cx="2500330" cy="17145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По итогам 2012 года город-курорт Сочи занял 1-ое место среди 44-х муниципальных образования Краснодарского края</a:t>
            </a:r>
          </a:p>
          <a:p>
            <a:pPr algn="ctr"/>
            <a:r>
              <a:rPr lang="ru-RU" sz="1300" dirty="0" smtClean="0">
                <a:solidFill>
                  <a:schemeClr val="bg2">
                    <a:lumMod val="25000"/>
                  </a:schemeClr>
                </a:solidFill>
              </a:rPr>
              <a:t>Городу присвоена высшая степень качества организации бюджетного процесса</a:t>
            </a:r>
          </a:p>
          <a:p>
            <a:pPr algn="ctr"/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500032" y="605681"/>
            <a:ext cx="81439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В целях реализации бюджетной политики Краснодарского края, направленной на повышение качества управления муниципальными финансам, Министерство финансов края ежегодно проводит оценку муниципальных образований в сфере управления общественными финансами.</a:t>
            </a:r>
            <a:endParaRPr lang="ru-RU" sz="1400" dirty="0">
              <a:solidFill>
                <a:schemeClr val="tx2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28596" y="5786454"/>
          <a:ext cx="828680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662"/>
                <a:gridCol w="6190146"/>
              </a:tblGrid>
              <a:tr h="24669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Наши контакты: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Адрес: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354000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г. Сочи, ул. Советская 26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697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Тел/факс 264-20-81         Электронная почта: </a:t>
                      </a:r>
                      <a:r>
                        <a:rPr 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ufbk@sochiadm.ru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6697"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Часы работы: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понедельник-четверг с 9.00до 18.00     пятница с 9.00 до 17.00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\\Budget\документы\Отдел мониторинга\2013\Наполнение сайта управления\Картинки о сочи\вол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356"/>
            <a:ext cx="8501122" cy="5420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71472" y="0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857232"/>
            <a:ext cx="8215370" cy="10801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готовы рассмотреть Ваши предложения, касающиеся отдельных вопросов бюджетной политики города, вызывающие у Вас наибольший  интерес!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6143644"/>
            <a:ext cx="2664296" cy="504056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Тел.264-42-23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85728"/>
          <a:ext cx="8572560" cy="635855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6824757"/>
                <a:gridCol w="1747803"/>
              </a:tblGrid>
              <a:tr h="618996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Виды доходов</a:t>
                      </a:r>
                      <a:r>
                        <a:rPr lang="ru-RU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, поступающих в бюджет города Сочи, динамика их изменений</a:t>
                      </a:r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23%</a:t>
                      </a:r>
                      <a:endParaRPr lang="ru-RU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134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Расходы бюджета инвестиционного характера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9%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7794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Направления расходования средств бюджета города Сочи,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вызывающие у граждан</a:t>
                      </a:r>
                      <a:r>
                        <a:rPr lang="ru-RU" sz="2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наибольший интерес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8134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Социальная поддержка граждан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42%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134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41%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134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38%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134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Культура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9%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7794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Предложения</a:t>
                      </a:r>
                      <a:r>
                        <a:rPr lang="ru-RU" sz="20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внесенные гражданами о необходимости освещения интересующих  их вопросов</a:t>
                      </a:r>
                      <a:endParaRPr lang="ru-RU" sz="2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81346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 росте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заработных плат работников бюджетной сферы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81346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 проведении капитального ремонта в общеобразовательных учреждениях города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346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 муниципальном долге города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346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 расходах на физическую культуру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и спорт в городе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4280">
                <a:tc gridSpan="2">
                  <a:txBody>
                    <a:bodyPr/>
                    <a:lstStyle/>
                    <a:p>
                      <a:pPr algn="ctr"/>
                      <a:endParaRPr lang="ru-RU" sz="1600" i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88% процентов граждан, принявших участие в опросе считают необходимым выносить</a:t>
                      </a:r>
                      <a:r>
                        <a:rPr lang="ru-RU" sz="1600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основные характеристики бюджета города на общественное обсуждение</a:t>
                      </a:r>
                      <a:endParaRPr lang="ru-RU" sz="16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5720" y="0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показатели социально- экономического развития города Сочи: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9" y="378619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85720" y="714356"/>
          <a:ext cx="8586218" cy="59842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{912C8C85-51F0-491E-9774-3900AFEF0FD7}</a:tableStyleId>
              </a:tblPr>
              <a:tblGrid>
                <a:gridCol w="2928962"/>
                <a:gridCol w="928694"/>
                <a:gridCol w="928694"/>
                <a:gridCol w="928694"/>
                <a:gridCol w="942347"/>
                <a:gridCol w="912820"/>
                <a:gridCol w="1016007"/>
              </a:tblGrid>
              <a:tr h="60063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Наименование показателей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dirty="0" smtClean="0">
                          <a:latin typeface="+mj-lt"/>
                        </a:rPr>
                        <a:t>Единица</a:t>
                      </a:r>
                      <a:r>
                        <a:rPr lang="ru-RU" sz="1100" baseline="0" dirty="0" smtClean="0">
                          <a:latin typeface="+mj-lt"/>
                        </a:rPr>
                        <a:t> измерения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2012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j-lt"/>
                        </a:rPr>
                        <a:t>2013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2014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2015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</a:rPr>
                        <a:t>2016</a:t>
                      </a:r>
                      <a:endParaRPr lang="ru-RU" sz="1600" dirty="0">
                        <a:solidFill>
                          <a:schemeClr val="tx1"/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4052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отчет</a:t>
                      </a:r>
                      <a:endParaRPr lang="ru-RU" sz="1600" dirty="0">
                        <a:solidFill>
                          <a:schemeClr val="bg1"/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оценка</a:t>
                      </a:r>
                      <a:endParaRPr lang="ru-RU" sz="1600" dirty="0">
                        <a:solidFill>
                          <a:schemeClr val="bg1"/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+mj-lt"/>
                        </a:rPr>
                        <a:t>прогноз</a:t>
                      </a:r>
                      <a:endParaRPr lang="ru-RU" sz="1600" dirty="0">
                        <a:solidFill>
                          <a:schemeClr val="bg1"/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72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Среднегодовая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численность постоянного населения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тыс. человек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441,407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446,300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450,268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456,315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462,928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612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В % к прошлому году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102,8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101,1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100,9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101,3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101,4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64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Численность зарегистрированных безработных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тыс. человек</a:t>
                      </a:r>
                    </a:p>
                    <a:p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0,67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0,63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0,60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0,60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0,56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75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Фонд заработной платы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млн. рублей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48 052,4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56 428,5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54 449,0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58 423,9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63 070,3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858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Среднемесячная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заработная плата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рублей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26 442,4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30 069,4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32 467,1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34 589,1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37 046,2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74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В % к прошлому году</a:t>
                      </a:r>
                    </a:p>
                    <a:p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113,6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113,7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108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106,5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107,1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468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Прибыль прибыльных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предприятий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млн. рублей</a:t>
                      </a:r>
                    </a:p>
                    <a:p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8 287,0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8 782,1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6 033,1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5 293,7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5 136,8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64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Объём жилищного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строительства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тыс.м2 общей площади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581,2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584,8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595,3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608,5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631,3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86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Обеспеченность населения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 жильем на 1 –го жителя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м2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21,7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22,9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23,9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24,9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25,9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85720" y="357166"/>
            <a:ext cx="857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Источник информации</a:t>
            </a:r>
            <a:r>
              <a:rPr lang="ru-RU" sz="1400" i="1" dirty="0" smtClean="0">
                <a:solidFill>
                  <a:schemeClr val="bg1"/>
                </a:solidFill>
              </a:rPr>
              <a:t>: департамент экономики и прогнозирования администрации города Сочи </a:t>
            </a:r>
            <a:endParaRPr lang="ru-RU" sz="1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Budget\документы\Отдел мониторинга\2013\Наполнение сайта управления\Картинки о сочи\images 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488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987824" y="357166"/>
            <a:ext cx="5904656" cy="98360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 НАПРАВЛЕНИЯ  БЮДЖЕТНОЙ  ПОЛИТИКИ ГОРОДА-КУРОРТА  СОЧИ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2014-2016 гг.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14348" y="1928802"/>
          <a:ext cx="7786742" cy="48158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{E269D01E-BC32-4049-B463-5C60D7B0CCD2}</a:tableStyleId>
              </a:tblPr>
              <a:tblGrid>
                <a:gridCol w="7786742"/>
              </a:tblGrid>
              <a:tr h="329918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-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Обеспечение  сбалансированности и устойчивости бюджета города </a:t>
                      </a:r>
                      <a:endParaRPr lang="ru-RU" sz="16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/>
                    </a:solidFill>
                  </a:tcPr>
                </a:tc>
              </a:tr>
              <a:tr h="555798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- Проведение</a:t>
                      </a:r>
                      <a:r>
                        <a:rPr lang="ru-RU" sz="1600" baseline="0" dirty="0" smtClean="0"/>
                        <a:t> ревизии действующих расходных обязательств для определения  приоритетности расходования  бюджетных средств </a:t>
                      </a:r>
                      <a:endParaRPr lang="ru-RU" sz="16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/>
                    </a:solidFill>
                  </a:tcPr>
                </a:tc>
              </a:tr>
              <a:tr h="321778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- Оптимизация структуры расходов  местного бюджета </a:t>
                      </a:r>
                      <a:endParaRPr lang="ru-RU" sz="16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/>
                    </a:solidFill>
                  </a:tcPr>
                </a:tc>
              </a:tr>
              <a:tr h="321778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- Повышение </a:t>
                      </a:r>
                      <a:r>
                        <a:rPr lang="ru-RU" sz="1600" dirty="0" err="1" smtClean="0"/>
                        <a:t>адресности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baseline="0" dirty="0" smtClean="0"/>
                        <a:t> социальной поддержки граждан города</a:t>
                      </a:r>
                      <a:endParaRPr lang="ru-RU" sz="16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/>
                    </a:solidFill>
                  </a:tcPr>
                </a:tc>
              </a:tr>
              <a:tr h="321778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- Развитие программно-целевых методов управления муниципальными финансами</a:t>
                      </a:r>
                      <a:endParaRPr lang="ru-RU" sz="16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/>
                    </a:solidFill>
                  </a:tcPr>
                </a:tc>
              </a:tr>
              <a:tr h="555798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- Переход к формированию муниципальных заданий на основе единого перечня услуг и единых нормативов их финансового обеспечения</a:t>
                      </a:r>
                      <a:endParaRPr lang="ru-RU" sz="16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/>
                    </a:solidFill>
                  </a:tcPr>
                </a:tc>
              </a:tr>
              <a:tr h="555798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- Повышение эффективности муниципального финансового контроля</a:t>
                      </a:r>
                      <a:r>
                        <a:rPr lang="ru-RU" sz="1600" baseline="0" dirty="0" smtClean="0"/>
                        <a:t> и усиление ведомственного финансового контроля  в отношении муниципальных учреждений</a:t>
                      </a:r>
                      <a:endParaRPr lang="ru-RU" sz="16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/>
                    </a:solidFill>
                  </a:tcPr>
                </a:tc>
              </a:tr>
              <a:tr h="555798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- Оптимизация расходов на закупку товаров, работ и услуг для муниципальных</a:t>
                      </a:r>
                      <a:r>
                        <a:rPr lang="ru-RU" sz="1600" baseline="0" dirty="0" smtClean="0"/>
                        <a:t> нужд за счет введения контрактной системы в сфере закупок</a:t>
                      </a:r>
                      <a:endParaRPr lang="ru-RU" sz="16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/>
                    </a:solidFill>
                  </a:tcPr>
                </a:tc>
              </a:tr>
              <a:tr h="555798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- Повышение</a:t>
                      </a:r>
                      <a:r>
                        <a:rPr lang="ru-RU" sz="1600" baseline="0" dirty="0" smtClean="0"/>
                        <a:t> прозрачности бюджета города и бюджетного процесса в муниципальном  образовании</a:t>
                      </a:r>
                      <a:endParaRPr lang="ru-RU" sz="16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/>
                    </a:solidFill>
                  </a:tcPr>
                </a:tc>
              </a:tr>
              <a:tr h="555798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- Проведение</a:t>
                      </a:r>
                      <a:r>
                        <a:rPr lang="ru-RU" sz="1600" baseline="0" dirty="0" smtClean="0"/>
                        <a:t> взвешенной долговой политики, предусматривающей меры по снижению долговой нагрузки на бюджет города</a:t>
                      </a:r>
                      <a:endParaRPr lang="ru-RU" sz="16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928670"/>
            <a:ext cx="2143140" cy="142876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2014 год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857232"/>
            <a:ext cx="4357718" cy="42862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бюджета – 11 124 985,3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357298"/>
            <a:ext cx="4357718" cy="35719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бюджета – 10 460 885,3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1857364"/>
            <a:ext cx="4357718" cy="35719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Профицит</a:t>
            </a:r>
            <a:r>
              <a:rPr lang="ru-RU" dirty="0" smtClean="0"/>
              <a:t> бюджета – 664 100,0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2928934"/>
            <a:ext cx="2143140" cy="14287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2015 год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4786322"/>
            <a:ext cx="2143140" cy="15716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2016 год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2857496"/>
            <a:ext cx="4357718" cy="4286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Доходы бюджета – 10 377 241,8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3357562"/>
            <a:ext cx="4357718" cy="4286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Расходы бюджета – 9 822 241,8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4810" y="3929066"/>
            <a:ext cx="4357718" cy="4286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Профицит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бюджета – 555 000,0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1"/>
            <a:ext cx="82868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 характеристики бюджета  города Сочи                                           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(в тыс. рублях)</a:t>
            </a:r>
          </a:p>
          <a:p>
            <a:pPr algn="ctr"/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14810" y="5072074"/>
            <a:ext cx="4357718" cy="4286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Доходы бюджета – 10 629 279,6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14810" y="5643578"/>
            <a:ext cx="4357718" cy="4286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Расходы бюджета – 10 629 279,6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3071802" y="1214422"/>
            <a:ext cx="928694" cy="714380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3143240" y="3143248"/>
            <a:ext cx="928694" cy="7143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143240" y="5143512"/>
            <a:ext cx="928694" cy="714380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3405</TotalTime>
  <Words>8466</Words>
  <Application>Microsoft Office PowerPoint</Application>
  <PresentationFormat>Экран (4:3)</PresentationFormat>
  <Paragraphs>1618</Paragraphs>
  <Slides>58</Slides>
  <Notes>57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8" baseType="lpstr">
      <vt:lpstr>Arial Unicode MS</vt:lpstr>
      <vt:lpstr>Aharoni</vt:lpstr>
      <vt:lpstr>Arial</vt:lpstr>
      <vt:lpstr>Calibri</vt:lpstr>
      <vt:lpstr>Century Gothic</vt:lpstr>
      <vt:lpstr>Times New Roman</vt:lpstr>
      <vt:lpstr>Tw Cen MT</vt:lpstr>
      <vt:lpstr>Wingdings</vt:lpstr>
      <vt:lpstr>Wingdings 2</vt:lpstr>
      <vt:lpstr>Обычная</vt:lpstr>
      <vt:lpstr>Презентация PowerPoint</vt:lpstr>
      <vt:lpstr>Что такое бюджет для граждан?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Прогноз поступления доходов бюджета города Сочи на 2014-2016 годы (млн.руб)</vt:lpstr>
      <vt:lpstr>Презентация PowerPoint</vt:lpstr>
      <vt:lpstr>Структура налоговых и неналоговых доходов города Сочи в 2013 и 2014 годах</vt:lpstr>
      <vt:lpstr>Презентация PowerPoint</vt:lpstr>
      <vt:lpstr>Презентация PowerPoint</vt:lpstr>
      <vt:lpstr>Структура расходов бюджета города Сочи на 2014 год   в млн.руб. и в %</vt:lpstr>
      <vt:lpstr>Расходы бюджета города Сочи по разделам в 2013-2016 годах                          ( млн.рублей)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расходования бюджетных средств муниципальной программы «Развитие отрасли «Образование» города Сочи» на 2014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</dc:title>
  <dc:creator>Бойко Роман</dc:creator>
  <cp:lastModifiedBy>Бойко Роман</cp:lastModifiedBy>
  <cp:revision>390</cp:revision>
  <dcterms:modified xsi:type="dcterms:W3CDTF">2013-12-03T05:41:36Z</dcterms:modified>
</cp:coreProperties>
</file>